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83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AAE34E86-CE2D-43F0-B520-835CFA3B33A9}"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199580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273516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43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49687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865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80663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130202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9697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142260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E34E86-CE2D-43F0-B520-835CFA3B33A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75278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E34E86-CE2D-43F0-B520-835CFA3B33A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14044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E34E86-CE2D-43F0-B520-835CFA3B33A9}"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79869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E34E86-CE2D-43F0-B520-835CFA3B33A9}"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30520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34E86-CE2D-43F0-B520-835CFA3B33A9}"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19207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E34E86-CE2D-43F0-B520-835CFA3B33A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165055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E34E86-CE2D-43F0-B520-835CFA3B33A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B12F-35B4-48D3-A800-730FA6F72937}" type="slidenum">
              <a:rPr lang="en-US" smtClean="0"/>
              <a:t>‹#›</a:t>
            </a:fld>
            <a:endParaRPr lang="en-US"/>
          </a:p>
        </p:txBody>
      </p:sp>
    </p:spTree>
    <p:extLst>
      <p:ext uri="{BB962C8B-B14F-4D97-AF65-F5344CB8AC3E}">
        <p14:creationId xmlns:p14="http://schemas.microsoft.com/office/powerpoint/2010/main" val="257748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AE34E86-CE2D-43F0-B520-835CFA3B33A9}" type="datetimeFigureOut">
              <a:rPr lang="en-US" smtClean="0"/>
              <a:t>3/2/2020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1BFB12F-35B4-48D3-A800-730FA6F72937}" type="slidenum">
              <a:rPr lang="en-US" smtClean="0"/>
              <a:t>‹#›</a:t>
            </a:fld>
            <a:endParaRPr lang="en-US"/>
          </a:p>
        </p:txBody>
      </p:sp>
    </p:spTree>
    <p:extLst>
      <p:ext uri="{BB962C8B-B14F-4D97-AF65-F5344CB8AC3E}">
        <p14:creationId xmlns:p14="http://schemas.microsoft.com/office/powerpoint/2010/main" val="39617263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A steep hill</a:t>
            </a:r>
            <a:endParaRPr lang="en-US" sz="7200" dirty="0"/>
          </a:p>
        </p:txBody>
      </p:sp>
      <p:sp>
        <p:nvSpPr>
          <p:cNvPr id="3" name="Subtitle 2"/>
          <p:cNvSpPr>
            <a:spLocks noGrp="1"/>
          </p:cNvSpPr>
          <p:nvPr>
            <p:ph type="subTitle" idx="1"/>
          </p:nvPr>
        </p:nvSpPr>
        <p:spPr>
          <a:xfrm>
            <a:off x="684211" y="3843867"/>
            <a:ext cx="7470574" cy="1947333"/>
          </a:xfrm>
        </p:spPr>
        <p:txBody>
          <a:bodyPr>
            <a:normAutofit/>
          </a:bodyPr>
          <a:lstStyle/>
          <a:p>
            <a:r>
              <a:rPr lang="en-US" sz="3600" dirty="0" smtClean="0">
                <a:solidFill>
                  <a:schemeClr val="tx2">
                    <a:lumMod val="60000"/>
                    <a:lumOff val="40000"/>
                  </a:schemeClr>
                </a:solidFill>
              </a:rPr>
              <a:t>The Struggle for School Desegregation in Rome, Georgia</a:t>
            </a:r>
            <a:endParaRPr lang="en-US" sz="3600" dirty="0">
              <a:solidFill>
                <a:schemeClr val="tx2">
                  <a:lumMod val="60000"/>
                  <a:lumOff val="40000"/>
                </a:schemeClr>
              </a:solidFill>
            </a:endParaRPr>
          </a:p>
        </p:txBody>
      </p:sp>
    </p:spTree>
    <p:extLst>
      <p:ext uri="{BB962C8B-B14F-4D97-AF65-F5344CB8AC3E}">
        <p14:creationId xmlns:p14="http://schemas.microsoft.com/office/powerpoint/2010/main" val="1336040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Rome’s climb</a:t>
            </a:r>
            <a:endParaRPr lang="en-US" sz="4400" dirty="0"/>
          </a:p>
        </p:txBody>
      </p:sp>
      <p:pic>
        <p:nvPicPr>
          <p:cNvPr id="7" name="Picture Placeholder 6"/>
          <p:cNvPicPr>
            <a:picLocks noGrp="1" noChangeAspect="1"/>
          </p:cNvPicPr>
          <p:nvPr>
            <p:ph type="pic" idx="1"/>
          </p:nvPr>
        </p:nvPicPr>
        <p:blipFill>
          <a:blip r:embed="rId2"/>
          <a:srcRect l="2153" r="2153"/>
          <a:stretch>
            <a:fillRect/>
          </a:stretch>
        </p:blipFill>
        <p:spPr>
          <a:prstGeom prst="rect">
            <a:avLst/>
          </a:prstGeom>
        </p:spPr>
      </p:pic>
      <p:sp>
        <p:nvSpPr>
          <p:cNvPr id="6" name="Text Placeholder 5"/>
          <p:cNvSpPr>
            <a:spLocks noGrp="1"/>
          </p:cNvSpPr>
          <p:nvPr>
            <p:ph type="body" sz="half" idx="2"/>
          </p:nvPr>
        </p:nvSpPr>
        <p:spPr>
          <a:xfrm>
            <a:off x="4722812" y="2777066"/>
            <a:ext cx="6021388" cy="3482418"/>
          </a:xfrm>
        </p:spPr>
        <p:txBody>
          <a:bodyPr>
            <a:normAutofit/>
          </a:bodyPr>
          <a:lstStyle/>
          <a:p>
            <a:r>
              <a:rPr lang="en-US" sz="2200" dirty="0">
                <a:solidFill>
                  <a:schemeClr val="tx2">
                    <a:lumMod val="60000"/>
                    <a:lumOff val="40000"/>
                  </a:schemeClr>
                </a:solidFill>
              </a:rPr>
              <a:t>The 1877 Georgia State Constitution required taxpayer-funded schools to educate black and white children in separate facilities. Segregated education remained state policy even after the Supreme Court’s 1954 decision in </a:t>
            </a:r>
            <a:r>
              <a:rPr lang="en-US" sz="2200" i="1" dirty="0">
                <a:solidFill>
                  <a:schemeClr val="tx2">
                    <a:lumMod val="60000"/>
                    <a:lumOff val="40000"/>
                  </a:schemeClr>
                </a:solidFill>
              </a:rPr>
              <a:t>Brown v. Board of Education</a:t>
            </a:r>
            <a:r>
              <a:rPr lang="en-US" sz="2200" dirty="0">
                <a:solidFill>
                  <a:schemeClr val="tx2">
                    <a:lumMod val="60000"/>
                    <a:lumOff val="40000"/>
                  </a:schemeClr>
                </a:solidFill>
              </a:rPr>
              <a:t> declared such practices unconstitutional. </a:t>
            </a:r>
          </a:p>
          <a:p>
            <a:endParaRPr lang="en-US" dirty="0"/>
          </a:p>
        </p:txBody>
      </p:sp>
    </p:spTree>
    <p:extLst>
      <p:ext uri="{BB962C8B-B14F-4D97-AF65-F5344CB8AC3E}">
        <p14:creationId xmlns:p14="http://schemas.microsoft.com/office/powerpoint/2010/main" val="2733824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Massive resistance</a:t>
            </a:r>
            <a:endParaRPr lang="en-US" sz="4400" dirty="0"/>
          </a:p>
        </p:txBody>
      </p:sp>
      <p:sp>
        <p:nvSpPr>
          <p:cNvPr id="4" name="Text Placeholder 3"/>
          <p:cNvSpPr>
            <a:spLocks noGrp="1"/>
          </p:cNvSpPr>
          <p:nvPr>
            <p:ph type="body" sz="half" idx="2"/>
          </p:nvPr>
        </p:nvSpPr>
        <p:spPr>
          <a:xfrm>
            <a:off x="4722812" y="2777066"/>
            <a:ext cx="6021388" cy="3149909"/>
          </a:xfrm>
        </p:spPr>
        <p:txBody>
          <a:bodyPr>
            <a:normAutofit fontScale="92500" lnSpcReduction="20000"/>
          </a:bodyPr>
          <a:lstStyle/>
          <a:p>
            <a:r>
              <a:rPr lang="en-US" sz="2400" dirty="0">
                <a:solidFill>
                  <a:schemeClr val="tx2">
                    <a:lumMod val="60000"/>
                    <a:lumOff val="40000"/>
                  </a:schemeClr>
                </a:solidFill>
              </a:rPr>
              <a:t>The Georgia legislature engaged in massive resistance to desegregation by passing regulations like the 1956 act that required the governor to close down integrated schools. A 1960 investigation by the state-appointed Sibley Commission determined that 60% of Georgians supported dismantling the state’s public school system to maintain segregation. Most Floyd County residents, however, wanted to keep the schools open.</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75" y="1172095"/>
            <a:ext cx="4118628" cy="4554851"/>
          </a:xfrm>
          <a:prstGeom prst="rect">
            <a:avLst/>
          </a:prstGeom>
        </p:spPr>
      </p:pic>
    </p:spTree>
    <p:extLst>
      <p:ext uri="{BB962C8B-B14F-4D97-AF65-F5344CB8AC3E}">
        <p14:creationId xmlns:p14="http://schemas.microsoft.com/office/powerpoint/2010/main" val="330724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382992" cy="1143000"/>
          </a:xfrm>
        </p:spPr>
        <p:txBody>
          <a:bodyPr>
            <a:noAutofit/>
          </a:bodyPr>
          <a:lstStyle/>
          <a:p>
            <a:r>
              <a:rPr lang="en-US" sz="4400" dirty="0" smtClean="0"/>
              <a:t>1964 Civil rights act</a:t>
            </a:r>
            <a:endParaRPr lang="en-US" sz="4400" dirty="0"/>
          </a:p>
        </p:txBody>
      </p:sp>
      <p:sp>
        <p:nvSpPr>
          <p:cNvPr id="4" name="Text Placeholder 3"/>
          <p:cNvSpPr>
            <a:spLocks noGrp="1"/>
          </p:cNvSpPr>
          <p:nvPr>
            <p:ph type="body" sz="half" idx="2"/>
          </p:nvPr>
        </p:nvSpPr>
        <p:spPr>
          <a:xfrm>
            <a:off x="4722812" y="2777066"/>
            <a:ext cx="6021388" cy="2792461"/>
          </a:xfrm>
        </p:spPr>
        <p:txBody>
          <a:bodyPr>
            <a:normAutofit fontScale="92500" lnSpcReduction="20000"/>
          </a:bodyPr>
          <a:lstStyle/>
          <a:p>
            <a:r>
              <a:rPr lang="en-US" sz="2400" dirty="0">
                <a:solidFill>
                  <a:schemeClr val="tx2">
                    <a:lumMod val="60000"/>
                    <a:lumOff val="40000"/>
                  </a:schemeClr>
                </a:solidFill>
              </a:rPr>
              <a:t>The Rome NAACP petitioned the school board to integrate the city’s schools following passage of the 1964 Civil Rights Act. The gradual desegregation of Rome’s public schools began in 1965. Yet in 1967, the U.S. Department of Health, Education, and Welfare declared that Rome’s integration efforts still left 75% of students attending racially-identifiable schools.</a:t>
            </a:r>
          </a:p>
          <a:p>
            <a:endParaRPr lang="en-US" dirty="0">
              <a:solidFill>
                <a:schemeClr val="tx2">
                  <a:lumMod val="60000"/>
                  <a:lumOff val="40000"/>
                </a:schemeClr>
              </a:solidFill>
            </a:endParaRPr>
          </a:p>
        </p:txBody>
      </p:sp>
      <p:pic>
        <p:nvPicPr>
          <p:cNvPr id="8" name="Picture 7"/>
          <p:cNvPicPr>
            <a:picLocks noChangeAspect="1"/>
          </p:cNvPicPr>
          <p:nvPr/>
        </p:nvPicPr>
        <p:blipFill rotWithShape="1">
          <a:blip r:embed="rId2"/>
          <a:srcRect l="38636" t="13409" r="13466" b="18560"/>
          <a:stretch/>
        </p:blipFill>
        <p:spPr>
          <a:xfrm>
            <a:off x="232181" y="1687484"/>
            <a:ext cx="4432442" cy="3541222"/>
          </a:xfrm>
          <a:prstGeom prst="rect">
            <a:avLst/>
          </a:prstGeom>
        </p:spPr>
      </p:pic>
      <p:sp>
        <p:nvSpPr>
          <p:cNvPr id="9" name="TextBox 8"/>
          <p:cNvSpPr txBox="1"/>
          <p:nvPr/>
        </p:nvSpPr>
        <p:spPr>
          <a:xfrm>
            <a:off x="219711" y="5228706"/>
            <a:ext cx="4432442" cy="646331"/>
          </a:xfrm>
          <a:prstGeom prst="rect">
            <a:avLst/>
          </a:prstGeom>
          <a:noFill/>
        </p:spPr>
        <p:txBody>
          <a:bodyPr wrap="square" rtlCol="0">
            <a:spAutoFit/>
          </a:bodyPr>
          <a:lstStyle/>
          <a:p>
            <a:r>
              <a:rPr lang="en-US" dirty="0" smtClean="0"/>
              <a:t>Mary T. Banks Elementary School, Rome, GA, 1950</a:t>
            </a:r>
            <a:endParaRPr lang="en-US" dirty="0"/>
          </a:p>
        </p:txBody>
      </p:sp>
    </p:spTree>
    <p:extLst>
      <p:ext uri="{BB962C8B-B14F-4D97-AF65-F5344CB8AC3E}">
        <p14:creationId xmlns:p14="http://schemas.microsoft.com/office/powerpoint/2010/main" val="1319844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Rome Integration expanded</a:t>
            </a:r>
            <a:endParaRPr lang="en-US" sz="4400" dirty="0"/>
          </a:p>
        </p:txBody>
      </p:sp>
      <p:sp>
        <p:nvSpPr>
          <p:cNvPr id="4" name="Text Placeholder 3"/>
          <p:cNvSpPr>
            <a:spLocks noGrp="1"/>
          </p:cNvSpPr>
          <p:nvPr>
            <p:ph type="body" sz="half" idx="2"/>
          </p:nvPr>
        </p:nvSpPr>
        <p:spPr>
          <a:xfrm>
            <a:off x="4722811" y="2777066"/>
            <a:ext cx="6019801" cy="2784149"/>
          </a:xfrm>
        </p:spPr>
        <p:txBody>
          <a:bodyPr>
            <a:noAutofit/>
          </a:bodyPr>
          <a:lstStyle/>
          <a:p>
            <a:r>
              <a:rPr lang="en-US" sz="2200" dirty="0">
                <a:solidFill>
                  <a:schemeClr val="tx2">
                    <a:lumMod val="60000"/>
                    <a:lumOff val="40000"/>
                  </a:schemeClr>
                </a:solidFill>
              </a:rPr>
              <a:t>Although the Rome School System increased its integration efforts by closing the predominately African American-attended Main High School in 1969, it became one of 83 school districts in Georgia sued that year by the Department of Justice for failure to desegregate quickly. The court order monitoring Rome’s integration efforts was finally lifted in 2008.</a:t>
            </a:r>
          </a:p>
          <a:p>
            <a:endParaRPr lang="en-US" sz="2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050" t="17437" r="24679" b="14188"/>
          <a:stretch/>
        </p:blipFill>
        <p:spPr>
          <a:xfrm>
            <a:off x="376650" y="587354"/>
            <a:ext cx="4093017" cy="3797531"/>
          </a:xfrm>
          <a:prstGeom prst="rect">
            <a:avLst/>
          </a:prstGeom>
        </p:spPr>
      </p:pic>
      <p:sp>
        <p:nvSpPr>
          <p:cNvPr id="6" name="TextBox 5"/>
          <p:cNvSpPr txBox="1"/>
          <p:nvPr/>
        </p:nvSpPr>
        <p:spPr>
          <a:xfrm>
            <a:off x="332507" y="4384885"/>
            <a:ext cx="4181301" cy="1477328"/>
          </a:xfrm>
          <a:prstGeom prst="rect">
            <a:avLst/>
          </a:prstGeom>
          <a:noFill/>
        </p:spPr>
        <p:txBody>
          <a:bodyPr wrap="square" rtlCol="0">
            <a:spAutoFit/>
          </a:bodyPr>
          <a:lstStyle/>
          <a:p>
            <a:r>
              <a:rPr lang="en-US" dirty="0"/>
              <a:t>On May 8, 2007, Main High School, the historic school for African Americans in Rome, was rededicated as the Kelsey-</a:t>
            </a:r>
            <a:r>
              <a:rPr lang="en-US" dirty="0" err="1"/>
              <a:t>Aycock</a:t>
            </a:r>
            <a:r>
              <a:rPr lang="en-US" dirty="0"/>
              <a:t>-Burrell Center. </a:t>
            </a:r>
            <a:endParaRPr lang="en-US" dirty="0"/>
          </a:p>
        </p:txBody>
      </p:sp>
    </p:spTree>
    <p:extLst>
      <p:ext uri="{BB962C8B-B14F-4D97-AF65-F5344CB8AC3E}">
        <p14:creationId xmlns:p14="http://schemas.microsoft.com/office/powerpoint/2010/main" val="346936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 further information</a:t>
            </a:r>
            <a:endParaRPr lang="en-US" sz="4400" dirty="0"/>
          </a:p>
        </p:txBody>
      </p:sp>
      <p:sp>
        <p:nvSpPr>
          <p:cNvPr id="4" name="Text Placeholder 3"/>
          <p:cNvSpPr>
            <a:spLocks noGrp="1"/>
          </p:cNvSpPr>
          <p:nvPr>
            <p:ph type="body" sz="half" idx="2"/>
          </p:nvPr>
        </p:nvSpPr>
        <p:spPr/>
        <p:txBody>
          <a:bodyPr>
            <a:normAutofit/>
          </a:bodyPr>
          <a:lstStyle/>
          <a:p>
            <a:r>
              <a:rPr lang="en-US" sz="2200" dirty="0" smtClean="0">
                <a:solidFill>
                  <a:schemeClr val="tx2">
                    <a:lumMod val="60000"/>
                    <a:lumOff val="40000"/>
                  </a:schemeClr>
                </a:solidFill>
              </a:rPr>
              <a:t>Civil Rights in Rome, Georgia - </a:t>
            </a:r>
            <a:r>
              <a:rPr lang="en-US" sz="2200" dirty="0">
                <a:solidFill>
                  <a:schemeClr val="tx2">
                    <a:lumMod val="60000"/>
                    <a:lumOff val="40000"/>
                  </a:schemeClr>
                </a:solidFill>
              </a:rPr>
              <a:t>https://sites.berry.edu/civilrights/ </a:t>
            </a:r>
            <a:endParaRPr lang="en-US" sz="2200" dirty="0">
              <a:solidFill>
                <a:schemeClr val="tx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8" y="1094278"/>
            <a:ext cx="3623656" cy="3623656"/>
          </a:xfrm>
          <a:prstGeom prst="rect">
            <a:avLst/>
          </a:prstGeom>
        </p:spPr>
      </p:pic>
    </p:spTree>
    <p:extLst>
      <p:ext uri="{BB962C8B-B14F-4D97-AF65-F5344CB8AC3E}">
        <p14:creationId xmlns:p14="http://schemas.microsoft.com/office/powerpoint/2010/main" val="1536592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39</TotalTime>
  <Words>301</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Wingdings 3</vt:lpstr>
      <vt:lpstr>Slice</vt:lpstr>
      <vt:lpstr>A steep hill</vt:lpstr>
      <vt:lpstr>Rome’s climb</vt:lpstr>
      <vt:lpstr>Massive resistance</vt:lpstr>
      <vt:lpstr>1964 Civil rights act</vt:lpstr>
      <vt:lpstr>Rome Integration expanded</vt:lpstr>
      <vt:lpstr>For further information</vt:lpstr>
    </vt:vector>
  </TitlesOfParts>
  <Company>Berry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steep hill</dc:title>
  <dc:creator>Snider, Christy</dc:creator>
  <cp:lastModifiedBy>Snider, Christy</cp:lastModifiedBy>
  <cp:revision>6</cp:revision>
  <dcterms:created xsi:type="dcterms:W3CDTF">2020-03-02T13:26:53Z</dcterms:created>
  <dcterms:modified xsi:type="dcterms:W3CDTF">2020-03-02T14:06:27Z</dcterms:modified>
</cp:coreProperties>
</file>