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9" r:id="rId2"/>
  </p:sldMasterIdLst>
  <p:notesMasterIdLst>
    <p:notesMasterId r:id="rId33"/>
  </p:notesMasterIdLst>
  <p:handoutMasterIdLst>
    <p:handoutMasterId r:id="rId34"/>
  </p:handoutMasterIdLst>
  <p:sldIdLst>
    <p:sldId id="438" r:id="rId3"/>
    <p:sldId id="383" r:id="rId4"/>
    <p:sldId id="317" r:id="rId5"/>
    <p:sldId id="384" r:id="rId6"/>
    <p:sldId id="354" r:id="rId7"/>
    <p:sldId id="392" r:id="rId8"/>
    <p:sldId id="393" r:id="rId9"/>
    <p:sldId id="391" r:id="rId10"/>
    <p:sldId id="349" r:id="rId11"/>
    <p:sldId id="364" r:id="rId12"/>
    <p:sldId id="350" r:id="rId13"/>
    <p:sldId id="394" r:id="rId14"/>
    <p:sldId id="395" r:id="rId15"/>
    <p:sldId id="396" r:id="rId16"/>
    <p:sldId id="397" r:id="rId17"/>
    <p:sldId id="398" r:id="rId18"/>
    <p:sldId id="399" r:id="rId19"/>
    <p:sldId id="389" r:id="rId20"/>
    <p:sldId id="401" r:id="rId21"/>
    <p:sldId id="402" r:id="rId22"/>
    <p:sldId id="403" r:id="rId23"/>
    <p:sldId id="405" r:id="rId24"/>
    <p:sldId id="351" r:id="rId25"/>
    <p:sldId id="406" r:id="rId26"/>
    <p:sldId id="407" r:id="rId27"/>
    <p:sldId id="408" r:id="rId28"/>
    <p:sldId id="409" r:id="rId29"/>
    <p:sldId id="410" r:id="rId30"/>
    <p:sldId id="430" r:id="rId31"/>
    <p:sldId id="35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1pPr>
    <a:lvl2pPr marL="4572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542"/>
    <a:srgbClr val="8B061B"/>
    <a:srgbClr val="565754"/>
    <a:srgbClr val="A01420"/>
    <a:srgbClr val="CCE5DF"/>
    <a:srgbClr val="C79A25"/>
    <a:srgbClr val="DBE0D3"/>
    <a:srgbClr val="6BB780"/>
    <a:srgbClr val="CD0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0" autoAdjust="0"/>
    <p:restoredTop sz="75256" autoAdjust="0"/>
  </p:normalViewPr>
  <p:slideViewPr>
    <p:cSldViewPr snapToGrid="0">
      <p:cViewPr>
        <p:scale>
          <a:sx n="90" d="100"/>
          <a:sy n="90" d="100"/>
        </p:scale>
        <p:origin x="1712"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542"/>
    </p:cViewPr>
  </p:sorterViewPr>
  <p:notesViewPr>
    <p:cSldViewPr snapToGrid="0" snapToObjects="1">
      <p:cViewPr varScale="1">
        <p:scale>
          <a:sx n="100" d="100"/>
          <a:sy n="100" d="100"/>
        </p:scale>
        <p:origin x="-15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4B8BB5-2ECD-7A44-804E-F3B8679B4C49}" type="datetimeFigureOut">
              <a:rPr lang="en-US" smtClean="0"/>
              <a:pPr/>
              <a:t>8/1/17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CE1E0F-8D8B-9641-B792-1E443E22AFAD}" type="slidenum">
              <a:rPr lang="en-US" smtClean="0"/>
              <a:pPr/>
              <a:t>‹#›</a:t>
            </a:fld>
            <a:endParaRPr lang="en-US" dirty="0"/>
          </a:p>
        </p:txBody>
      </p:sp>
    </p:spTree>
    <p:extLst>
      <p:ext uri="{BB962C8B-B14F-4D97-AF65-F5344CB8AC3E}">
        <p14:creationId xmlns:p14="http://schemas.microsoft.com/office/powerpoint/2010/main" val="2838829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lt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lt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lt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EF8E6C-2D53-BA4F-80CE-155DC7B9A820}" type="slidenum">
              <a:rPr lang="en-US"/>
              <a:pPr/>
              <a:t>‹#›</a:t>
            </a:fld>
            <a:endParaRPr lang="en-US" dirty="0"/>
          </a:p>
        </p:txBody>
      </p:sp>
    </p:spTree>
    <p:extLst>
      <p:ext uri="{BB962C8B-B14F-4D97-AF65-F5344CB8AC3E}">
        <p14:creationId xmlns:p14="http://schemas.microsoft.com/office/powerpoint/2010/main" val="327302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pitchFamily="-101"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F8E6C-2D53-BA4F-80CE-155DC7B9A820}" type="slidenum">
              <a:rPr lang="en-US" smtClean="0"/>
              <a:pPr/>
              <a:t>1</a:t>
            </a:fld>
            <a:endParaRPr lang="en-US" dirty="0"/>
          </a:p>
        </p:txBody>
      </p:sp>
    </p:spTree>
    <p:extLst>
      <p:ext uri="{BB962C8B-B14F-4D97-AF65-F5344CB8AC3E}">
        <p14:creationId xmlns:p14="http://schemas.microsoft.com/office/powerpoint/2010/main" val="194307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10</a:t>
            </a:fld>
            <a:endParaRPr lang="en-US" dirty="0"/>
          </a:p>
        </p:txBody>
      </p:sp>
    </p:spTree>
    <p:extLst>
      <p:ext uri="{BB962C8B-B14F-4D97-AF65-F5344CB8AC3E}">
        <p14:creationId xmlns:p14="http://schemas.microsoft.com/office/powerpoint/2010/main" val="99825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11</a:t>
            </a:fld>
            <a:endParaRPr lang="en-US" dirty="0"/>
          </a:p>
        </p:txBody>
      </p:sp>
    </p:spTree>
    <p:extLst>
      <p:ext uri="{BB962C8B-B14F-4D97-AF65-F5344CB8AC3E}">
        <p14:creationId xmlns:p14="http://schemas.microsoft.com/office/powerpoint/2010/main" val="169586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12</a:t>
            </a:fld>
            <a:endParaRPr lang="en-US" dirty="0"/>
          </a:p>
        </p:txBody>
      </p:sp>
    </p:spTree>
    <p:extLst>
      <p:ext uri="{BB962C8B-B14F-4D97-AF65-F5344CB8AC3E}">
        <p14:creationId xmlns:p14="http://schemas.microsoft.com/office/powerpoint/2010/main" val="156222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13</a:t>
            </a:fld>
            <a:endParaRPr lang="en-US" dirty="0"/>
          </a:p>
        </p:txBody>
      </p:sp>
    </p:spTree>
    <p:extLst>
      <p:ext uri="{BB962C8B-B14F-4D97-AF65-F5344CB8AC3E}">
        <p14:creationId xmlns:p14="http://schemas.microsoft.com/office/powerpoint/2010/main" val="191507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14</a:t>
            </a:fld>
            <a:endParaRPr lang="en-US" dirty="0"/>
          </a:p>
        </p:txBody>
      </p:sp>
    </p:spTree>
    <p:extLst>
      <p:ext uri="{BB962C8B-B14F-4D97-AF65-F5344CB8AC3E}">
        <p14:creationId xmlns:p14="http://schemas.microsoft.com/office/powerpoint/2010/main" val="146821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15</a:t>
            </a:fld>
            <a:endParaRPr lang="en-US" dirty="0"/>
          </a:p>
        </p:txBody>
      </p:sp>
    </p:spTree>
    <p:extLst>
      <p:ext uri="{BB962C8B-B14F-4D97-AF65-F5344CB8AC3E}">
        <p14:creationId xmlns:p14="http://schemas.microsoft.com/office/powerpoint/2010/main" val="345884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16</a:t>
            </a:fld>
            <a:endParaRPr lang="en-US" dirty="0"/>
          </a:p>
        </p:txBody>
      </p:sp>
    </p:spTree>
    <p:extLst>
      <p:ext uri="{BB962C8B-B14F-4D97-AF65-F5344CB8AC3E}">
        <p14:creationId xmlns:p14="http://schemas.microsoft.com/office/powerpoint/2010/main" val="290453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17</a:t>
            </a:fld>
            <a:endParaRPr lang="en-US" dirty="0"/>
          </a:p>
        </p:txBody>
      </p:sp>
    </p:spTree>
    <p:extLst>
      <p:ext uri="{BB962C8B-B14F-4D97-AF65-F5344CB8AC3E}">
        <p14:creationId xmlns:p14="http://schemas.microsoft.com/office/powerpoint/2010/main" val="14169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18</a:t>
            </a:fld>
            <a:endParaRPr lang="en-US" dirty="0"/>
          </a:p>
        </p:txBody>
      </p:sp>
    </p:spTree>
    <p:extLst>
      <p:ext uri="{BB962C8B-B14F-4D97-AF65-F5344CB8AC3E}">
        <p14:creationId xmlns:p14="http://schemas.microsoft.com/office/powerpoint/2010/main" val="208707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19</a:t>
            </a:fld>
            <a:endParaRPr lang="en-US" dirty="0"/>
          </a:p>
        </p:txBody>
      </p:sp>
    </p:spTree>
    <p:extLst>
      <p:ext uri="{BB962C8B-B14F-4D97-AF65-F5344CB8AC3E}">
        <p14:creationId xmlns:p14="http://schemas.microsoft.com/office/powerpoint/2010/main" val="202060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F8E6C-2D53-BA4F-80CE-155DC7B9A820}" type="slidenum">
              <a:rPr lang="en-US" smtClean="0"/>
              <a:pPr/>
              <a:t>2</a:t>
            </a:fld>
            <a:endParaRPr lang="en-US" dirty="0"/>
          </a:p>
        </p:txBody>
      </p:sp>
    </p:spTree>
    <p:extLst>
      <p:ext uri="{BB962C8B-B14F-4D97-AF65-F5344CB8AC3E}">
        <p14:creationId xmlns:p14="http://schemas.microsoft.com/office/powerpoint/2010/main" val="55442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20</a:t>
            </a:fld>
            <a:endParaRPr lang="en-US" dirty="0"/>
          </a:p>
        </p:txBody>
      </p:sp>
    </p:spTree>
    <p:extLst>
      <p:ext uri="{BB962C8B-B14F-4D97-AF65-F5344CB8AC3E}">
        <p14:creationId xmlns:p14="http://schemas.microsoft.com/office/powerpoint/2010/main" val="1515582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21</a:t>
            </a:fld>
            <a:endParaRPr lang="en-US" dirty="0"/>
          </a:p>
        </p:txBody>
      </p:sp>
    </p:spTree>
    <p:extLst>
      <p:ext uri="{BB962C8B-B14F-4D97-AF65-F5344CB8AC3E}">
        <p14:creationId xmlns:p14="http://schemas.microsoft.com/office/powerpoint/2010/main" val="282783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22</a:t>
            </a:fld>
            <a:endParaRPr lang="en-US" dirty="0"/>
          </a:p>
        </p:txBody>
      </p:sp>
    </p:spTree>
    <p:extLst>
      <p:ext uri="{BB962C8B-B14F-4D97-AF65-F5344CB8AC3E}">
        <p14:creationId xmlns:p14="http://schemas.microsoft.com/office/powerpoint/2010/main" val="116791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23</a:t>
            </a:fld>
            <a:endParaRPr lang="en-US" dirty="0"/>
          </a:p>
        </p:txBody>
      </p:sp>
    </p:spTree>
    <p:extLst>
      <p:ext uri="{BB962C8B-B14F-4D97-AF65-F5344CB8AC3E}">
        <p14:creationId xmlns:p14="http://schemas.microsoft.com/office/powerpoint/2010/main" val="1990828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24</a:t>
            </a:fld>
            <a:endParaRPr lang="en-US" dirty="0"/>
          </a:p>
        </p:txBody>
      </p:sp>
    </p:spTree>
    <p:extLst>
      <p:ext uri="{BB962C8B-B14F-4D97-AF65-F5344CB8AC3E}">
        <p14:creationId xmlns:p14="http://schemas.microsoft.com/office/powerpoint/2010/main" val="205381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25</a:t>
            </a:fld>
            <a:endParaRPr lang="en-US" dirty="0"/>
          </a:p>
        </p:txBody>
      </p:sp>
    </p:spTree>
    <p:extLst>
      <p:ext uri="{BB962C8B-B14F-4D97-AF65-F5344CB8AC3E}">
        <p14:creationId xmlns:p14="http://schemas.microsoft.com/office/powerpoint/2010/main" val="1202922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26</a:t>
            </a:fld>
            <a:endParaRPr lang="en-US" dirty="0"/>
          </a:p>
        </p:txBody>
      </p:sp>
    </p:spTree>
    <p:extLst>
      <p:ext uri="{BB962C8B-B14F-4D97-AF65-F5344CB8AC3E}">
        <p14:creationId xmlns:p14="http://schemas.microsoft.com/office/powerpoint/2010/main" val="251824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27</a:t>
            </a:fld>
            <a:endParaRPr lang="en-US" dirty="0"/>
          </a:p>
        </p:txBody>
      </p:sp>
    </p:spTree>
    <p:extLst>
      <p:ext uri="{BB962C8B-B14F-4D97-AF65-F5344CB8AC3E}">
        <p14:creationId xmlns:p14="http://schemas.microsoft.com/office/powerpoint/2010/main" val="367517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28</a:t>
            </a:fld>
            <a:endParaRPr lang="en-US" dirty="0"/>
          </a:p>
        </p:txBody>
      </p:sp>
    </p:spTree>
    <p:extLst>
      <p:ext uri="{BB962C8B-B14F-4D97-AF65-F5344CB8AC3E}">
        <p14:creationId xmlns:p14="http://schemas.microsoft.com/office/powerpoint/2010/main" val="129533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29</a:t>
            </a:fld>
            <a:endParaRPr lang="en-US" dirty="0"/>
          </a:p>
        </p:txBody>
      </p:sp>
    </p:spTree>
    <p:extLst>
      <p:ext uri="{BB962C8B-B14F-4D97-AF65-F5344CB8AC3E}">
        <p14:creationId xmlns:p14="http://schemas.microsoft.com/office/powerpoint/2010/main" val="91906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F8E6C-2D53-BA4F-80CE-155DC7B9A820}" type="slidenum">
              <a:rPr lang="en-US" smtClean="0"/>
              <a:pPr/>
              <a:t>3</a:t>
            </a:fld>
            <a:endParaRPr lang="en-US" dirty="0"/>
          </a:p>
        </p:txBody>
      </p:sp>
    </p:spTree>
    <p:extLst>
      <p:ext uri="{BB962C8B-B14F-4D97-AF65-F5344CB8AC3E}">
        <p14:creationId xmlns:p14="http://schemas.microsoft.com/office/powerpoint/2010/main" val="414794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30</a:t>
            </a:fld>
            <a:endParaRPr lang="en-US" dirty="0"/>
          </a:p>
        </p:txBody>
      </p:sp>
    </p:spTree>
    <p:extLst>
      <p:ext uri="{BB962C8B-B14F-4D97-AF65-F5344CB8AC3E}">
        <p14:creationId xmlns:p14="http://schemas.microsoft.com/office/powerpoint/2010/main" val="19715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4</a:t>
            </a:fld>
            <a:endParaRPr lang="en-US" dirty="0"/>
          </a:p>
        </p:txBody>
      </p:sp>
    </p:spTree>
    <p:extLst>
      <p:ext uri="{BB962C8B-B14F-4D97-AF65-F5344CB8AC3E}">
        <p14:creationId xmlns:p14="http://schemas.microsoft.com/office/powerpoint/2010/main" val="261233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5</a:t>
            </a:fld>
            <a:endParaRPr lang="en-US" dirty="0"/>
          </a:p>
        </p:txBody>
      </p:sp>
    </p:spTree>
    <p:extLst>
      <p:ext uri="{BB962C8B-B14F-4D97-AF65-F5344CB8AC3E}">
        <p14:creationId xmlns:p14="http://schemas.microsoft.com/office/powerpoint/2010/main" val="77402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6</a:t>
            </a:fld>
            <a:endParaRPr lang="en-US" dirty="0"/>
          </a:p>
        </p:txBody>
      </p:sp>
    </p:spTree>
    <p:extLst>
      <p:ext uri="{BB962C8B-B14F-4D97-AF65-F5344CB8AC3E}">
        <p14:creationId xmlns:p14="http://schemas.microsoft.com/office/powerpoint/2010/main" val="175132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7</a:t>
            </a:fld>
            <a:endParaRPr lang="en-US" dirty="0"/>
          </a:p>
        </p:txBody>
      </p:sp>
    </p:spTree>
    <p:extLst>
      <p:ext uri="{BB962C8B-B14F-4D97-AF65-F5344CB8AC3E}">
        <p14:creationId xmlns:p14="http://schemas.microsoft.com/office/powerpoint/2010/main" val="105993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8</a:t>
            </a:fld>
            <a:endParaRPr lang="en-US" dirty="0"/>
          </a:p>
        </p:txBody>
      </p:sp>
    </p:spTree>
    <p:extLst>
      <p:ext uri="{BB962C8B-B14F-4D97-AF65-F5344CB8AC3E}">
        <p14:creationId xmlns:p14="http://schemas.microsoft.com/office/powerpoint/2010/main" val="169698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9</a:t>
            </a:fld>
            <a:endParaRPr lang="en-US" dirty="0"/>
          </a:p>
        </p:txBody>
      </p:sp>
    </p:spTree>
    <p:extLst>
      <p:ext uri="{BB962C8B-B14F-4D97-AF65-F5344CB8AC3E}">
        <p14:creationId xmlns:p14="http://schemas.microsoft.com/office/powerpoint/2010/main" val="55731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22" name="Title 1"/>
          <p:cNvSpPr>
            <a:spLocks noGrp="1"/>
          </p:cNvSpPr>
          <p:nvPr>
            <p:ph type="ctrTitle" hasCustomPrompt="1"/>
          </p:nvPr>
        </p:nvSpPr>
        <p:spPr>
          <a:xfrm>
            <a:off x="4867280" y="1976055"/>
            <a:ext cx="4023360" cy="1631216"/>
          </a:xfrm>
          <a:noFill/>
          <a:ln>
            <a:noFill/>
          </a:ln>
        </p:spPr>
        <p:txBody>
          <a:bodyPr wrap="square" anchor="t">
            <a:spAutoFit/>
          </a:bodyPr>
          <a:lstStyle>
            <a:lvl1pPr algn="ctr">
              <a:lnSpc>
                <a:spcPct val="100000"/>
              </a:lnSpc>
              <a:defRPr sz="5000" b="1" i="0" spc="-250" baseline="0">
                <a:ln>
                  <a:noFill/>
                </a:ln>
                <a:solidFill>
                  <a:srgbClr val="565754"/>
                </a:solidFill>
                <a:latin typeface="Arial"/>
                <a:cs typeface="Arial"/>
              </a:defRPr>
            </a:lvl1pPr>
          </a:lstStyle>
          <a:p>
            <a:r>
              <a:rPr lang="en-US" dirty="0" smtClean="0"/>
              <a:t>Principles of Biochemistry</a:t>
            </a:r>
            <a:endParaRPr dirty="0"/>
          </a:p>
        </p:txBody>
      </p:sp>
      <p:sp>
        <p:nvSpPr>
          <p:cNvPr id="23" name="Title 1"/>
          <p:cNvSpPr txBox="1">
            <a:spLocks/>
          </p:cNvSpPr>
          <p:nvPr/>
        </p:nvSpPr>
        <p:spPr>
          <a:xfrm>
            <a:off x="4867280" y="664801"/>
            <a:ext cx="4023360" cy="1235245"/>
          </a:xfrm>
          <a:prstGeom prst="rect">
            <a:avLst/>
          </a:prstGeom>
          <a:ln>
            <a:noFill/>
          </a:ln>
        </p:spPr>
        <p:txBody>
          <a:bodyPr vert="horz" lIns="91440" tIns="45720" rIns="91440" bIns="45720" rtlCol="0" anchor="ctr" anchorCtr="0">
            <a:noAutofit/>
          </a:bodyPr>
          <a:lstStyle>
            <a:lvl1pPr algn="l">
              <a:lnSpc>
                <a:spcPct val="100000"/>
              </a:lnSpc>
              <a:defRPr sz="5600" b="0" spc="-250" baseline="0">
                <a:solidFill>
                  <a:schemeClr val="tx2"/>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250" normalizeH="0" baseline="0" noProof="0" dirty="0" smtClean="0">
                <a:ln>
                  <a:noFill/>
                </a:ln>
                <a:solidFill>
                  <a:srgbClr val="A01420"/>
                </a:solidFill>
                <a:effectLst/>
                <a:uLnTx/>
                <a:uFillTx/>
                <a:latin typeface="Arial"/>
                <a:ea typeface="+mj-ea"/>
                <a:cs typeface="Arial"/>
              </a:rPr>
              <a:t>Chapter 1</a:t>
            </a:r>
            <a:endParaRPr kumimoji="0" lang="en-US" sz="5000" b="1" i="0" u="none" strike="noStrike" kern="1200" cap="none" spc="-250" normalizeH="0" baseline="0" noProof="0" dirty="0">
              <a:ln>
                <a:noFill/>
              </a:ln>
              <a:solidFill>
                <a:srgbClr val="A01420"/>
              </a:solidFill>
              <a:effectLst/>
              <a:uLnTx/>
              <a:uFillTx/>
              <a:latin typeface="Arial"/>
              <a:ea typeface="+mj-ea"/>
              <a:cs typeface="Arial"/>
            </a:endParaRPr>
          </a:p>
        </p:txBody>
      </p:sp>
      <p:cxnSp>
        <p:nvCxnSpPr>
          <p:cNvPr id="24" name="Straight Connector 23"/>
          <p:cNvCxnSpPr/>
          <p:nvPr/>
        </p:nvCxnSpPr>
        <p:spPr>
          <a:xfrm>
            <a:off x="4867282" y="1916803"/>
            <a:ext cx="4023360" cy="1588"/>
          </a:xfrm>
          <a:prstGeom prst="line">
            <a:avLst/>
          </a:prstGeom>
          <a:ln w="34925" cap="flat" cmpd="sng" algn="ctr">
            <a:solidFill>
              <a:srgbClr val="FBBF22"/>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pic>
        <p:nvPicPr>
          <p:cNvPr id="7" name="Picture 6" descr="Biochemistry_cloth_978-0-393-97726-4.jpg"/>
          <p:cNvPicPr>
            <a:picLocks noChangeAspect="1"/>
          </p:cNvPicPr>
          <p:nvPr/>
        </p:nvPicPr>
        <p:blipFill>
          <a:blip r:embed="rId2"/>
          <a:stretch>
            <a:fillRect/>
          </a:stretch>
        </p:blipFill>
        <p:spPr>
          <a:xfrm>
            <a:off x="0" y="0"/>
            <a:ext cx="4760976" cy="6858000"/>
          </a:xfrm>
          <a:prstGeom prst="rect">
            <a:avLst/>
          </a:prstGeom>
          <a:solidFill>
            <a:srgbClr val="FBBF22"/>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r>
              <a:rPr lang="en-US" dirty="0" smtClean="0"/>
              <a:t>Copyright © 2017 W. W. Norton &amp; Company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licker ques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457200" y="1084758"/>
            <a:ext cx="8229600" cy="5375310"/>
          </a:xfrm>
        </p:spPr>
        <p:txBody>
          <a:bodyPr/>
          <a:lstStyle>
            <a:lvl1pPr marL="0" indent="0">
              <a:spcBef>
                <a:spcPts val="1200"/>
              </a:spcBef>
              <a:buNone/>
              <a:defRPr/>
            </a:lvl1pPr>
            <a:lvl2pPr marL="685800" indent="-458788">
              <a:spcBef>
                <a:spcPts val="1200"/>
              </a:spcBef>
              <a:buClr>
                <a:srgbClr val="8B061B"/>
              </a:buClr>
              <a:buSzPct val="95000"/>
              <a:buFont typeface="+mj-lt"/>
              <a:buAutoNum type="alphaLcPeriod"/>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7" name="TextBox 6"/>
          <p:cNvSpPr txBox="1"/>
          <p:nvPr/>
        </p:nvSpPr>
        <p:spPr>
          <a:xfrm>
            <a:off x="453081" y="224070"/>
            <a:ext cx="8189784" cy="954107"/>
          </a:xfrm>
          <a:prstGeom prst="rect">
            <a:avLst/>
          </a:prstGeom>
          <a:noFill/>
        </p:spPr>
        <p:txBody>
          <a:bodyPr wrap="square" rtlCol="0" anchor="ctr">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A01420"/>
                </a:solidFill>
              </a:rPr>
              <a:t>This concludes the Lecture PowerPoint presentation for Chapter 1</a:t>
            </a:r>
            <a:endParaRPr lang="en-US" sz="2600" b="1" baseline="0" dirty="0">
              <a:solidFill>
                <a:srgbClr val="A01420"/>
              </a:solidFill>
            </a:endParaRPr>
          </a:p>
        </p:txBody>
      </p:sp>
      <p:sp>
        <p:nvSpPr>
          <p:cNvPr id="5" name="Footer Placeholder 4"/>
          <p:cNvSpPr>
            <a:spLocks noGrp="1"/>
          </p:cNvSpPr>
          <p:nvPr>
            <p:ph type="ftr" sz="quarter" idx="10"/>
          </p:nvPr>
        </p:nvSpPr>
        <p:spPr/>
        <p:txBody>
          <a:bodyPr/>
          <a:lstStyle/>
          <a:p>
            <a:r>
              <a:rPr lang="en-US" dirty="0" smtClean="0"/>
              <a:t>Copyright © 2017 W. W. Norton &amp; Company</a:t>
            </a:r>
            <a:endParaRPr lang="en-US" dirty="0"/>
          </a:p>
        </p:txBody>
      </p:sp>
      <p:pic>
        <p:nvPicPr>
          <p:cNvPr id="6" name="Picture 5" descr="MicroBio_HumanExp_REG_300x375.jpg"/>
          <p:cNvPicPr>
            <a:picLocks noChangeAspect="1"/>
          </p:cNvPicPr>
          <p:nvPr/>
        </p:nvPicPr>
        <p:blipFill>
          <a:blip r:embed="rId2"/>
          <a:stretch>
            <a:fillRect/>
          </a:stretch>
        </p:blipFill>
        <p:spPr>
          <a:xfrm>
            <a:off x="2856816" y="1826685"/>
            <a:ext cx="3430369" cy="4387681"/>
          </a:xfrm>
          <a:prstGeom prst="rect">
            <a:avLst/>
          </a:prstGeom>
          <a:noFill/>
          <a:ln>
            <a:noFill/>
          </a:ln>
        </p:spPr>
      </p:pic>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8670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53408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1012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7693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68437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8980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39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0438"/>
            <a:ext cx="8229600" cy="4969629"/>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5" name="Straight Connector 4"/>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86392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9807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53507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54629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solidFill>
                  <a:prstClr val="black">
                    <a:tint val="75000"/>
                  </a:prstClr>
                </a:solidFill>
              </a:rPr>
              <a:t>Copyright © 2017 W. W. Norton &amp; Company</a:t>
            </a:r>
            <a:endParaRPr lang="en-US" dirty="0">
              <a:solidFill>
                <a:prstClr val="black">
                  <a:tint val="75000"/>
                </a:prstClr>
              </a:solidFill>
            </a:endParaRPr>
          </a:p>
        </p:txBody>
      </p:sp>
    </p:spTree>
    <p:extLst>
      <p:ext uri="{BB962C8B-B14F-4D97-AF65-F5344CB8AC3E}">
        <p14:creationId xmlns:p14="http://schemas.microsoft.com/office/powerpoint/2010/main" val="67315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457200" y="1084758"/>
            <a:ext cx="8229600" cy="537531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line Title and Content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0462"/>
            <a:ext cx="4023360" cy="4994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5" name="Content Placeholder 2"/>
          <p:cNvSpPr>
            <a:spLocks noGrp="1"/>
          </p:cNvSpPr>
          <p:nvPr>
            <p:ph idx="10"/>
          </p:nvPr>
        </p:nvSpPr>
        <p:spPr>
          <a:xfrm>
            <a:off x="4663440" y="1490438"/>
            <a:ext cx="4023360" cy="4994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line Title and Content (lef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0462"/>
            <a:ext cx="4023360" cy="4994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line Title and Content (2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576"/>
            <a:ext cx="4023360" cy="5391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5" name="Content Placeholder 2"/>
          <p:cNvSpPr>
            <a:spLocks noGrp="1"/>
          </p:cNvSpPr>
          <p:nvPr>
            <p:ph idx="10"/>
          </p:nvPr>
        </p:nvSpPr>
        <p:spPr>
          <a:xfrm>
            <a:off x="4663440" y="1093576"/>
            <a:ext cx="4023360" cy="53911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457200" y="44095"/>
            <a:ext cx="8229600" cy="914400"/>
          </a:xfrm>
        </p:spPr>
        <p:txBody>
          <a:bodyPr/>
          <a:lstStyle/>
          <a:p>
            <a:r>
              <a:rPr lang="en-US" smtClean="0"/>
              <a:t>Click to edit Master title style</a:t>
            </a:r>
            <a:endParaRPr lang="en-US"/>
          </a:p>
        </p:txBody>
      </p:sp>
      <p:cxnSp>
        <p:nvCxnSpPr>
          <p:cNvPr id="7" name="Straight Connector 6"/>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line Title and content (1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576"/>
            <a:ext cx="4023360" cy="5391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6" name="Title 5"/>
          <p:cNvSpPr>
            <a:spLocks noGrp="1"/>
          </p:cNvSpPr>
          <p:nvPr>
            <p:ph type="title"/>
          </p:nvPr>
        </p:nvSpPr>
        <p:spPr>
          <a:xfrm>
            <a:off x="457200" y="44095"/>
            <a:ext cx="8229600" cy="914400"/>
          </a:xfrm>
        </p:spPr>
        <p:txBody>
          <a:bodyPr/>
          <a:lstStyle/>
          <a:p>
            <a:r>
              <a:rPr lang="en-US" smtClean="0"/>
              <a:t>Click to edit Master title style</a:t>
            </a:r>
            <a:endParaRPr lang="en-US"/>
          </a:p>
        </p:txBody>
      </p:sp>
      <p:cxnSp>
        <p:nvCxnSpPr>
          <p:cNvPr id="7" name="Straight Connector 6"/>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 Line Title for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p:txBody>
          <a:bodyPr/>
          <a:lstStyle>
            <a:lvl1pPr>
              <a:defRPr/>
            </a:lvl1pPr>
          </a:lstStyle>
          <a:p>
            <a:r>
              <a:rPr lang="en-US" dirty="0" smtClean="0"/>
              <a:t>Copyright © 2017 W. W. Norton &amp; Company</a:t>
            </a:r>
            <a:endParaRPr lang="en-US" dirty="0"/>
          </a:p>
        </p:txBody>
      </p:sp>
      <p:cxnSp>
        <p:nvCxnSpPr>
          <p:cNvPr id="6" name="Straight Connector 5"/>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Line title for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lstStyle/>
          <a:p>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095"/>
            <a:ext cx="8229600" cy="126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508077"/>
            <a:ext cx="8229600" cy="49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437" name="Rectangle 5"/>
          <p:cNvSpPr>
            <a:spLocks noGrp="1" noChangeArrowheads="1"/>
          </p:cNvSpPr>
          <p:nvPr>
            <p:ph type="ftr" sz="quarter" idx="3"/>
          </p:nvPr>
        </p:nvSpPr>
        <p:spPr bwMode="auto">
          <a:xfrm>
            <a:off x="2019300" y="6579094"/>
            <a:ext cx="5105400" cy="2789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baseline="0">
                <a:solidFill>
                  <a:schemeClr val="accent1"/>
                </a:solidFill>
                <a:latin typeface="+mn-lt"/>
              </a:defRPr>
            </a:lvl1pPr>
          </a:lstStyle>
          <a:p>
            <a:r>
              <a:rPr lang="en-US" dirty="0" smtClean="0"/>
              <a:t>Copyright © 2017 W. W. Norton &amp; Company</a:t>
            </a:r>
            <a:endParaRPr lang="en-US" dirty="0"/>
          </a:p>
        </p:txBody>
      </p:sp>
      <p:sp>
        <p:nvSpPr>
          <p:cNvPr id="1032" name="Line 8"/>
          <p:cNvSpPr>
            <a:spLocks noChangeShapeType="1"/>
          </p:cNvSpPr>
          <p:nvPr/>
        </p:nvSpPr>
        <p:spPr bwMode="auto">
          <a:xfrm>
            <a:off x="457200" y="6561670"/>
            <a:ext cx="8229600" cy="0"/>
          </a:xfrm>
          <a:prstGeom prst="line">
            <a:avLst/>
          </a:prstGeom>
          <a:noFill/>
          <a:ln w="22225" cap="flat" cmpd="sng" algn="ctr">
            <a:solidFill>
              <a:srgbClr val="FBBF22"/>
            </a:solidFill>
            <a:prstDash val="solid"/>
            <a:round/>
            <a:headEnd type="none" w="med" len="med"/>
            <a:tailEnd type="none" w="med" len="med"/>
          </a:ln>
        </p:spPr>
        <p:txBody>
          <a:bodyPr>
            <a:prstTxWarp prst="textNoShape">
              <a:avLst/>
            </a:prstTxWarp>
          </a:bodyPr>
          <a:lstStyle/>
          <a:p>
            <a:endParaRPr lang="en-US" dirty="0"/>
          </a:p>
        </p:txBody>
      </p:sp>
      <p:sp>
        <p:nvSpPr>
          <p:cNvPr id="10" name="Rectangle 9"/>
          <p:cNvSpPr/>
          <p:nvPr/>
        </p:nvSpPr>
        <p:spPr>
          <a:xfrm>
            <a:off x="0" y="0"/>
            <a:ext cx="402336" cy="6858000"/>
          </a:xfrm>
          <a:prstGeom prst="rect">
            <a:avLst/>
          </a:prstGeom>
          <a:solidFill>
            <a:srgbClr val="FBB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hf hdr="0" dt="0"/>
  <p:txStyles>
    <p:titleStyle>
      <a:lvl1pPr algn="l" rtl="0" eaLnBrk="1" fontAlgn="base" hangingPunct="1">
        <a:spcBef>
          <a:spcPct val="0"/>
        </a:spcBef>
        <a:spcAft>
          <a:spcPct val="0"/>
        </a:spcAft>
        <a:defRPr sz="4000" b="1">
          <a:solidFill>
            <a:srgbClr val="A01420"/>
          </a:solidFill>
          <a:latin typeface="Arial"/>
          <a:ea typeface="+mj-ea"/>
          <a:cs typeface="Arial"/>
        </a:defRPr>
      </a:lvl1pPr>
      <a:lvl2pPr algn="l" rtl="0" eaLnBrk="1" fontAlgn="base" hangingPunct="1">
        <a:spcBef>
          <a:spcPct val="0"/>
        </a:spcBef>
        <a:spcAft>
          <a:spcPct val="0"/>
        </a:spcAft>
        <a:defRPr sz="4200">
          <a:solidFill>
            <a:schemeClr val="tx2"/>
          </a:solidFill>
          <a:latin typeface="Garamond" pitchFamily="124" charset="0"/>
        </a:defRPr>
      </a:lvl2pPr>
      <a:lvl3pPr algn="l" rtl="0" eaLnBrk="1" fontAlgn="base" hangingPunct="1">
        <a:spcBef>
          <a:spcPct val="0"/>
        </a:spcBef>
        <a:spcAft>
          <a:spcPct val="0"/>
        </a:spcAft>
        <a:defRPr sz="4200">
          <a:solidFill>
            <a:schemeClr val="tx2"/>
          </a:solidFill>
          <a:latin typeface="Garamond" pitchFamily="124" charset="0"/>
        </a:defRPr>
      </a:lvl3pPr>
      <a:lvl4pPr algn="l" rtl="0" eaLnBrk="1" fontAlgn="base" hangingPunct="1">
        <a:spcBef>
          <a:spcPct val="0"/>
        </a:spcBef>
        <a:spcAft>
          <a:spcPct val="0"/>
        </a:spcAft>
        <a:defRPr sz="4200">
          <a:solidFill>
            <a:schemeClr val="tx2"/>
          </a:solidFill>
          <a:latin typeface="Garamond" pitchFamily="124" charset="0"/>
        </a:defRPr>
      </a:lvl4pPr>
      <a:lvl5pPr algn="l" rtl="0" eaLnBrk="1" fontAlgn="base" hangingPunct="1">
        <a:spcBef>
          <a:spcPct val="0"/>
        </a:spcBef>
        <a:spcAft>
          <a:spcPct val="0"/>
        </a:spcAft>
        <a:defRPr sz="4200">
          <a:solidFill>
            <a:schemeClr val="tx2"/>
          </a:solidFill>
          <a:latin typeface="Garamond" pitchFamily="124" charset="0"/>
        </a:defRPr>
      </a:lvl5pPr>
      <a:lvl6pPr marL="457200" algn="l" rtl="0" eaLnBrk="1" fontAlgn="base" hangingPunct="1">
        <a:spcBef>
          <a:spcPct val="0"/>
        </a:spcBef>
        <a:spcAft>
          <a:spcPct val="0"/>
        </a:spcAft>
        <a:defRPr sz="4200">
          <a:solidFill>
            <a:schemeClr val="tx2"/>
          </a:solidFill>
          <a:latin typeface="Garamond" pitchFamily="124" charset="0"/>
        </a:defRPr>
      </a:lvl6pPr>
      <a:lvl7pPr marL="914400" algn="l" rtl="0" eaLnBrk="1" fontAlgn="base" hangingPunct="1">
        <a:spcBef>
          <a:spcPct val="0"/>
        </a:spcBef>
        <a:spcAft>
          <a:spcPct val="0"/>
        </a:spcAft>
        <a:defRPr sz="4200">
          <a:solidFill>
            <a:schemeClr val="tx2"/>
          </a:solidFill>
          <a:latin typeface="Garamond" pitchFamily="124" charset="0"/>
        </a:defRPr>
      </a:lvl7pPr>
      <a:lvl8pPr marL="1371600" algn="l" rtl="0" eaLnBrk="1" fontAlgn="base" hangingPunct="1">
        <a:spcBef>
          <a:spcPct val="0"/>
        </a:spcBef>
        <a:spcAft>
          <a:spcPct val="0"/>
        </a:spcAft>
        <a:defRPr sz="4200">
          <a:solidFill>
            <a:schemeClr val="tx2"/>
          </a:solidFill>
          <a:latin typeface="Garamond" pitchFamily="124" charset="0"/>
        </a:defRPr>
      </a:lvl8pPr>
      <a:lvl9pPr marL="1828800" algn="l" rtl="0" eaLnBrk="1" fontAlgn="base" hangingPunct="1">
        <a:spcBef>
          <a:spcPct val="0"/>
        </a:spcBef>
        <a:spcAft>
          <a:spcPct val="0"/>
        </a:spcAft>
        <a:defRPr sz="4200">
          <a:solidFill>
            <a:schemeClr val="tx2"/>
          </a:solidFill>
          <a:latin typeface="Garamond" pitchFamily="124" charset="0"/>
        </a:defRPr>
      </a:lvl9pPr>
    </p:titleStyle>
    <p:bodyStyle>
      <a:lvl1pPr marL="342900" indent="-342900" algn="l" rtl="0" eaLnBrk="1" fontAlgn="base" hangingPunct="1">
        <a:lnSpc>
          <a:spcPct val="100000"/>
        </a:lnSpc>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1" fontAlgn="base" hangingPunct="1">
        <a:lnSpc>
          <a:spcPct val="100000"/>
        </a:lnSpc>
        <a:spcBef>
          <a:spcPct val="20000"/>
        </a:spcBef>
        <a:spcAft>
          <a:spcPct val="0"/>
        </a:spcAft>
        <a:buClr>
          <a:srgbClr val="A01420"/>
        </a:buClr>
        <a:buSzPct val="60000"/>
        <a:buFont typeface="Wingdings" charset="2"/>
        <a:buChar char="q"/>
        <a:defRPr sz="2600">
          <a:solidFill>
            <a:schemeClr val="tx1"/>
          </a:solidFill>
          <a:latin typeface="+mn-lt"/>
          <a:ea typeface="ＭＳ Ｐゴシック" charset="-128"/>
        </a:defRPr>
      </a:lvl2pPr>
      <a:lvl3pPr marL="1022350" indent="-350838" algn="l" rtl="0" eaLnBrk="1" fontAlgn="base" hangingPunct="1">
        <a:lnSpc>
          <a:spcPct val="100000"/>
        </a:lnSpc>
        <a:spcBef>
          <a:spcPct val="200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eaLnBrk="1" fontAlgn="base" hangingPunct="1">
        <a:lnSpc>
          <a:spcPct val="100000"/>
        </a:lnSpc>
        <a:spcBef>
          <a:spcPct val="20000"/>
        </a:spcBef>
        <a:spcAft>
          <a:spcPct val="0"/>
        </a:spcAft>
        <a:buClr>
          <a:srgbClr val="A01420"/>
        </a:buClr>
        <a:buSzPct val="70000"/>
        <a:buFont typeface="Wingdings" charset="2"/>
        <a:buChar char="q"/>
        <a:defRPr sz="2000">
          <a:solidFill>
            <a:schemeClr val="tx1"/>
          </a:solidFill>
          <a:latin typeface="+mn-lt"/>
          <a:ea typeface="ＭＳ Ｐゴシック" charset="-128"/>
        </a:defRPr>
      </a:lvl4pPr>
      <a:lvl5pPr marL="1681163" indent="-339725" algn="l" rtl="0" eaLnBrk="1" fontAlgn="base" hangingPunct="1">
        <a:lnSpc>
          <a:spcPct val="100000"/>
        </a:lnSpc>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243546-4417-41DC-BF36-5387F4247D5B}" type="datetimeFigureOut">
              <a:rPr lang="en-US" smtClean="0">
                <a:solidFill>
                  <a:prstClr val="black">
                    <a:tint val="75000"/>
                  </a:prstClr>
                </a:solidFill>
              </a:rPr>
              <a:pPr/>
              <a:t>8/1/17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5536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43060" y="592282"/>
            <a:ext cx="3948545" cy="1091046"/>
          </a:xfrm>
        </p:spPr>
        <p:txBody>
          <a:bodyPr>
            <a:noAutofit/>
          </a:bodyPr>
          <a:lstStyle/>
          <a:p>
            <a:pPr algn="ctr"/>
            <a:r>
              <a:rPr lang="en-US" sz="5000" b="1" dirty="0" smtClean="0">
                <a:solidFill>
                  <a:srgbClr val="C00000"/>
                </a:solidFill>
                <a:latin typeface="Arial" panose="020B0604020202020204" pitchFamily="34" charset="0"/>
                <a:cs typeface="Arial" panose="020B0604020202020204" pitchFamily="34" charset="0"/>
              </a:rPr>
              <a:t>Chapter 1</a:t>
            </a:r>
            <a:endParaRPr lang="en-US" sz="5000" b="1" dirty="0">
              <a:solidFill>
                <a:srgbClr val="C00000"/>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943060" y="2207391"/>
            <a:ext cx="3918278" cy="2474968"/>
          </a:xfrm>
        </p:spPr>
        <p:txBody>
          <a:bodyPr>
            <a:normAutofit/>
          </a:bodyPr>
          <a:lstStyle/>
          <a:p>
            <a:pPr marL="0" indent="0" algn="ctr">
              <a:buNone/>
            </a:pPr>
            <a:r>
              <a:rPr lang="en-US" sz="4400" b="1" dirty="0" smtClean="0">
                <a:solidFill>
                  <a:schemeClr val="accent5">
                    <a:lumMod val="50000"/>
                  </a:schemeClr>
                </a:solidFill>
                <a:latin typeface="Arial" panose="020B0604020202020204" pitchFamily="34" charset="0"/>
                <a:cs typeface="Arial" panose="020B0604020202020204" pitchFamily="34" charset="0"/>
              </a:rPr>
              <a:t>Principles of Biochemistry</a:t>
            </a:r>
          </a:p>
        </p:txBody>
      </p:sp>
    </p:spTree>
    <p:extLst>
      <p:ext uri="{BB962C8B-B14F-4D97-AF65-F5344CB8AC3E}">
        <p14:creationId xmlns:p14="http://schemas.microsoft.com/office/powerpoint/2010/main" val="3932790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Groups	</a:t>
            </a:r>
            <a:endParaRPr lang="en-US" dirty="0"/>
          </a:p>
        </p:txBody>
      </p:sp>
      <p:sp>
        <p:nvSpPr>
          <p:cNvPr id="3" name="Content Placeholder 2"/>
          <p:cNvSpPr>
            <a:spLocks noGrp="1"/>
          </p:cNvSpPr>
          <p:nvPr>
            <p:ph idx="1"/>
          </p:nvPr>
        </p:nvSpPr>
        <p:spPr>
          <a:xfrm>
            <a:off x="457200" y="1084758"/>
            <a:ext cx="8229600" cy="1153475"/>
          </a:xfrm>
        </p:spPr>
        <p:txBody>
          <a:bodyPr/>
          <a:lstStyle/>
          <a:p>
            <a:r>
              <a:rPr lang="en-US" dirty="0" smtClean="0"/>
              <a:t>Play an important role in structure and function of biomolecules</a:t>
            </a:r>
          </a:p>
        </p:txBody>
      </p:sp>
      <p:pic>
        <p:nvPicPr>
          <p:cNvPr id="9" name="Picture 8" descr="Six images of molecules with chemical groups highlighted. The first group is called amino and the function group is nitrogen with two hydrogens. The second group is called hydroxyl and the functional group is an oxygen and hydrogen. The third group is called sulfhydryl and is sulfur with hydrogen. The fourth group is called phosphoryl and it is a phosphorous with two oxygens with single bonds and one oxygen with a double bond. The fifth group is called carboxyl and it is a carbon with a double bond to an oxygen and a single bond to an oxygen and hydrogen. The sixth group is called methyl and it is a carbon with three hydrogens. "/>
          <p:cNvPicPr>
            <a:picLocks noChangeAspect="1"/>
          </p:cNvPicPr>
          <p:nvPr/>
        </p:nvPicPr>
        <p:blipFill>
          <a:blip r:embed="rId3"/>
          <a:stretch>
            <a:fillRect/>
          </a:stretch>
        </p:blipFill>
        <p:spPr>
          <a:xfrm>
            <a:off x="457200" y="2780005"/>
            <a:ext cx="8229600" cy="1777117"/>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156759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Biomolecules,</a:t>
            </a:r>
            <a:r>
              <a:rPr lang="en-US" baseline="0" dirty="0" smtClean="0"/>
              <a:t> Part 1</a:t>
            </a:r>
            <a:endParaRPr lang="en-US" dirty="0"/>
          </a:p>
        </p:txBody>
      </p:sp>
      <p:sp>
        <p:nvSpPr>
          <p:cNvPr id="3" name="Content Placeholder 2"/>
          <p:cNvSpPr>
            <a:spLocks noGrp="1"/>
          </p:cNvSpPr>
          <p:nvPr>
            <p:ph idx="1"/>
          </p:nvPr>
        </p:nvSpPr>
        <p:spPr/>
        <p:txBody>
          <a:bodyPr/>
          <a:lstStyle/>
          <a:p>
            <a:r>
              <a:rPr lang="en-US" dirty="0" smtClean="0"/>
              <a:t>Four major types: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406721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Biomolecules,</a:t>
            </a:r>
            <a:r>
              <a:rPr lang="en-US" baseline="0" dirty="0" smtClean="0"/>
              <a:t> Part 2</a:t>
            </a:r>
            <a:endParaRPr lang="en-US" dirty="0"/>
          </a:p>
        </p:txBody>
      </p:sp>
      <p:sp>
        <p:nvSpPr>
          <p:cNvPr id="3" name="Content Placeholder 2"/>
          <p:cNvSpPr>
            <a:spLocks noGrp="1"/>
          </p:cNvSpPr>
          <p:nvPr>
            <p:ph idx="1"/>
          </p:nvPr>
        </p:nvSpPr>
        <p:spPr>
          <a:xfrm>
            <a:off x="772885" y="1334418"/>
            <a:ext cx="4136572" cy="3977811"/>
          </a:xfrm>
        </p:spPr>
        <p:txBody>
          <a:bodyPr/>
          <a:lstStyle/>
          <a:p>
            <a:pPr marL="0" lvl="0" indent="0" eaLnBrk="0" hangingPunct="0">
              <a:spcBef>
                <a:spcPct val="0"/>
              </a:spcBef>
              <a:buClrTx/>
              <a:buSzTx/>
              <a:buNone/>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Primary cellular function</a:t>
            </a:r>
          </a:p>
          <a:p>
            <a:pPr lvl="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Amino acid</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Protein function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Neurotransmission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Nitrogen metabolism</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Energy conversion</a:t>
            </a:r>
          </a:p>
          <a:p>
            <a:pPr lvl="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Nucleotides</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Nucleic acid function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Energy conversion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Signal transduction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Enzyme catalysis</a:t>
            </a:r>
          </a:p>
          <a:p>
            <a:pPr lvl="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Simple sugar</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Energy conversion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Cell wall structure</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Cell recognition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Nucleotide structure</a:t>
            </a:r>
          </a:p>
          <a:p>
            <a:pPr lvl="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Fatty acid</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Cell membranes</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Energy conversion</a:t>
            </a:r>
          </a:p>
          <a:p>
            <a:pPr marL="800100" lvl="1" indent="-342900" eaLnBrk="0" hangingPunct="0">
              <a:spcBef>
                <a:spcPct val="0"/>
              </a:spcBef>
              <a:buClrTx/>
              <a:buSzTx/>
              <a:buFont typeface="Arial" panose="020B0604020202020204" pitchFamily="34" charset="0"/>
              <a:buChar char="•"/>
            </a:pPr>
            <a:r>
              <a:rPr lang="en-US" sz="1200" kern="1200" dirty="0">
                <a:solidFill>
                  <a:srgbClr val="000000"/>
                </a:solidFill>
                <a:latin typeface="Times New Roman" panose="02020603050405020304" pitchFamily="18" charset="0"/>
                <a:ea typeface="ＭＳ Ｐゴシック" pitchFamily="-101" charset="-128"/>
                <a:cs typeface="Times New Roman" panose="02020603050405020304" pitchFamily="18" charset="0"/>
              </a:rPr>
              <a:t>Cell </a:t>
            </a:r>
            <a:r>
              <a:rPr lang="en-US" sz="1200" kern="1200" dirty="0" smtClean="0">
                <a:solidFill>
                  <a:srgbClr val="000000"/>
                </a:solidFill>
                <a:latin typeface="Times New Roman" panose="02020603050405020304" pitchFamily="18" charset="0"/>
                <a:ea typeface="ＭＳ Ｐゴシック" pitchFamily="-101" charset="-128"/>
                <a:cs typeface="Times New Roman" panose="02020603050405020304" pitchFamily="18" charset="0"/>
              </a:rPr>
              <a:t>signaling</a:t>
            </a:r>
            <a:endParaRPr lang="en-US" dirty="0"/>
          </a:p>
        </p:txBody>
      </p:sp>
      <p:pic>
        <p:nvPicPr>
          <p:cNvPr id="13" name="Picture 12" descr="Four chemical structure of a representative biomolecule for amino acids, nucleotides, simple sugars and fatty acids. There is also a screenshot of a list of primary cellular function. The example for amino acid is glycine. Glycine has a central carbon with four bonds as follows: a positive upper N upper H 3 group, two hydrogen groups and a carbon with doubled bonded oxygen and a negative single bonded oxygen. The example for nucleotides is adenosine monophosphate. There is a main sugar ring with 4 carbons and one oxygen. There is an adenine attached to carbon 1; inorganic phosphate attached to carbon 5; there are two hydroxyl groups on carbon 2 and 3. Adenine is a purine with a upper N upper H 2 attacked to the carbon 6. The inorganic phosphate has the chemical formula upper O upper P and negative 2 upper O subscript 3. The example for simple sugars is glucose is in chair conformation and alpha conformation. It is a six membered ring with one oxygen and five carbons. Each carbon in the ring has an upper O upper H and hydrogen attached except for carbon 5 which has an upper C upper H2 attached to it and that has an upper O upper H attached to it. The example for fatty acid is palmitate. There is a carbon with a double bonded oxygen, a single bonded negative oxygen and a chain of fourteen upper C upper H 2 and one upper C upper H 3. "/>
          <p:cNvPicPr>
            <a:picLocks noChangeAspect="1"/>
          </p:cNvPicPr>
          <p:nvPr/>
        </p:nvPicPr>
        <p:blipFill>
          <a:blip r:embed="rId3"/>
          <a:stretch>
            <a:fillRect/>
          </a:stretch>
        </p:blipFill>
        <p:spPr>
          <a:xfrm>
            <a:off x="618671" y="1253926"/>
            <a:ext cx="8229600" cy="4008991"/>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54158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a:xfrm>
            <a:off x="457198" y="1093576"/>
            <a:ext cx="4637316" cy="5391526"/>
          </a:xfrm>
        </p:spPr>
        <p:txBody>
          <a:bodyPr>
            <a:normAutofit/>
          </a:bodyPr>
          <a:lstStyle/>
          <a:p>
            <a:endParaRPr lang="en-US" dirty="0"/>
          </a:p>
        </p:txBody>
      </p:sp>
      <p:pic>
        <p:nvPicPr>
          <p:cNvPr id="10" name="Picture 9" descr="Glycine has a central carbon with four bonds as follows: a positive upper N upper H 3 group, two hydrogen groups and a carbon with doubled bonded oxygen and a negative single bonded oxygen."/>
          <p:cNvPicPr>
            <a:picLocks noChangeAspect="1"/>
          </p:cNvPicPr>
          <p:nvPr/>
        </p:nvPicPr>
        <p:blipFill>
          <a:blip r:embed="rId3"/>
          <a:stretch>
            <a:fillRect/>
          </a:stretch>
        </p:blipFill>
        <p:spPr>
          <a:xfrm>
            <a:off x="5203371" y="1284512"/>
            <a:ext cx="3357734" cy="3177139"/>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54632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Nucleotides</a:t>
            </a:r>
            <a:endParaRPr lang="en-US" dirty="0"/>
          </a:p>
        </p:txBody>
      </p:sp>
      <p:sp>
        <p:nvSpPr>
          <p:cNvPr id="2" name="Content Placeholder 1"/>
          <p:cNvSpPr>
            <a:spLocks noGrp="1"/>
          </p:cNvSpPr>
          <p:nvPr>
            <p:ph idx="1"/>
          </p:nvPr>
        </p:nvSpPr>
        <p:spPr>
          <a:xfrm>
            <a:off x="457200" y="1093576"/>
            <a:ext cx="4245429" cy="5391526"/>
          </a:xfrm>
        </p:spPr>
        <p:txBody>
          <a:bodyPr>
            <a:normAutofit/>
          </a:bodyPr>
          <a:lstStyle/>
          <a:p>
            <a:endParaRPr lang="en-US" baseline="30000" dirty="0" smtClean="0"/>
          </a:p>
        </p:txBody>
      </p:sp>
      <p:pic>
        <p:nvPicPr>
          <p:cNvPr id="10" name="Picture 9" descr="The structure of Adenosine monophosphate. There is a main sugar ring with 4 carbons and one oxygen. There is an adenine attached to carbon 1; inorganic phosphate attached to carbon 5; there are two hydroxyl groups on carbon 2 and 3. Adenine is a purine with a upper N upper H 2 attacked to the carbon 6. The inorganic phosphate has the chemical formula upper O upper P and negative 2 upper O subscript 3."/>
          <p:cNvPicPr>
            <a:picLocks noChangeAspect="1"/>
          </p:cNvPicPr>
          <p:nvPr/>
        </p:nvPicPr>
        <p:blipFill>
          <a:blip r:embed="rId3"/>
          <a:stretch>
            <a:fillRect/>
          </a:stretch>
        </p:blipFill>
        <p:spPr>
          <a:xfrm>
            <a:off x="4759145" y="1153884"/>
            <a:ext cx="3802254" cy="3236687"/>
          </a:xfrm>
          <a:prstGeom prst="rect">
            <a:avLst/>
          </a:prstGeom>
        </p:spPr>
      </p:pic>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596915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Simple Sugars</a:t>
            </a:r>
            <a:endParaRPr lang="en-US" dirty="0"/>
          </a:p>
        </p:txBody>
      </p:sp>
      <p:sp>
        <p:nvSpPr>
          <p:cNvPr id="2" name="Content Placeholder 1"/>
          <p:cNvSpPr>
            <a:spLocks noGrp="1"/>
          </p:cNvSpPr>
          <p:nvPr>
            <p:ph idx="1"/>
          </p:nvPr>
        </p:nvSpPr>
        <p:spPr>
          <a:xfrm>
            <a:off x="457199" y="1093576"/>
            <a:ext cx="4376057" cy="5391526"/>
          </a:xfrm>
        </p:spPr>
        <p:txBody>
          <a:bodyPr/>
          <a:lstStyle/>
          <a:p>
            <a:endParaRPr lang="en-US" dirty="0" smtClean="0"/>
          </a:p>
        </p:txBody>
      </p:sp>
      <p:pic>
        <p:nvPicPr>
          <p:cNvPr id="10" name="Picture 9" descr="The chemical structure of glucose. It is a six membered ring with one oxygen and five carbons. Each carbon in the ring has an upper O upper H and hydrogen attached except for carbon 5 which has an upper C upper H2 attached to it and that has an upper O upper H attached to it."/>
          <p:cNvPicPr>
            <a:picLocks noChangeAspect="1"/>
          </p:cNvPicPr>
          <p:nvPr/>
        </p:nvPicPr>
        <p:blipFill>
          <a:blip r:embed="rId3"/>
          <a:stretch>
            <a:fillRect/>
          </a:stretch>
        </p:blipFill>
        <p:spPr>
          <a:xfrm>
            <a:off x="4998834" y="1233714"/>
            <a:ext cx="3687966" cy="3418114"/>
          </a:xfrm>
          <a:prstGeom prst="rect">
            <a:avLst/>
          </a:prstGeom>
        </p:spPr>
      </p:pic>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620357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Fatty Acids</a:t>
            </a:r>
            <a:endParaRPr lang="en-US" dirty="0"/>
          </a:p>
        </p:txBody>
      </p:sp>
      <p:sp>
        <p:nvSpPr>
          <p:cNvPr id="2" name="Content Placeholder 1"/>
          <p:cNvSpPr>
            <a:spLocks noGrp="1"/>
          </p:cNvSpPr>
          <p:nvPr>
            <p:ph idx="1"/>
          </p:nvPr>
        </p:nvSpPr>
        <p:spPr>
          <a:xfrm>
            <a:off x="457199" y="1093576"/>
            <a:ext cx="4782457" cy="5391526"/>
          </a:xfrm>
        </p:spPr>
        <p:txBody>
          <a:bodyPr>
            <a:normAutofit/>
          </a:bodyPr>
          <a:lstStyle/>
          <a:p>
            <a:endParaRPr lang="en-US" dirty="0" smtClean="0"/>
          </a:p>
        </p:txBody>
      </p:sp>
      <p:pic>
        <p:nvPicPr>
          <p:cNvPr id="11" name="Picture 10" descr="The chemical structure of Palmitate. There is a carbon with a double bonded oxygen, a single bonded negative oxygen and a chain of fourteen upper C upper H 2 and one upper C upper H 3."/>
          <p:cNvPicPr>
            <a:picLocks noChangeAspect="1"/>
          </p:cNvPicPr>
          <p:nvPr/>
        </p:nvPicPr>
        <p:blipFill>
          <a:blip r:embed="rId3"/>
          <a:stretch>
            <a:fillRect/>
          </a:stretch>
        </p:blipFill>
        <p:spPr>
          <a:xfrm>
            <a:off x="5892651" y="1277256"/>
            <a:ext cx="2247396" cy="5047343"/>
          </a:xfrm>
          <a:prstGeom prst="rect">
            <a:avLst/>
          </a:prstGeom>
        </p:spPr>
      </p:pic>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548316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Saturated vs. Polyunsaturated Fatty Acids	</a:t>
            </a:r>
            <a:endParaRPr lang="en-US" sz="3600" dirty="0"/>
          </a:p>
        </p:txBody>
      </p:sp>
      <p:sp>
        <p:nvSpPr>
          <p:cNvPr id="2" name="Content Placeholder 1"/>
          <p:cNvSpPr>
            <a:spLocks noGrp="1"/>
          </p:cNvSpPr>
          <p:nvPr>
            <p:ph idx="1"/>
          </p:nvPr>
        </p:nvSpPr>
        <p:spPr/>
        <p:txBody>
          <a:bodyPr/>
          <a:lstStyle/>
          <a:p>
            <a:endParaRPr lang="en-US" dirty="0" smtClean="0"/>
          </a:p>
        </p:txBody>
      </p:sp>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23831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sp>
        <p:nvSpPr>
          <p:cNvPr id="3" name="Content Placeholder 2"/>
          <p:cNvSpPr>
            <a:spLocks noGrp="1"/>
          </p:cNvSpPr>
          <p:nvPr>
            <p:ph idx="1"/>
          </p:nvPr>
        </p:nvSpPr>
        <p:spPr>
          <a:xfrm>
            <a:off x="457200" y="1084758"/>
            <a:ext cx="8229600" cy="4550498"/>
          </a:xfrm>
        </p:spPr>
        <p:txBody>
          <a:bodyPr/>
          <a:lstStyle/>
          <a:p>
            <a:r>
              <a:rPr lang="en-US" dirty="0" smtClean="0"/>
              <a:t>Higher end structural form of </a:t>
            </a:r>
            <a:r>
              <a:rPr lang="en-US" dirty="0" err="1" smtClean="0"/>
              <a:t>biomolecules</a:t>
            </a:r>
            <a:endParaRPr lang="en-US" dirty="0" smtClean="0"/>
          </a:p>
          <a:p>
            <a:r>
              <a:rPr lang="en-US" dirty="0" smtClean="0"/>
              <a:t>Include: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95605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Polymers in Macromolecules: Nucleic Acids</a:t>
            </a:r>
            <a:endParaRPr lang="en-US" sz="3600" dirty="0"/>
          </a:p>
        </p:txBody>
      </p:sp>
      <p:sp>
        <p:nvSpPr>
          <p:cNvPr id="5" name="Content Placeholder 4"/>
          <p:cNvSpPr>
            <a:spLocks noGrp="1"/>
          </p:cNvSpPr>
          <p:nvPr>
            <p:ph idx="1"/>
          </p:nvPr>
        </p:nvSpPr>
        <p:spPr>
          <a:xfrm>
            <a:off x="457200" y="1490462"/>
            <a:ext cx="3759200" cy="4994639"/>
          </a:xfrm>
        </p:spPr>
        <p:txBody>
          <a:bodyPr/>
          <a:lstStyle/>
          <a:p>
            <a:endParaRPr lang="en-US" dirty="0"/>
          </a:p>
        </p:txBody>
      </p:sp>
      <p:pic>
        <p:nvPicPr>
          <p:cNvPr id="10" name="Picture 9" descr="A two dimensional model of linked nucleotides in a DNA macromolecule. The two nucleotides are linked by a 3', 5' Phosphodiester bond and the bond is highlighted. The first nucleotide is linked to the phosphodiester bond at the 3 carbon on its sugar ring and the second nucleotide is linked to the phosphodiester bond at the 5 prime carbon on its sugar ring. The first nucleotide has a five carbon sugar ring with cytosine base at carbon 1, the phosphate bond at carbon 3 and a 5' - Phosphoryl group at carbon 5. The second nucleotide has a five carbon sugar ring with an adenine base at carbon 1, a 3'-hdroxly group at carbon 3 and the phosphodiester bond at carbon 5. The 5' - Phosphoryl group has a negative 2 charge and is a phosphate with three single bonded carbons and one double bonded carbon. The 3', 5' Phosphodiester bond is a phosphate with three single bonded carbons and one double bonded carbon and a negative one charge. The nucleotides connect to one of the single bonded oxygens on the phosphate."/>
          <p:cNvPicPr>
            <a:picLocks noChangeAspect="1"/>
          </p:cNvPicPr>
          <p:nvPr/>
        </p:nvPicPr>
        <p:blipFill>
          <a:blip r:embed="rId3"/>
          <a:stretch>
            <a:fillRect/>
          </a:stretch>
        </p:blipFill>
        <p:spPr>
          <a:xfrm>
            <a:off x="4297043" y="1625600"/>
            <a:ext cx="4418276" cy="3556000"/>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624739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What Is Biochemistry?</a:t>
            </a:r>
            <a:endParaRPr lang="en-US" dirty="0"/>
          </a:p>
        </p:txBody>
      </p:sp>
      <p:sp>
        <p:nvSpPr>
          <p:cNvPr id="3" name="Content Placeholder 2"/>
          <p:cNvSpPr>
            <a:spLocks noGrp="1"/>
          </p:cNvSpPr>
          <p:nvPr>
            <p:ph idx="1"/>
          </p:nvPr>
        </p:nvSpPr>
        <p:spPr/>
        <p:txBody>
          <a:bodyPr/>
          <a:lstStyle/>
          <a:p>
            <a:r>
              <a:rPr lang="en-US" dirty="0" smtClean="0"/>
              <a:t>Biochemistry aims to explain biological processes at the molecular and cellular levels</a:t>
            </a:r>
            <a:r>
              <a:rPr lang="en-US" dirty="0" smtClean="0"/>
              <a:t>.</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703547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Polymers in Macromolecules: Proteins</a:t>
            </a:r>
            <a:endParaRPr lang="en-US" sz="3600" dirty="0"/>
          </a:p>
        </p:txBody>
      </p:sp>
      <p:sp>
        <p:nvSpPr>
          <p:cNvPr id="5" name="Content Placeholder 4"/>
          <p:cNvSpPr>
            <a:spLocks noGrp="1"/>
          </p:cNvSpPr>
          <p:nvPr>
            <p:ph idx="1"/>
          </p:nvPr>
        </p:nvSpPr>
        <p:spPr>
          <a:xfrm>
            <a:off x="457200" y="1490439"/>
            <a:ext cx="8229600" cy="1802622"/>
          </a:xfrm>
        </p:spPr>
        <p:txBody>
          <a:bodyPr/>
          <a:lstStyle/>
          <a:p>
            <a:r>
              <a:rPr lang="en-US" dirty="0" smtClean="0"/>
              <a:t>Covalently linked amino acids</a:t>
            </a:r>
          </a:p>
          <a:p>
            <a:r>
              <a:rPr lang="en-US" dirty="0" smtClean="0"/>
              <a:t>Also known as polypeptides</a:t>
            </a:r>
          </a:p>
          <a:p>
            <a:pPr lvl="1"/>
            <a:r>
              <a:rPr lang="en-US" dirty="0" smtClean="0"/>
              <a:t>R = different amino acid side chains</a:t>
            </a:r>
          </a:p>
        </p:txBody>
      </p:sp>
      <p:pic>
        <p:nvPicPr>
          <p:cNvPr id="9" name="Picture 8" descr="A two dimensional model of linked amino acids in a protein. The peptides are linked by peptide bonds and are highlighted by boxes. The protein is made up of three amino acids in a chain and two peptide bonds between them. The right side of the chain is the amino-terminal end and the left side is the carboxyl-terminal end. The peptide bond between the proteins is made up of a carbon nitrogen single bond. The proteins all have the same backbone with a carbon in the center that bonds to a positive nitrogen with three hydrogens, a hydrogen, a side chain (called upper R1, upper R 2, or upper R 3), and a carboxyl group. The carboxyl group is made up of a carbon with double bonded oxygen and a single bonded negative oxygen. The peptide bond forms between the center carbon in the carboxyl group of one amino acid and the positive nitrogen with three hydrogens in another amino acid."/>
          <p:cNvPicPr>
            <a:picLocks noChangeAspect="1"/>
          </p:cNvPicPr>
          <p:nvPr/>
        </p:nvPicPr>
        <p:blipFill>
          <a:blip r:embed="rId3"/>
          <a:stretch>
            <a:fillRect/>
          </a:stretch>
        </p:blipFill>
        <p:spPr>
          <a:xfrm>
            <a:off x="457200" y="3442352"/>
            <a:ext cx="8229600" cy="2969812"/>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653729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Polymers in Macromolecules: Polysaccharides</a:t>
            </a:r>
            <a:endParaRPr lang="en-US" sz="3600" dirty="0"/>
          </a:p>
        </p:txBody>
      </p:sp>
      <p:sp>
        <p:nvSpPr>
          <p:cNvPr id="5" name="Content Placeholder 4"/>
          <p:cNvSpPr>
            <a:spLocks noGrp="1"/>
          </p:cNvSpPr>
          <p:nvPr>
            <p:ph idx="1"/>
          </p:nvPr>
        </p:nvSpPr>
        <p:spPr/>
        <p:txBody>
          <a:bodyPr/>
          <a:lstStyle/>
          <a:p>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676407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Various Examples of Polysaccharides </a:t>
            </a:r>
            <a:endParaRPr lang="en-US" sz="3600" dirty="0"/>
          </a:p>
        </p:txBody>
      </p:sp>
      <p:pic>
        <p:nvPicPr>
          <p:cNvPr id="12" name="Picture 11" descr="Three examples of polysaccharides which are glucose or glucose based molecules linked together by glyosidic bonds. Each polysaccharides is surrounded by brackets and there is a subscript n at the bottom of the bracket. The first example shows a picture of rice and the starch polymer.  Starch is made up of two glucose molecules linked by an alpha 1 to 4 glycosidic bond. The two glucose molecules are in the alpha position with the hydroxyl group on carbon 1 down. The glycosidic bond is from carbon 1 on the first carbon to carbon 4 on the second carbon. The second example shows a picture of cabbage and the cellulose polymer. Cellulose is made up of two glucose molecules linked by a beta 1 to 4 glycosidic bond. The two glucose molecules are in the beta position with the hydroxyl group on carbon 1 facing up. The glycosidic bond is from carbon 1 on the first carbon to carbon 4 on the second carbon. The third example shows a picture of a lobster and the chitin polymer. Chitin is made up of two N-acetylglucosamine and they are linked by a beta 1 to four glyosidic bond. The two N- acetylglucosamine molecules are similar to carbon but have an N-acytl group in on carbon 3 instead of a hydroxyl group. The N-acytl group is made up of a central carbon with a methyl group, doubled bonded oxygen and a Nitrogen and hydrogen that connect to the sugar ring. The glycosidic bond is from carbon 1 on the first carbon to carbon 4 on the second carbon."/>
          <p:cNvPicPr>
            <a:picLocks noChangeAspect="1"/>
          </p:cNvPicPr>
          <p:nvPr/>
        </p:nvPicPr>
        <p:blipFill>
          <a:blip r:embed="rId3"/>
          <a:stretch>
            <a:fillRect/>
          </a:stretch>
        </p:blipFill>
        <p:spPr>
          <a:xfrm>
            <a:off x="2403131" y="1501012"/>
            <a:ext cx="4337739" cy="4998919"/>
          </a:xfrm>
          <a:prstGeom prst="rect">
            <a:avLst/>
          </a:prstGeom>
        </p:spPr>
      </p:pic>
      <p:sp>
        <p:nvSpPr>
          <p:cNvPr id="3" name="Footer Placeholder 2"/>
          <p:cNvSpPr>
            <a:spLocks noGrp="1"/>
          </p:cNvSpPr>
          <p:nvPr>
            <p:ph type="ftr" sz="quarter" idx="11"/>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179200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Pathways</a:t>
            </a:r>
            <a:endParaRPr lang="en-US" dirty="0"/>
          </a:p>
        </p:txBody>
      </p:sp>
      <p:sp>
        <p:nvSpPr>
          <p:cNvPr id="3" name="Content Placeholder 2"/>
          <p:cNvSpPr>
            <a:spLocks noGrp="1"/>
          </p:cNvSpPr>
          <p:nvPr>
            <p:ph idx="1"/>
          </p:nvPr>
        </p:nvSpPr>
        <p:spPr/>
        <p:txBody>
          <a:bodyPr>
            <a:normAutofit/>
          </a:bodyPr>
          <a:lstStyle/>
          <a:p>
            <a:r>
              <a:rPr lang="en-US" dirty="0" smtClean="0"/>
              <a:t>Enable cells to coordinate and control complex biochemical processes in response to available </a:t>
            </a:r>
            <a:r>
              <a:rPr lang="en-US" dirty="0" smtClean="0"/>
              <a:t>energy</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72750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Pathway Terminology</a:t>
            </a:r>
            <a:endParaRPr lang="en-US" dirty="0"/>
          </a:p>
        </p:txBody>
      </p:sp>
      <p:sp>
        <p:nvSpPr>
          <p:cNvPr id="3" name="Content Placeholder 2"/>
          <p:cNvSpPr>
            <a:spLocks noGrp="1"/>
          </p:cNvSpPr>
          <p:nvPr>
            <p:ph idx="1"/>
          </p:nvPr>
        </p:nvSpPr>
        <p:spPr/>
        <p:txBody>
          <a:bodyPr/>
          <a:lstStyle/>
          <a:p>
            <a:r>
              <a:rPr lang="en-US" dirty="0" smtClean="0"/>
              <a:t>Metabolites</a:t>
            </a:r>
          </a:p>
          <a:p>
            <a:endParaRPr lang="en-US" dirty="0"/>
          </a:p>
          <a:p>
            <a:endParaRPr lang="en-US" dirty="0" smtClean="0"/>
          </a:p>
          <a:p>
            <a:endParaRPr lang="en-US" dirty="0"/>
          </a:p>
          <a:p>
            <a:endParaRPr lang="en-US" dirty="0" smtClean="0"/>
          </a:p>
          <a:p>
            <a:r>
              <a:rPr lang="en-US" dirty="0" smtClean="0"/>
              <a:t>Metabolic flux</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4253519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Metabolic Pathway Example: The Urea Cycle</a:t>
            </a:r>
            <a:endParaRPr lang="en-US" sz="3600" dirty="0"/>
          </a:p>
        </p:txBody>
      </p:sp>
      <p:pic>
        <p:nvPicPr>
          <p:cNvPr id="9" name="Picture 8" descr="An example of a metabolic pathway where the products of one reaction are the reactants in the next reaction. The reaction shown has three steps. The first reactants are citrulline and aspartate and the enzyme argininosuccinate synthetase uses ATP hydrolysis to AMP and pyrophosphate drives the reaction forward. Aspartate is an amino acid with a functional group of upper C upper H 2 and upper C upper O negative upper O. Citrulline is an amino acid with a functional group made up of a three carbon chain and upper N upper H upper C upper O upper N upper H 2. Argininosuccinate is made up aspartate and citrulline connected at the upper H 3 positive upper N on aspartate and on the doubled bonded oxygen on the functional group on citrulline. The product of this reaction is argininosuccinate and it is also the reaction for the second reaction. The enzyme arginiosuccinase convert argininosuccinate into arginine and Fumarate. The amino group from aspartate is transferred to citrulline to form the products arginine and fumarate. "/>
          <p:cNvPicPr>
            <a:picLocks noChangeAspect="1"/>
          </p:cNvPicPr>
          <p:nvPr/>
        </p:nvPicPr>
        <p:blipFill>
          <a:blip r:embed="rId3"/>
          <a:stretch>
            <a:fillRect/>
          </a:stretch>
        </p:blipFill>
        <p:spPr>
          <a:xfrm>
            <a:off x="2961036" y="1524000"/>
            <a:ext cx="3221928" cy="4959096"/>
          </a:xfrm>
          <a:prstGeom prst="rect">
            <a:avLst/>
          </a:prstGeom>
        </p:spPr>
      </p:pic>
      <p:sp>
        <p:nvSpPr>
          <p:cNvPr id="4" name="Footer Placeholder 3"/>
          <p:cNvSpPr>
            <a:spLocks noGrp="1"/>
          </p:cNvSpPr>
          <p:nvPr>
            <p:ph type="ftr" sz="quarter" idx="11"/>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268806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Pathway Formats</a:t>
            </a:r>
            <a:endParaRPr lang="en-US" dirty="0"/>
          </a:p>
        </p:txBody>
      </p:sp>
      <p:pic>
        <p:nvPicPr>
          <p:cNvPr id="10" name="Picture 9" descr="Several examples of metabolic pathways including linear pathways, forked pathway, and cyclic pathway. The linear pathway is the first example. It starts at A and the product is B. This reaction is coupled with ATP hydrolysis where ATP breaks down to APD and upper P subscript i. B is also a reactant that forms C and that reaction is reversible which is shown with a double arrow. C has a forked pathway and can form either D or E. D has a reversible reaction with F. E is a part of a cyclic pathway. E form G which form H which circles back to form E. "/>
          <p:cNvPicPr>
            <a:picLocks noChangeAspect="1"/>
          </p:cNvPicPr>
          <p:nvPr/>
        </p:nvPicPr>
        <p:blipFill>
          <a:blip r:embed="rId3"/>
          <a:stretch>
            <a:fillRect/>
          </a:stretch>
        </p:blipFill>
        <p:spPr>
          <a:xfrm>
            <a:off x="457200" y="1322833"/>
            <a:ext cx="8229600" cy="4120763"/>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2156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Structures</a:t>
            </a:r>
            <a:endParaRPr lang="en-US" dirty="0"/>
          </a:p>
        </p:txBody>
      </p:sp>
      <p:pic>
        <p:nvPicPr>
          <p:cNvPr id="13" name="Picture 12" descr="Three examples of cellular structures in prokaryotic and eukaryotic cells. Each example has a photograph of the cell and an illustrated cross section of the cell. Part A is a bacteria cell. A microscopic photograph of a bacterium which is a pill shaped cell surrounded by long flagella that come out of one end of the cell. The cross section of bacteria shows the flagellum is a large tail that is anchored in the cell wall and the pili are smaller hair like extensions. The outside of the cell is made up of the capsule on the outside, then the cell wall and finally the plasma membrane. The cell is filled with cytoplasm. The ribosomes are scattered through the cytoplasm. The nucleoid is in the center of the cell and is a single loosely wrapped chromosome. Part B is an animal cell and the microscopic image shows the large cell has a large nucleus in the center and many smaller intracellular membranes bound organelles. The cross section of the animal cell shows the cell membrane on the outside and is filled with cytoplasm. There are several membrane-bound organelles in the cytoplasm including lysosomes, mitochondria, and peroxisomes. There are also labels on the cytoskeleton, microtubules which are small tube like structures and the Golgi apparatus. The center of the cell is the Nucleus with the nucleolus in the center. The nucleus is surrounded by the rough endoplasmic reticulum and smooth endoplasmic reticulum. Part C is a plant cell. The microscopic image of a plant cell which is slightly squared shaped and has a well-defined border. There is a large nucleus, many chloroplasts and vacuoles. The cross-section of the plant cell shows the cell wall and cell membrane around the cell and the plasmodesma which are holes in the cell wall. The cell is filled with the cytoplasm and there are microtubules and cytoskeleton in the cell. There are also peroxisomes, ribosomes, Golgi apparatus and mitochondria in the cell. There are also a large amount of chloroplast and large vacuoles. The nucleus and the nucleolus is in the center of the cell surrounded by the rough and smooth endoplasmic reticulum."/>
          <p:cNvPicPr>
            <a:picLocks noChangeAspect="1"/>
          </p:cNvPicPr>
          <p:nvPr/>
        </p:nvPicPr>
        <p:blipFill>
          <a:blip r:embed="rId3"/>
          <a:stretch>
            <a:fillRect/>
          </a:stretch>
        </p:blipFill>
        <p:spPr>
          <a:xfrm>
            <a:off x="457200" y="1130662"/>
            <a:ext cx="8229600" cy="5277678"/>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838599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Cellular Structure Functions,</a:t>
            </a:r>
            <a:r>
              <a:rPr lang="en-US" sz="3600" baseline="0" dirty="0" smtClean="0"/>
              <a:t> Part 1</a:t>
            </a:r>
            <a:endParaRPr lang="en-US" sz="3600" dirty="0"/>
          </a:p>
        </p:txBody>
      </p:sp>
      <p:sp>
        <p:nvSpPr>
          <p:cNvPr id="3" name="Content Placeholder 2"/>
          <p:cNvSpPr>
            <a:spLocks noGrp="1"/>
          </p:cNvSpPr>
          <p:nvPr>
            <p:ph idx="1"/>
          </p:nvPr>
        </p:nvSpPr>
        <p:spPr/>
        <p:txBody>
          <a:bodyPr>
            <a:normAutofit/>
          </a:bodyPr>
          <a:lstStyle/>
          <a:p>
            <a:r>
              <a:rPr lang="en-US" dirty="0" smtClean="0"/>
              <a:t>Genome</a:t>
            </a:r>
          </a:p>
          <a:p>
            <a:endParaRPr lang="en-US" dirty="0"/>
          </a:p>
          <a:p>
            <a:endParaRPr lang="en-US" dirty="0" smtClean="0"/>
          </a:p>
          <a:p>
            <a:r>
              <a:rPr lang="en-US" dirty="0" smtClean="0"/>
              <a:t>Nucleolus</a:t>
            </a:r>
          </a:p>
          <a:p>
            <a:endParaRPr lang="en-US" dirty="0"/>
          </a:p>
          <a:p>
            <a:endParaRPr lang="en-US" dirty="0" smtClean="0"/>
          </a:p>
          <a:p>
            <a:r>
              <a:rPr lang="en-US" dirty="0" smtClean="0"/>
              <a:t>Ribosomes</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915653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Cellular Structure Functions,</a:t>
            </a:r>
            <a:r>
              <a:rPr lang="en-US" sz="3600" baseline="0" dirty="0" smtClean="0"/>
              <a:t> Part 2</a:t>
            </a:r>
            <a:endParaRPr lang="en-US" sz="3600" dirty="0"/>
          </a:p>
        </p:txBody>
      </p:sp>
      <p:sp>
        <p:nvSpPr>
          <p:cNvPr id="3" name="Content Placeholder 2"/>
          <p:cNvSpPr>
            <a:spLocks noGrp="1"/>
          </p:cNvSpPr>
          <p:nvPr>
            <p:ph idx="1"/>
          </p:nvPr>
        </p:nvSpPr>
        <p:spPr/>
        <p:txBody>
          <a:bodyPr>
            <a:normAutofit/>
          </a:bodyPr>
          <a:lstStyle/>
          <a:p>
            <a:r>
              <a:rPr lang="en-US" dirty="0" smtClean="0"/>
              <a:t>Mitochondria</a:t>
            </a:r>
          </a:p>
          <a:p>
            <a:endParaRPr lang="en-US" dirty="0" smtClean="0"/>
          </a:p>
          <a:p>
            <a:r>
              <a:rPr lang="en-US" dirty="0" smtClean="0"/>
              <a:t>Peroxisomes </a:t>
            </a:r>
            <a:r>
              <a:rPr lang="en-US" dirty="0" smtClean="0"/>
              <a:t>and </a:t>
            </a:r>
            <a:r>
              <a:rPr lang="en-US" dirty="0" smtClean="0"/>
              <a:t>lysosomes</a:t>
            </a:r>
          </a:p>
          <a:p>
            <a:endParaRPr lang="en-US" dirty="0" smtClean="0"/>
          </a:p>
          <a:p>
            <a:r>
              <a:rPr lang="en-US" dirty="0" smtClean="0"/>
              <a:t>Endoplasmic reticulum</a:t>
            </a:r>
          </a:p>
          <a:p>
            <a:endParaRPr lang="en-US" dirty="0" smtClean="0"/>
          </a:p>
          <a:p>
            <a:r>
              <a:rPr lang="en-US" dirty="0" smtClean="0"/>
              <a:t>Golgi apparatus</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81182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Biochemistry: An Applied Science</a:t>
            </a:r>
            <a:endParaRPr lang="en-US" sz="3600" dirty="0"/>
          </a:p>
        </p:txBody>
      </p:sp>
      <p:sp>
        <p:nvSpPr>
          <p:cNvPr id="2" name="Content Placeholder 1"/>
          <p:cNvSpPr>
            <a:spLocks noGrp="1"/>
          </p:cNvSpPr>
          <p:nvPr>
            <p:ph idx="1"/>
          </p:nvPr>
        </p:nvSpPr>
        <p:spPr/>
        <p:txBody>
          <a:bodyPr>
            <a:normAutofit/>
          </a:bodyPr>
          <a:lstStyle/>
          <a:p>
            <a:pPr>
              <a:lnSpc>
                <a:spcPct val="110000"/>
              </a:lnSpc>
            </a:pPr>
            <a:r>
              <a:rPr lang="en-US" sz="2800" dirty="0" smtClean="0"/>
              <a:t>Biochemistry uses advanced experimental methods to develop </a:t>
            </a:r>
            <a:r>
              <a:rPr lang="en-US" sz="2800" i="1" dirty="0" smtClean="0"/>
              <a:t>in vitro </a:t>
            </a:r>
            <a:r>
              <a:rPr lang="en-US" sz="2800" dirty="0" smtClean="0"/>
              <a:t>conditions for exploiting cellular processes and enzymatic reactions.</a:t>
            </a:r>
          </a:p>
        </p:txBody>
      </p:sp>
      <p:pic>
        <p:nvPicPr>
          <p:cNvPr id="12" name="Picture 11" descr="A flow chart showing six options for applied biochemistry and a picture of each. The first option is environmental science and there are two people standing outside in a swamp and looking at a container. The second option is Biotechnology and there are several people in lab coats working in a lab. The third option is agriculture and there are several tomatoes. The fourth option is pharmaceuticals and there are several different types of pills.  The fifth option is clinical diagnostics and there is a woman in the lab working with lab equipment. The sixth option is commercial products and there is a bottle of a commercial enzyme."/>
          <p:cNvPicPr>
            <a:picLocks noChangeAspect="1"/>
          </p:cNvPicPr>
          <p:nvPr/>
        </p:nvPicPr>
        <p:blipFill>
          <a:blip r:embed="rId3"/>
          <a:stretch>
            <a:fillRect/>
          </a:stretch>
        </p:blipFill>
        <p:spPr>
          <a:xfrm>
            <a:off x="799738" y="3312506"/>
            <a:ext cx="7544525" cy="3023278"/>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Specialization</a:t>
            </a:r>
            <a:endParaRPr lang="en-US" dirty="0"/>
          </a:p>
        </p:txBody>
      </p:sp>
      <p:sp>
        <p:nvSpPr>
          <p:cNvPr id="3" name="Content Placeholder 2"/>
          <p:cNvSpPr>
            <a:spLocks noGrp="1"/>
          </p:cNvSpPr>
          <p:nvPr>
            <p:ph idx="1"/>
          </p:nvPr>
        </p:nvSpPr>
        <p:spPr/>
        <p:txBody>
          <a:bodyPr/>
          <a:lstStyle/>
          <a:p>
            <a:r>
              <a:rPr lang="en-US" dirty="0" smtClean="0"/>
              <a:t>A higher level of organizational complexity</a:t>
            </a:r>
          </a:p>
          <a:p>
            <a:r>
              <a:rPr lang="en-US" dirty="0" smtClean="0"/>
              <a:t>Allows multicellular organisms to exploit their environment through signal transduction</a:t>
            </a:r>
            <a:endParaRPr lang="en-US" dirty="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943467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1.2 The Chemical Basis of Life: A Hierarchical Perspective</a:t>
            </a:r>
            <a:endParaRPr lang="en-US" sz="3600" dirty="0"/>
          </a:p>
        </p:txBody>
      </p:sp>
      <p:sp>
        <p:nvSpPr>
          <p:cNvPr id="3" name="Content Placeholder 2"/>
          <p:cNvSpPr>
            <a:spLocks noGrp="1"/>
          </p:cNvSpPr>
          <p:nvPr>
            <p:ph idx="1"/>
          </p:nvPr>
        </p:nvSpPr>
        <p:spPr>
          <a:xfrm>
            <a:off x="457200" y="1490439"/>
            <a:ext cx="8229600" cy="1008922"/>
          </a:xfrm>
        </p:spPr>
        <p:txBody>
          <a:bodyPr>
            <a:normAutofit/>
          </a:bodyPr>
          <a:lstStyle/>
          <a:p>
            <a:r>
              <a:rPr lang="en-US" dirty="0" smtClean="0"/>
              <a:t>The foundation of this hierarchy includes chemical elements and functional groups.</a:t>
            </a:r>
          </a:p>
        </p:txBody>
      </p:sp>
      <p:sp>
        <p:nvSpPr>
          <p:cNvPr id="7" name="Content Placeholder 2"/>
          <p:cNvSpPr txBox="1">
            <a:spLocks/>
          </p:cNvSpPr>
          <p:nvPr/>
        </p:nvSpPr>
        <p:spPr bwMode="auto">
          <a:xfrm>
            <a:off x="457200" y="2590930"/>
            <a:ext cx="2571750" cy="1008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lnSpc>
                <a:spcPct val="100000"/>
              </a:lnSpc>
              <a:spcBef>
                <a:spcPts val="12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1" fontAlgn="base" hangingPunct="1">
              <a:lnSpc>
                <a:spcPct val="100000"/>
              </a:lnSpc>
              <a:spcBef>
                <a:spcPts val="1200"/>
              </a:spcBef>
              <a:spcAft>
                <a:spcPct val="0"/>
              </a:spcAft>
              <a:buClr>
                <a:srgbClr val="A01420"/>
              </a:buClr>
              <a:buSzPct val="60000"/>
              <a:buFont typeface="Wingdings" charset="2"/>
              <a:buChar char="q"/>
              <a:defRPr sz="2600">
                <a:solidFill>
                  <a:schemeClr val="tx1"/>
                </a:solidFill>
                <a:latin typeface="+mn-lt"/>
                <a:ea typeface="ＭＳ Ｐゴシック" charset="-128"/>
              </a:defRPr>
            </a:lvl2pPr>
            <a:lvl3pPr marL="1022350" indent="-350838" algn="l" rtl="0" eaLnBrk="1" fontAlgn="base" hangingPunct="1">
              <a:lnSpc>
                <a:spcPct val="100000"/>
              </a:lnSpc>
              <a:spcBef>
                <a:spcPts val="12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eaLnBrk="1" fontAlgn="base" hangingPunct="1">
              <a:lnSpc>
                <a:spcPct val="100000"/>
              </a:lnSpc>
              <a:spcBef>
                <a:spcPts val="1200"/>
              </a:spcBef>
              <a:spcAft>
                <a:spcPct val="0"/>
              </a:spcAft>
              <a:buClr>
                <a:srgbClr val="A01420"/>
              </a:buClr>
              <a:buSzPct val="70000"/>
              <a:buFont typeface="Wingdings" charset="2"/>
              <a:buChar char="q"/>
              <a:defRPr sz="2000">
                <a:solidFill>
                  <a:schemeClr val="tx1"/>
                </a:solidFill>
                <a:latin typeface="+mn-lt"/>
                <a:ea typeface="ＭＳ Ｐゴシック" charset="-128"/>
              </a:defRPr>
            </a:lvl4pPr>
            <a:lvl5pPr marL="1681163" indent="-339725" algn="l" rtl="0" eaLnBrk="1" fontAlgn="base" hangingPunct="1">
              <a:lnSpc>
                <a:spcPct val="100000"/>
              </a:lnSpc>
              <a:spcBef>
                <a:spcPts val="12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9pPr>
          </a:lstStyle>
          <a:p>
            <a:r>
              <a:rPr lang="en-US" dirty="0" smtClean="0"/>
              <a:t>Chemical elements</a:t>
            </a:r>
            <a:r>
              <a:rPr lang="en-US" dirty="0"/>
              <a:t>:</a:t>
            </a:r>
            <a:endParaRPr lang="en" dirty="0"/>
          </a:p>
        </p:txBody>
      </p:sp>
      <p:graphicFrame>
        <p:nvGraphicFramePr>
          <p:cNvPr id="8" name="Table 7"/>
          <p:cNvGraphicFramePr>
            <a:graphicFrameLocks noGrp="1"/>
          </p:cNvGraphicFramePr>
          <p:nvPr>
            <p:extLst>
              <p:ext uri="{D42A27DB-BD31-4B8C-83A1-F6EECF244321}">
                <p14:modId xmlns:p14="http://schemas.microsoft.com/office/powerpoint/2010/main" val="152072060"/>
              </p:ext>
            </p:extLst>
          </p:nvPr>
        </p:nvGraphicFramePr>
        <p:xfrm>
          <a:off x="5448897" y="3876674"/>
          <a:ext cx="2518941" cy="2138509"/>
        </p:xfrm>
        <a:graphic>
          <a:graphicData uri="http://schemas.openxmlformats.org/drawingml/2006/table">
            <a:tbl>
              <a:tblPr firstRow="1" bandRow="1">
                <a:tableStyleId>{5940675A-B579-460E-94D1-54222C63F5DA}</a:tableStyleId>
              </a:tblPr>
              <a:tblGrid>
                <a:gridCol w="839647">
                  <a:extLst>
                    <a:ext uri="{9D8B030D-6E8A-4147-A177-3AD203B41FA5}">
                      <a16:colId xmlns="" xmlns:a16="http://schemas.microsoft.com/office/drawing/2014/main" val="20000"/>
                    </a:ext>
                  </a:extLst>
                </a:gridCol>
                <a:gridCol w="839647">
                  <a:extLst>
                    <a:ext uri="{9D8B030D-6E8A-4147-A177-3AD203B41FA5}">
                      <a16:colId xmlns="" xmlns:a16="http://schemas.microsoft.com/office/drawing/2014/main" val="20001"/>
                    </a:ext>
                  </a:extLst>
                </a:gridCol>
                <a:gridCol w="839647">
                  <a:extLst>
                    <a:ext uri="{9D8B030D-6E8A-4147-A177-3AD203B41FA5}">
                      <a16:colId xmlns="" xmlns:a16="http://schemas.microsoft.com/office/drawing/2014/main" val="20002"/>
                    </a:ext>
                  </a:extLst>
                </a:gridCol>
              </a:tblGrid>
              <a:tr h="204019">
                <a:tc>
                  <a:txBody>
                    <a:bodyPr/>
                    <a:lstStyle/>
                    <a:p>
                      <a:pPr marL="0" marR="0">
                        <a:spcBef>
                          <a:spcPts val="0"/>
                        </a:spcBef>
                        <a:spcAft>
                          <a:spcPts val="0"/>
                        </a:spcAft>
                      </a:pPr>
                      <a:r>
                        <a:rPr lang="en-US" sz="500" dirty="0">
                          <a:effectLst/>
                        </a:rPr>
                        <a:t>Element</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Symbol</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Percent dry weight (%)</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0"/>
                  </a:ext>
                </a:extLst>
              </a:tr>
              <a:tr h="102009">
                <a:tc>
                  <a:txBody>
                    <a:bodyPr/>
                    <a:lstStyle/>
                    <a:p>
                      <a:pPr marL="0" marR="0">
                        <a:spcBef>
                          <a:spcPts val="0"/>
                        </a:spcBef>
                        <a:spcAft>
                          <a:spcPts val="0"/>
                        </a:spcAft>
                      </a:pPr>
                      <a:r>
                        <a:rPr lang="en-US" sz="500" dirty="0">
                          <a:effectLst/>
                        </a:rPr>
                        <a:t>Carbon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C</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62</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102009">
                <a:tc>
                  <a:txBody>
                    <a:bodyPr/>
                    <a:lstStyle/>
                    <a:p>
                      <a:pPr marL="0" marR="0">
                        <a:spcBef>
                          <a:spcPts val="0"/>
                        </a:spcBef>
                        <a:spcAft>
                          <a:spcPts val="0"/>
                        </a:spcAft>
                      </a:pPr>
                      <a:r>
                        <a:rPr lang="en-US" sz="500">
                          <a:effectLst/>
                        </a:rPr>
                        <a:t>Nitrogen</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11</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2"/>
                  </a:ext>
                </a:extLst>
              </a:tr>
              <a:tr h="102009">
                <a:tc>
                  <a:txBody>
                    <a:bodyPr/>
                    <a:lstStyle/>
                    <a:p>
                      <a:pPr marL="0" marR="0">
                        <a:spcBef>
                          <a:spcPts val="0"/>
                        </a:spcBef>
                        <a:spcAft>
                          <a:spcPts val="0"/>
                        </a:spcAft>
                      </a:pPr>
                      <a:r>
                        <a:rPr lang="en-US" sz="500">
                          <a:effectLst/>
                        </a:rPr>
                        <a:t>Oxygen</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O</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9</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3"/>
                  </a:ext>
                </a:extLst>
              </a:tr>
              <a:tr h="102009">
                <a:tc>
                  <a:txBody>
                    <a:bodyPr/>
                    <a:lstStyle/>
                    <a:p>
                      <a:pPr marL="0" marR="0">
                        <a:spcBef>
                          <a:spcPts val="0"/>
                        </a:spcBef>
                        <a:spcAft>
                          <a:spcPts val="0"/>
                        </a:spcAft>
                      </a:pPr>
                      <a:r>
                        <a:rPr lang="en-US" sz="500">
                          <a:effectLst/>
                        </a:rPr>
                        <a:t>Hydrogen</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H</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6</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4"/>
                  </a:ext>
                </a:extLst>
              </a:tr>
              <a:tr h="102009">
                <a:tc>
                  <a:txBody>
                    <a:bodyPr/>
                    <a:lstStyle/>
                    <a:p>
                      <a:pPr marL="0" marR="0">
                        <a:spcBef>
                          <a:spcPts val="0"/>
                        </a:spcBef>
                        <a:spcAft>
                          <a:spcPts val="0"/>
                        </a:spcAft>
                      </a:pPr>
                      <a:r>
                        <a:rPr lang="en-US" sz="500">
                          <a:effectLst/>
                        </a:rPr>
                        <a:t>Calcium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C-a</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5</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5"/>
                  </a:ext>
                </a:extLst>
              </a:tr>
              <a:tr h="102009">
                <a:tc>
                  <a:txBody>
                    <a:bodyPr/>
                    <a:lstStyle/>
                    <a:p>
                      <a:pPr marL="0" marR="0">
                        <a:spcBef>
                          <a:spcPts val="0"/>
                        </a:spcBef>
                        <a:spcAft>
                          <a:spcPts val="0"/>
                        </a:spcAft>
                      </a:pPr>
                      <a:r>
                        <a:rPr lang="en-US" sz="500">
                          <a:effectLst/>
                        </a:rPr>
                        <a:t>Phosphorus</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P</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3</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6"/>
                  </a:ext>
                </a:extLst>
              </a:tr>
              <a:tr h="102009">
                <a:tc>
                  <a:txBody>
                    <a:bodyPr/>
                    <a:lstStyle/>
                    <a:p>
                      <a:pPr marL="0" marR="0">
                        <a:spcBef>
                          <a:spcPts val="0"/>
                        </a:spcBef>
                        <a:spcAft>
                          <a:spcPts val="0"/>
                        </a:spcAft>
                      </a:pPr>
                      <a:r>
                        <a:rPr lang="en-US" sz="500">
                          <a:effectLst/>
                        </a:rPr>
                        <a:t>Potassium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K</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1</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7"/>
                  </a:ext>
                </a:extLst>
              </a:tr>
              <a:tr h="102009">
                <a:tc>
                  <a:txBody>
                    <a:bodyPr/>
                    <a:lstStyle/>
                    <a:p>
                      <a:pPr marL="0" marR="0">
                        <a:spcBef>
                          <a:spcPts val="0"/>
                        </a:spcBef>
                        <a:spcAft>
                          <a:spcPts val="0"/>
                        </a:spcAft>
                      </a:pPr>
                      <a:r>
                        <a:rPr lang="en-US" sz="500">
                          <a:effectLst/>
                        </a:rPr>
                        <a:t>Sulfur</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S</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8"/>
                  </a:ext>
                </a:extLst>
              </a:tr>
              <a:tr h="102009">
                <a:tc>
                  <a:txBody>
                    <a:bodyPr/>
                    <a:lstStyle/>
                    <a:p>
                      <a:pPr marL="0" marR="0">
                        <a:spcBef>
                          <a:spcPts val="0"/>
                        </a:spcBef>
                        <a:spcAft>
                          <a:spcPts val="0"/>
                        </a:spcAft>
                      </a:pPr>
                      <a:r>
                        <a:rPr lang="en-US" sz="500">
                          <a:effectLst/>
                        </a:rPr>
                        <a:t>Chlorine</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C-l</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 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9"/>
                  </a:ext>
                </a:extLst>
              </a:tr>
              <a:tr h="102009">
                <a:tc>
                  <a:txBody>
                    <a:bodyPr/>
                    <a:lstStyle/>
                    <a:p>
                      <a:pPr marL="0" marR="0">
                        <a:spcBef>
                          <a:spcPts val="0"/>
                        </a:spcBef>
                        <a:spcAft>
                          <a:spcPts val="0"/>
                        </a:spcAft>
                      </a:pPr>
                      <a:r>
                        <a:rPr lang="en-US" sz="500" dirty="0">
                          <a:effectLst/>
                        </a:rPr>
                        <a:t>Sodium</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N-a</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 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0"/>
                  </a:ext>
                </a:extLst>
              </a:tr>
              <a:tr h="43459">
                <a:tc>
                  <a:txBody>
                    <a:bodyPr/>
                    <a:lstStyle/>
                    <a:p>
                      <a:pPr marL="0" marR="0">
                        <a:spcBef>
                          <a:spcPts val="0"/>
                        </a:spcBef>
                        <a:spcAft>
                          <a:spcPts val="0"/>
                        </a:spcAft>
                      </a:pPr>
                      <a:r>
                        <a:rPr lang="en-US" sz="500">
                          <a:effectLst/>
                        </a:rPr>
                        <a:t>Magnesium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M-g</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 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1"/>
                  </a:ext>
                </a:extLst>
              </a:tr>
              <a:tr h="43459">
                <a:tc>
                  <a:txBody>
                    <a:bodyPr/>
                    <a:lstStyle/>
                    <a:p>
                      <a:pPr marL="0" marR="0">
                        <a:spcBef>
                          <a:spcPts val="0"/>
                        </a:spcBef>
                        <a:spcAft>
                          <a:spcPts val="0"/>
                        </a:spcAft>
                      </a:pPr>
                      <a:r>
                        <a:rPr lang="en-US" sz="500" dirty="0">
                          <a:effectLst/>
                        </a:rPr>
                        <a:t>Manganese</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M-n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2"/>
                  </a:ext>
                </a:extLst>
              </a:tr>
              <a:tr h="43459">
                <a:tc>
                  <a:txBody>
                    <a:bodyPr/>
                    <a:lstStyle/>
                    <a:p>
                      <a:pPr marL="0" marR="0">
                        <a:spcBef>
                          <a:spcPts val="0"/>
                        </a:spcBef>
                        <a:spcAft>
                          <a:spcPts val="0"/>
                        </a:spcAft>
                      </a:pPr>
                      <a:r>
                        <a:rPr lang="en-US" sz="500" dirty="0">
                          <a:effectLst/>
                        </a:rPr>
                        <a:t>Iron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F-e</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3"/>
                  </a:ext>
                </a:extLst>
              </a:tr>
              <a:tr h="43459">
                <a:tc>
                  <a:txBody>
                    <a:bodyPr/>
                    <a:lstStyle/>
                    <a:p>
                      <a:pPr marL="0" marR="0">
                        <a:spcBef>
                          <a:spcPts val="0"/>
                        </a:spcBef>
                        <a:spcAft>
                          <a:spcPts val="0"/>
                        </a:spcAft>
                      </a:pPr>
                      <a:r>
                        <a:rPr lang="en-US" sz="500" dirty="0">
                          <a:effectLst/>
                        </a:rPr>
                        <a:t>Cobalt</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a:effectLst/>
                        </a:rPr>
                        <a:t>Upper C-o</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4"/>
                  </a:ext>
                </a:extLst>
              </a:tr>
              <a:tr h="43459">
                <a:tc>
                  <a:txBody>
                    <a:bodyPr/>
                    <a:lstStyle/>
                    <a:p>
                      <a:pPr marL="0" marR="0">
                        <a:spcBef>
                          <a:spcPts val="0"/>
                        </a:spcBef>
                        <a:spcAft>
                          <a:spcPts val="0"/>
                        </a:spcAft>
                      </a:pPr>
                      <a:r>
                        <a:rPr lang="en-US" sz="500">
                          <a:effectLst/>
                        </a:rPr>
                        <a:t>Copper</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C-u</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5"/>
                  </a:ext>
                </a:extLst>
              </a:tr>
              <a:tr h="43459">
                <a:tc>
                  <a:txBody>
                    <a:bodyPr/>
                    <a:lstStyle/>
                    <a:p>
                      <a:pPr marL="0" marR="0">
                        <a:spcBef>
                          <a:spcPts val="0"/>
                        </a:spcBef>
                        <a:spcAft>
                          <a:spcPts val="0"/>
                        </a:spcAft>
                      </a:pPr>
                      <a:r>
                        <a:rPr lang="en-US" sz="500">
                          <a:effectLst/>
                        </a:rPr>
                        <a:t>Zinc</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Z-n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6"/>
                  </a:ext>
                </a:extLst>
              </a:tr>
              <a:tr h="43459">
                <a:tc>
                  <a:txBody>
                    <a:bodyPr/>
                    <a:lstStyle/>
                    <a:p>
                      <a:pPr marL="0" marR="0">
                        <a:spcBef>
                          <a:spcPts val="0"/>
                        </a:spcBef>
                        <a:spcAft>
                          <a:spcPts val="0"/>
                        </a:spcAft>
                      </a:pPr>
                      <a:r>
                        <a:rPr lang="en-US" sz="500">
                          <a:effectLst/>
                        </a:rPr>
                        <a:t>Selenium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S-e</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7"/>
                  </a:ext>
                </a:extLst>
              </a:tr>
              <a:tr h="43459">
                <a:tc>
                  <a:txBody>
                    <a:bodyPr/>
                    <a:lstStyle/>
                    <a:p>
                      <a:pPr marL="0" marR="0">
                        <a:spcBef>
                          <a:spcPts val="0"/>
                        </a:spcBef>
                        <a:spcAft>
                          <a:spcPts val="0"/>
                        </a:spcAft>
                      </a:pPr>
                      <a:r>
                        <a:rPr lang="en-US" sz="500">
                          <a:effectLst/>
                        </a:rPr>
                        <a:t>Molybdenum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M-o</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8"/>
                  </a:ext>
                </a:extLst>
              </a:tr>
              <a:tr h="43459">
                <a:tc>
                  <a:txBody>
                    <a:bodyPr/>
                    <a:lstStyle/>
                    <a:p>
                      <a:pPr marL="0" marR="0">
                        <a:spcBef>
                          <a:spcPts val="0"/>
                        </a:spcBef>
                        <a:spcAft>
                          <a:spcPts val="0"/>
                        </a:spcAft>
                      </a:pPr>
                      <a:r>
                        <a:rPr lang="en-US" sz="500">
                          <a:effectLst/>
                        </a:rPr>
                        <a:t>Iodine</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I</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9"/>
                  </a:ext>
                </a:extLst>
              </a:tr>
              <a:tr h="43459">
                <a:tc>
                  <a:txBody>
                    <a:bodyPr/>
                    <a:lstStyle/>
                    <a:p>
                      <a:pPr marL="0" marR="0">
                        <a:spcBef>
                          <a:spcPts val="0"/>
                        </a:spcBef>
                        <a:spcAft>
                          <a:spcPts val="0"/>
                        </a:spcAft>
                      </a:pPr>
                      <a:r>
                        <a:rPr lang="en-US" sz="500">
                          <a:effectLst/>
                        </a:rPr>
                        <a:t>Fluorine</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F</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20"/>
                  </a:ext>
                </a:extLst>
              </a:tr>
              <a:tr h="43459">
                <a:tc>
                  <a:txBody>
                    <a:bodyPr/>
                    <a:lstStyle/>
                    <a:p>
                      <a:pPr marL="0" marR="0">
                        <a:spcBef>
                          <a:spcPts val="0"/>
                        </a:spcBef>
                        <a:spcAft>
                          <a:spcPts val="0"/>
                        </a:spcAft>
                      </a:pPr>
                      <a:r>
                        <a:rPr lang="en-US" sz="500">
                          <a:effectLst/>
                        </a:rPr>
                        <a:t>Chromium</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C-r</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21"/>
                  </a:ext>
                </a:extLst>
              </a:tr>
              <a:tr h="43459">
                <a:tc>
                  <a:txBody>
                    <a:bodyPr/>
                    <a:lstStyle/>
                    <a:p>
                      <a:pPr marL="0" marR="0">
                        <a:spcBef>
                          <a:spcPts val="0"/>
                        </a:spcBef>
                        <a:spcAft>
                          <a:spcPts val="0"/>
                        </a:spcAft>
                      </a:pPr>
                      <a:r>
                        <a:rPr lang="en-US" sz="500">
                          <a:effectLst/>
                        </a:rPr>
                        <a:t>Tin</a:t>
                      </a:r>
                      <a:endParaRPr lang="en-US" sz="5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a:effectLst/>
                        </a:rPr>
                        <a:t>Upper S-n</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500" dirty="0" smtClean="0">
                          <a:effectLst/>
                        </a:rPr>
                        <a:t>Less than</a:t>
                      </a:r>
                      <a:r>
                        <a:rPr lang="en-US" sz="500" baseline="0" dirty="0" smtClean="0">
                          <a:effectLst/>
                        </a:rPr>
                        <a:t> 0.1</a:t>
                      </a:r>
                      <a:endParaRPr lang="en-US" sz="5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22"/>
                  </a:ext>
                </a:extLst>
              </a:tr>
            </a:tbl>
          </a:graphicData>
        </a:graphic>
      </p:graphicFrame>
      <p:pic>
        <p:nvPicPr>
          <p:cNvPr id="12" name="Picture 11" descr="Table 1.1 elemental composition of the Human body as a percentage of dry weight. There is a footnote that says: These values exclude the contribution of oxygen and hydrogen to the large amount of water in the human body (70% by weight). The table is made up of 5 columns and 12 rows. The column headers are element, symbol, and percent dry weight."/>
          <p:cNvPicPr>
            <a:picLocks noChangeAspect="1"/>
          </p:cNvPicPr>
          <p:nvPr/>
        </p:nvPicPr>
        <p:blipFill>
          <a:blip r:embed="rId3"/>
          <a:stretch>
            <a:fillRect/>
          </a:stretch>
        </p:blipFill>
        <p:spPr>
          <a:xfrm>
            <a:off x="4355513" y="2676230"/>
            <a:ext cx="4198236" cy="3783837"/>
          </a:xfrm>
          <a:prstGeom prst="rect">
            <a:avLst/>
          </a:prstGeom>
        </p:spPr>
      </p:pic>
      <p:sp>
        <p:nvSpPr>
          <p:cNvPr id="4" name="Footer Placeholder 3"/>
          <p:cNvSpPr>
            <a:spLocks noGrp="1"/>
          </p:cNvSpPr>
          <p:nvPr>
            <p:ph type="ftr" sz="quarter" idx="3"/>
          </p:nvPr>
        </p:nvSpPr>
        <p:spPr/>
        <p:txBody>
          <a:bodyPr/>
          <a:lstStyle/>
          <a:p>
            <a:r>
              <a:rPr lang="en-US" dirty="0" smtClean="0"/>
              <a:t>Copyright © 2017 W. W. Norton &amp; Company</a:t>
            </a:r>
            <a:endParaRPr lang="en-US" dirty="0"/>
          </a:p>
        </p:txBody>
      </p:sp>
    </p:spTree>
    <p:extLst>
      <p:ext uri="{BB962C8B-B14F-4D97-AF65-F5344CB8AC3E}">
        <p14:creationId xmlns:p14="http://schemas.microsoft.com/office/powerpoint/2010/main" val="156736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Organizational Hierarchy of Biochemistry</a:t>
            </a:r>
            <a:endParaRPr lang="en-US" sz="3600" dirty="0"/>
          </a:p>
        </p:txBody>
      </p:sp>
      <p:pic>
        <p:nvPicPr>
          <p:cNvPr id="8" name="Picture 7" descr="A pyramid of the hierarchical organization and chemical complexity of living systems and examples of each. The bottom level is called elements and function groups. The examples given are upper C; upper N; upper O; upper H; upper P / upper O upper H; upper C upper H 3; upper N upper H 2; negative 2 upper P upper O 3; and upper C upper O upper O upper H. There is also a three dimensional image of phosphate which is an upper P with three negative upper O single bonds and one upper O double bond. The second level is Biomolecules and the examples are amino acids; nucleotides; simple sugars; and fatty acid. There is a ball and stick model of two nucleotides bonded to each other. The third level is Macromolecules and the examples given are proteins, DNA/RNA, and carbohydrates. There is a ribbon model of a protein. The fourth level is called metabolism and the examples given are glycolysis; citrate cycle; beta oxidation; and urea cycle. There is an example of a metabolic pathway. The fifth level is called cells and the examples are cell wall, plasma membrane, and organelles. There is a cross-section of a eukaryotic cell. The sixth level is Organisms and the examples given are trees, animals, fish, and insects. There is an image of a tree. The sixth level is ecosystem and the examples are rivers, islands, forest and deserts. There is an image of a river surrounded by grass."/>
          <p:cNvPicPr>
            <a:picLocks noChangeAspect="1"/>
          </p:cNvPicPr>
          <p:nvPr/>
        </p:nvPicPr>
        <p:blipFill>
          <a:blip r:embed="rId3"/>
          <a:stretch>
            <a:fillRect/>
          </a:stretch>
        </p:blipFill>
        <p:spPr>
          <a:xfrm>
            <a:off x="1488860" y="1523999"/>
            <a:ext cx="6166280" cy="4946903"/>
          </a:xfrm>
          <a:prstGeom prst="rect">
            <a:avLst/>
          </a:prstGeom>
        </p:spPr>
      </p:pic>
      <p:sp>
        <p:nvSpPr>
          <p:cNvPr id="4" name="Footer Placeholder 3"/>
          <p:cNvSpPr>
            <a:spLocks noGrp="1"/>
          </p:cNvSpPr>
          <p:nvPr>
            <p:ph type="ftr" sz="quarter" idx="11"/>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3222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Chemical Bonding Observed in Biochemistry</a:t>
            </a:r>
            <a:endParaRPr lang="en-US" sz="3600" dirty="0"/>
          </a:p>
        </p:txBody>
      </p:sp>
      <p:sp>
        <p:nvSpPr>
          <p:cNvPr id="3" name="Content Placeholder 2"/>
          <p:cNvSpPr>
            <a:spLocks noGrp="1"/>
          </p:cNvSpPr>
          <p:nvPr>
            <p:ph idx="1"/>
          </p:nvPr>
        </p:nvSpPr>
        <p:spPr>
          <a:xfrm>
            <a:off x="457200" y="1490438"/>
            <a:ext cx="8229600" cy="1049411"/>
          </a:xfrm>
        </p:spPr>
        <p:txBody>
          <a:bodyPr/>
          <a:lstStyle/>
          <a:p>
            <a:r>
              <a:rPr lang="en-US" dirty="0" smtClean="0"/>
              <a:t>The most common carbon bonds are C-C, C=C, C-H, C=O, C-N, C-S, and C-O.</a:t>
            </a:r>
          </a:p>
        </p:txBody>
      </p:sp>
      <p:graphicFrame>
        <p:nvGraphicFramePr>
          <p:cNvPr id="7" name="Table 6"/>
          <p:cNvGraphicFramePr>
            <a:graphicFrameLocks noGrp="1"/>
          </p:cNvGraphicFramePr>
          <p:nvPr>
            <p:extLst>
              <p:ext uri="{D42A27DB-BD31-4B8C-83A1-F6EECF244321}">
                <p14:modId xmlns:p14="http://schemas.microsoft.com/office/powerpoint/2010/main" val="395076870"/>
              </p:ext>
            </p:extLst>
          </p:nvPr>
        </p:nvGraphicFramePr>
        <p:xfrm>
          <a:off x="580041" y="3228503"/>
          <a:ext cx="2182209" cy="1854200"/>
        </p:xfrm>
        <a:graphic>
          <a:graphicData uri="http://schemas.openxmlformats.org/drawingml/2006/table">
            <a:tbl>
              <a:tblPr firstRow="1">
                <a:tableStyleId>{5940675A-B579-460E-94D1-54222C63F5DA}</a:tableStyleId>
              </a:tblPr>
              <a:tblGrid>
                <a:gridCol w="1239234">
                  <a:extLst>
                    <a:ext uri="{9D8B030D-6E8A-4147-A177-3AD203B41FA5}">
                      <a16:colId xmlns="" xmlns:a16="http://schemas.microsoft.com/office/drawing/2014/main" val="20000"/>
                    </a:ext>
                  </a:extLst>
                </a:gridCol>
                <a:gridCol w="942975">
                  <a:extLst>
                    <a:ext uri="{9D8B030D-6E8A-4147-A177-3AD203B41FA5}">
                      <a16:colId xmlns="" xmlns:a16="http://schemas.microsoft.com/office/drawing/2014/main" val="20001"/>
                    </a:ext>
                  </a:extLst>
                </a:gridCol>
              </a:tblGrid>
              <a:tr h="370840">
                <a:tc>
                  <a:txBody>
                    <a:bodyPr/>
                    <a:lstStyle>
                      <a:lvl1pPr marL="0" algn="l" defTabSz="914400" rtl="0" eaLnBrk="1" latinLnBrk="0" hangingPunct="1">
                        <a:defRPr sz="1800" b="1" kern="1200">
                          <a:solidFill>
                            <a:schemeClr val="tx1"/>
                          </a:solidFill>
                          <a:latin typeface="Trebuchet MS"/>
                          <a:ea typeface="ヒラギノ角ゴ Pro W3"/>
                          <a:cs typeface="ヒラギノ角ゴ Pro W3"/>
                        </a:defRPr>
                      </a:lvl1pPr>
                      <a:lvl2pPr marL="457200" algn="l" defTabSz="914400" rtl="0" eaLnBrk="1" latinLnBrk="0" hangingPunct="1">
                        <a:defRPr sz="1800" b="1" kern="1200">
                          <a:solidFill>
                            <a:schemeClr val="tx1"/>
                          </a:solidFill>
                          <a:latin typeface="Trebuchet MS"/>
                          <a:ea typeface="ヒラギノ角ゴ Pro W3"/>
                          <a:cs typeface="ヒラギノ角ゴ Pro W3"/>
                        </a:defRPr>
                      </a:lvl2pPr>
                      <a:lvl3pPr marL="914400" algn="l" defTabSz="914400" rtl="0" eaLnBrk="1" latinLnBrk="0" hangingPunct="1">
                        <a:defRPr sz="1800" b="1" kern="1200">
                          <a:solidFill>
                            <a:schemeClr val="tx1"/>
                          </a:solidFill>
                          <a:latin typeface="Trebuchet MS"/>
                          <a:ea typeface="ヒラギノ角ゴ Pro W3"/>
                          <a:cs typeface="ヒラギノ角ゴ Pro W3"/>
                        </a:defRPr>
                      </a:lvl3pPr>
                      <a:lvl4pPr marL="1371600" algn="l" defTabSz="914400" rtl="0" eaLnBrk="1" latinLnBrk="0" hangingPunct="1">
                        <a:defRPr sz="1800" b="1" kern="1200">
                          <a:solidFill>
                            <a:schemeClr val="tx1"/>
                          </a:solidFill>
                          <a:latin typeface="Trebuchet MS"/>
                          <a:ea typeface="ヒラギノ角ゴ Pro W3"/>
                          <a:cs typeface="ヒラギノ角ゴ Pro W3"/>
                        </a:defRPr>
                      </a:lvl4pPr>
                      <a:lvl5pPr marL="1828800" algn="l" defTabSz="914400" rtl="0" eaLnBrk="1" latinLnBrk="0" hangingPunct="1">
                        <a:defRPr sz="1800" b="1" kern="1200">
                          <a:solidFill>
                            <a:schemeClr val="tx1"/>
                          </a:solidFill>
                          <a:latin typeface="Trebuchet MS"/>
                          <a:ea typeface="ヒラギノ角ゴ Pro W3"/>
                          <a:cs typeface="ヒラギノ角ゴ Pro W3"/>
                        </a:defRPr>
                      </a:lvl5pPr>
                      <a:lvl6pPr marL="2286000" algn="l" defTabSz="914400" rtl="0" eaLnBrk="1" latinLnBrk="0" hangingPunct="1">
                        <a:defRPr sz="1800" b="1" kern="1200">
                          <a:solidFill>
                            <a:schemeClr val="tx1"/>
                          </a:solidFill>
                          <a:latin typeface="Trebuchet MS"/>
                          <a:ea typeface="ヒラギノ角ゴ Pro W3"/>
                          <a:cs typeface="ヒラギノ角ゴ Pro W3"/>
                        </a:defRPr>
                      </a:lvl6pPr>
                      <a:lvl7pPr marL="2743200" algn="l" defTabSz="914400" rtl="0" eaLnBrk="1" latinLnBrk="0" hangingPunct="1">
                        <a:defRPr sz="1800" b="1" kern="1200">
                          <a:solidFill>
                            <a:schemeClr val="tx1"/>
                          </a:solidFill>
                          <a:latin typeface="Trebuchet MS"/>
                          <a:ea typeface="ヒラギノ角ゴ Pro W3"/>
                          <a:cs typeface="ヒラギノ角ゴ Pro W3"/>
                        </a:defRPr>
                      </a:lvl7pPr>
                      <a:lvl8pPr marL="3200400" algn="l" defTabSz="914400" rtl="0" eaLnBrk="1" latinLnBrk="0" hangingPunct="1">
                        <a:defRPr sz="1800" b="1" kern="1200">
                          <a:solidFill>
                            <a:schemeClr val="tx1"/>
                          </a:solidFill>
                          <a:latin typeface="Trebuchet MS"/>
                          <a:ea typeface="ヒラギノ角ゴ Pro W3"/>
                          <a:cs typeface="ヒラギノ角ゴ Pro W3"/>
                        </a:defRPr>
                      </a:lvl8pPr>
                      <a:lvl9pPr marL="3657600" algn="l" defTabSz="914400" rtl="0" eaLnBrk="1" latinLnBrk="0" hangingPunct="1">
                        <a:defRPr sz="1800" b="1" kern="1200">
                          <a:solidFill>
                            <a:schemeClr val="tx1"/>
                          </a:solidFill>
                          <a:latin typeface="Trebuchet MS"/>
                          <a:ea typeface="ヒラギノ角ゴ Pro W3"/>
                          <a:cs typeface="ヒラギノ角ゴ Pro W3"/>
                        </a:defRPr>
                      </a:lvl9pPr>
                    </a:lstStyle>
                    <a:p>
                      <a:r>
                        <a:rPr lang="en-US" sz="400" dirty="0" smtClean="0"/>
                        <a:t>Atom</a:t>
                      </a:r>
                      <a:endParaRPr lang="en-US" sz="400" dirty="0"/>
                    </a:p>
                  </a:txBody>
                  <a:tcPr/>
                </a:tc>
                <a:tc>
                  <a:txBody>
                    <a:bodyPr/>
                    <a:lstStyle>
                      <a:lvl1pPr marL="0" algn="l" defTabSz="914400" rtl="0" eaLnBrk="1" latinLnBrk="0" hangingPunct="1">
                        <a:defRPr sz="1800" b="1" kern="1200">
                          <a:solidFill>
                            <a:schemeClr val="tx1"/>
                          </a:solidFill>
                          <a:latin typeface="Trebuchet MS"/>
                          <a:ea typeface="ヒラギノ角ゴ Pro W3"/>
                          <a:cs typeface="ヒラギノ角ゴ Pro W3"/>
                        </a:defRPr>
                      </a:lvl1pPr>
                      <a:lvl2pPr marL="457200" algn="l" defTabSz="914400" rtl="0" eaLnBrk="1" latinLnBrk="0" hangingPunct="1">
                        <a:defRPr sz="1800" b="1" kern="1200">
                          <a:solidFill>
                            <a:schemeClr val="tx1"/>
                          </a:solidFill>
                          <a:latin typeface="Trebuchet MS"/>
                          <a:ea typeface="ヒラギノ角ゴ Pro W3"/>
                          <a:cs typeface="ヒラギノ角ゴ Pro W3"/>
                        </a:defRPr>
                      </a:lvl2pPr>
                      <a:lvl3pPr marL="914400" algn="l" defTabSz="914400" rtl="0" eaLnBrk="1" latinLnBrk="0" hangingPunct="1">
                        <a:defRPr sz="1800" b="1" kern="1200">
                          <a:solidFill>
                            <a:schemeClr val="tx1"/>
                          </a:solidFill>
                          <a:latin typeface="Trebuchet MS"/>
                          <a:ea typeface="ヒラギノ角ゴ Pro W3"/>
                          <a:cs typeface="ヒラギノ角ゴ Pro W3"/>
                        </a:defRPr>
                      </a:lvl3pPr>
                      <a:lvl4pPr marL="1371600" algn="l" defTabSz="914400" rtl="0" eaLnBrk="1" latinLnBrk="0" hangingPunct="1">
                        <a:defRPr sz="1800" b="1" kern="1200">
                          <a:solidFill>
                            <a:schemeClr val="tx1"/>
                          </a:solidFill>
                          <a:latin typeface="Trebuchet MS"/>
                          <a:ea typeface="ヒラギノ角ゴ Pro W3"/>
                          <a:cs typeface="ヒラギノ角ゴ Pro W3"/>
                        </a:defRPr>
                      </a:lvl4pPr>
                      <a:lvl5pPr marL="1828800" algn="l" defTabSz="914400" rtl="0" eaLnBrk="1" latinLnBrk="0" hangingPunct="1">
                        <a:defRPr sz="1800" b="1" kern="1200">
                          <a:solidFill>
                            <a:schemeClr val="tx1"/>
                          </a:solidFill>
                          <a:latin typeface="Trebuchet MS"/>
                          <a:ea typeface="ヒラギノ角ゴ Pro W3"/>
                          <a:cs typeface="ヒラギノ角ゴ Pro W3"/>
                        </a:defRPr>
                      </a:lvl5pPr>
                      <a:lvl6pPr marL="2286000" algn="l" defTabSz="914400" rtl="0" eaLnBrk="1" latinLnBrk="0" hangingPunct="1">
                        <a:defRPr sz="1800" b="1" kern="1200">
                          <a:solidFill>
                            <a:schemeClr val="tx1"/>
                          </a:solidFill>
                          <a:latin typeface="Trebuchet MS"/>
                          <a:ea typeface="ヒラギノ角ゴ Pro W3"/>
                          <a:cs typeface="ヒラギノ角ゴ Pro W3"/>
                        </a:defRPr>
                      </a:lvl6pPr>
                      <a:lvl7pPr marL="2743200" algn="l" defTabSz="914400" rtl="0" eaLnBrk="1" latinLnBrk="0" hangingPunct="1">
                        <a:defRPr sz="1800" b="1" kern="1200">
                          <a:solidFill>
                            <a:schemeClr val="tx1"/>
                          </a:solidFill>
                          <a:latin typeface="Trebuchet MS"/>
                          <a:ea typeface="ヒラギノ角ゴ Pro W3"/>
                          <a:cs typeface="ヒラギノ角ゴ Pro W3"/>
                        </a:defRPr>
                      </a:lvl7pPr>
                      <a:lvl8pPr marL="3200400" algn="l" defTabSz="914400" rtl="0" eaLnBrk="1" latinLnBrk="0" hangingPunct="1">
                        <a:defRPr sz="1800" b="1" kern="1200">
                          <a:solidFill>
                            <a:schemeClr val="tx1"/>
                          </a:solidFill>
                          <a:latin typeface="Trebuchet MS"/>
                          <a:ea typeface="ヒラギノ角ゴ Pro W3"/>
                          <a:cs typeface="ヒラギノ角ゴ Pro W3"/>
                        </a:defRPr>
                      </a:lvl8pPr>
                      <a:lvl9pPr marL="3657600" algn="l" defTabSz="914400" rtl="0" eaLnBrk="1" latinLnBrk="0" hangingPunct="1">
                        <a:defRPr sz="1800" b="1" kern="1200">
                          <a:solidFill>
                            <a:schemeClr val="tx1"/>
                          </a:solidFill>
                          <a:latin typeface="Trebuchet MS"/>
                          <a:ea typeface="ヒラギノ角ゴ Pro W3"/>
                          <a:cs typeface="ヒラギノ角ゴ Pro W3"/>
                        </a:defRPr>
                      </a:lvl9pPr>
                    </a:lstStyle>
                    <a:p>
                      <a:r>
                        <a:rPr lang="en-US" sz="400" dirty="0" smtClean="0"/>
                        <a:t>Number of</a:t>
                      </a:r>
                      <a:r>
                        <a:rPr lang="en-US" sz="400" baseline="0" dirty="0" smtClean="0"/>
                        <a:t> unpaired electrons</a:t>
                      </a:r>
                      <a:endParaRPr lang="en-US" sz="400" dirty="0"/>
                    </a:p>
                  </a:txBody>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The</a:t>
                      </a:r>
                      <a:r>
                        <a:rPr lang="en-US" sz="400" baseline="0" dirty="0" smtClean="0"/>
                        <a:t> hydrogen symbol with a single red dot on the right side of the atom.</a:t>
                      </a:r>
                      <a:endParaRPr lang="en-US" sz="400" dirty="0"/>
                    </a:p>
                  </a:txBody>
                  <a:tcPr/>
                </a:tc>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1</a:t>
                      </a:r>
                      <a:endParaRPr lang="en-US" sz="400" dirty="0"/>
                    </a:p>
                  </a:txBody>
                  <a:tcPr/>
                </a:tc>
                <a:extLst>
                  <a:ext uri="{0D108BD9-81ED-4DB2-BD59-A6C34878D82A}">
                    <a16:rowId xmlns=""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The</a:t>
                      </a:r>
                      <a:r>
                        <a:rPr lang="en-US" sz="400" baseline="0" dirty="0" smtClean="0"/>
                        <a:t> oxygen symbol with two paired electrons at the top, two paired electrons on the left, one unpaired electron on the left and one unpaired electron on the bottom. </a:t>
                      </a:r>
                      <a:endParaRPr lang="en-US" sz="400" dirty="0"/>
                    </a:p>
                  </a:txBody>
                  <a:tcPr/>
                </a:tc>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2</a:t>
                      </a:r>
                      <a:endParaRPr lang="en-US" sz="400" dirty="0"/>
                    </a:p>
                  </a:txBody>
                  <a:tcPr/>
                </a:tc>
                <a:extLst>
                  <a:ext uri="{0D108BD9-81ED-4DB2-BD59-A6C34878D82A}">
                    <a16:rowId xmlns=""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The nitrogen symbol with two paired electrons at the left, one unpaired electrons on the top, one unpaired electron on the left and one unpaired electron on the bottom. </a:t>
                      </a:r>
                    </a:p>
                  </a:txBody>
                  <a:tcPr/>
                </a:tc>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3</a:t>
                      </a:r>
                      <a:endParaRPr lang="en-US" sz="400" dirty="0"/>
                    </a:p>
                  </a:txBody>
                  <a:tcPr/>
                </a:tc>
                <a:extLst>
                  <a:ext uri="{0D108BD9-81ED-4DB2-BD59-A6C34878D82A}">
                    <a16:rowId xmlns="" xmlns:a16="http://schemas.microsoft.com/office/drawing/2014/main" val="10003"/>
                  </a:ext>
                </a:extLst>
              </a:tr>
              <a:tr h="370840">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The carbon</a:t>
                      </a:r>
                      <a:r>
                        <a:rPr lang="en-US" sz="400" baseline="0" dirty="0" smtClean="0"/>
                        <a:t> symbol with one unpaired electron on the top, one unpaired electron on the left, one unpaired electron on the bottom and one unpaired electron on the right.</a:t>
                      </a:r>
                      <a:endParaRPr lang="en-US" sz="400" dirty="0"/>
                    </a:p>
                  </a:txBody>
                  <a:tcPr/>
                </a:tc>
                <a:tc>
                  <a:txBody>
                    <a:bodyPr/>
                    <a:lstStyle>
                      <a:lvl1pPr marL="0" algn="l" defTabSz="914400" rtl="0" eaLnBrk="1" latinLnBrk="0" hangingPunct="1">
                        <a:defRPr sz="1800" kern="1200">
                          <a:solidFill>
                            <a:schemeClr val="tx1"/>
                          </a:solidFill>
                          <a:latin typeface="Trebuchet MS"/>
                          <a:ea typeface="ヒラギノ角ゴ Pro W3"/>
                          <a:cs typeface="ヒラギノ角ゴ Pro W3"/>
                        </a:defRPr>
                      </a:lvl1pPr>
                      <a:lvl2pPr marL="457200" algn="l" defTabSz="914400" rtl="0" eaLnBrk="1" latinLnBrk="0" hangingPunct="1">
                        <a:defRPr sz="1800" kern="1200">
                          <a:solidFill>
                            <a:schemeClr val="tx1"/>
                          </a:solidFill>
                          <a:latin typeface="Trebuchet MS"/>
                          <a:ea typeface="ヒラギノ角ゴ Pro W3"/>
                          <a:cs typeface="ヒラギノ角ゴ Pro W3"/>
                        </a:defRPr>
                      </a:lvl2pPr>
                      <a:lvl3pPr marL="914400" algn="l" defTabSz="914400" rtl="0" eaLnBrk="1" latinLnBrk="0" hangingPunct="1">
                        <a:defRPr sz="1800" kern="1200">
                          <a:solidFill>
                            <a:schemeClr val="tx1"/>
                          </a:solidFill>
                          <a:latin typeface="Trebuchet MS"/>
                          <a:ea typeface="ヒラギノ角ゴ Pro W3"/>
                          <a:cs typeface="ヒラギノ角ゴ Pro W3"/>
                        </a:defRPr>
                      </a:lvl3pPr>
                      <a:lvl4pPr marL="1371600" algn="l" defTabSz="914400" rtl="0" eaLnBrk="1" latinLnBrk="0" hangingPunct="1">
                        <a:defRPr sz="1800" kern="1200">
                          <a:solidFill>
                            <a:schemeClr val="tx1"/>
                          </a:solidFill>
                          <a:latin typeface="Trebuchet MS"/>
                          <a:ea typeface="ヒラギノ角ゴ Pro W3"/>
                          <a:cs typeface="ヒラギノ角ゴ Pro W3"/>
                        </a:defRPr>
                      </a:lvl4pPr>
                      <a:lvl5pPr marL="1828800" algn="l" defTabSz="914400" rtl="0" eaLnBrk="1" latinLnBrk="0" hangingPunct="1">
                        <a:defRPr sz="1800" kern="1200">
                          <a:solidFill>
                            <a:schemeClr val="tx1"/>
                          </a:solidFill>
                          <a:latin typeface="Trebuchet MS"/>
                          <a:ea typeface="ヒラギノ角ゴ Pro W3"/>
                          <a:cs typeface="ヒラギノ角ゴ Pro W3"/>
                        </a:defRPr>
                      </a:lvl5pPr>
                      <a:lvl6pPr marL="2286000" algn="l" defTabSz="914400" rtl="0" eaLnBrk="1" latinLnBrk="0" hangingPunct="1">
                        <a:defRPr sz="1800" kern="1200">
                          <a:solidFill>
                            <a:schemeClr val="tx1"/>
                          </a:solidFill>
                          <a:latin typeface="Trebuchet MS"/>
                          <a:ea typeface="ヒラギノ角ゴ Pro W3"/>
                          <a:cs typeface="ヒラギノ角ゴ Pro W3"/>
                        </a:defRPr>
                      </a:lvl6pPr>
                      <a:lvl7pPr marL="2743200" algn="l" defTabSz="914400" rtl="0" eaLnBrk="1" latinLnBrk="0" hangingPunct="1">
                        <a:defRPr sz="1800" kern="1200">
                          <a:solidFill>
                            <a:schemeClr val="tx1"/>
                          </a:solidFill>
                          <a:latin typeface="Trebuchet MS"/>
                          <a:ea typeface="ヒラギノ角ゴ Pro W3"/>
                          <a:cs typeface="ヒラギノ角ゴ Pro W3"/>
                        </a:defRPr>
                      </a:lvl7pPr>
                      <a:lvl8pPr marL="3200400" algn="l" defTabSz="914400" rtl="0" eaLnBrk="1" latinLnBrk="0" hangingPunct="1">
                        <a:defRPr sz="1800" kern="1200">
                          <a:solidFill>
                            <a:schemeClr val="tx1"/>
                          </a:solidFill>
                          <a:latin typeface="Trebuchet MS"/>
                          <a:ea typeface="ヒラギノ角ゴ Pro W3"/>
                          <a:cs typeface="ヒラギノ角ゴ Pro W3"/>
                        </a:defRPr>
                      </a:lvl8pPr>
                      <a:lvl9pPr marL="3657600" algn="l" defTabSz="914400" rtl="0" eaLnBrk="1" latinLnBrk="0" hangingPunct="1">
                        <a:defRPr sz="1800" kern="1200">
                          <a:solidFill>
                            <a:schemeClr val="tx1"/>
                          </a:solidFill>
                          <a:latin typeface="Trebuchet MS"/>
                          <a:ea typeface="ヒラギノ角ゴ Pro W3"/>
                          <a:cs typeface="ヒラギノ角ゴ Pro W3"/>
                        </a:defRPr>
                      </a:lvl9pPr>
                    </a:lstStyle>
                    <a:p>
                      <a:r>
                        <a:rPr lang="en-US" sz="400" dirty="0" smtClean="0"/>
                        <a:t>4</a:t>
                      </a:r>
                      <a:endParaRPr lang="en-US" sz="400" dirty="0"/>
                    </a:p>
                  </a:txBody>
                  <a:tcPr/>
                </a:tc>
                <a:extLst>
                  <a:ext uri="{0D108BD9-81ED-4DB2-BD59-A6C34878D82A}">
                    <a16:rowId xmlns="" xmlns:a16="http://schemas.microsoft.com/office/drawing/2014/main" val="10004"/>
                  </a:ext>
                </a:extLst>
              </a:tr>
            </a:tbl>
          </a:graphicData>
        </a:graphic>
      </p:graphicFrame>
      <p:pic>
        <p:nvPicPr>
          <p:cNvPr id="12" name="Picture 11" descr="Image a is a table showing four atoms and the amount unpaired electrons in each atom. The table is made up of 2 columns and 5 rows. The column headers are atom and number of unpaired electrons.  Image B shows the formation of water, ammonia, carbon dioxide, and carbonic acid and the covalent bond between them. Water is made up of two hydrogens each with an unpaired electron and an oxygen with two unpaired electrons. Upper H 2 upper O is made of the unpaired electrons on the hydrogens pairing with the unpaired electrons on the oxygen so that there are two hydrogens on the oxygen. Ammonia is made up of three hydrogens each with an unpaired electron and a nitrogen with thee unpaired electrons. Upper N upper H 3 is made up of the unpaired electrons on the hydrogens pairing with the unpaired electrons on the nitrogen so that there are three hydrogens on the nitrogen. Carbon dioxide is made up of two oxygens with two unpaired electrons each and a carbon with four unpaired electrons. Upper C upper O 2 is made up of two oxygens double bonded to the carbon. The double bonds are made up of four shared electrons. Carbonic acid is made up of two hydrogens with an unpaired electron, three oxygens with two unpaired electrons and a carbon with four unpaired electrons. The two hydrogens pair with two of the oxygen so that the oxygens only have one unpaired electrons. Those oxygens pair with the carbon so that the carbon only has two unpaired electrons. The carbon double bonds to the last oxygen. "/>
          <p:cNvPicPr>
            <a:picLocks noChangeAspect="1"/>
          </p:cNvPicPr>
          <p:nvPr/>
        </p:nvPicPr>
        <p:blipFill>
          <a:blip r:embed="rId3"/>
          <a:stretch>
            <a:fillRect/>
          </a:stretch>
        </p:blipFill>
        <p:spPr>
          <a:xfrm>
            <a:off x="457200" y="2716717"/>
            <a:ext cx="8229600" cy="3554233"/>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57804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Geometry Revisited</a:t>
            </a:r>
            <a:endParaRPr lang="en-US" dirty="0"/>
          </a:p>
        </p:txBody>
      </p:sp>
      <p:sp>
        <p:nvSpPr>
          <p:cNvPr id="3" name="Content Placeholder 2"/>
          <p:cNvSpPr>
            <a:spLocks noGrp="1"/>
          </p:cNvSpPr>
          <p:nvPr>
            <p:ph idx="1"/>
          </p:nvPr>
        </p:nvSpPr>
        <p:spPr>
          <a:xfrm>
            <a:off x="457200" y="1084758"/>
            <a:ext cx="8229600" cy="2859445"/>
          </a:xfrm>
        </p:spPr>
        <p:txBody>
          <a:bodyPr>
            <a:normAutofit/>
          </a:bodyPr>
          <a:lstStyle/>
          <a:p>
            <a:r>
              <a:rPr lang="en-US" sz="2800" dirty="0" smtClean="0"/>
              <a:t>A carbon atom can bind up to four single bonds to form a tetrahedron</a:t>
            </a:r>
          </a:p>
          <a:p>
            <a:r>
              <a:rPr lang="en-US" sz="2800" dirty="0" smtClean="0"/>
              <a:t>The rotation around a single bond is very easy due to its sigma bond, while a carbon-carbon double bond includes a pi bond and rotation is not possible without breaking this pi bond.</a:t>
            </a:r>
          </a:p>
        </p:txBody>
      </p:sp>
      <p:pic>
        <p:nvPicPr>
          <p:cNvPr id="9" name="Picture 8" descr="Three ball and stick models of carbon covalent bonds. Image a is called tetrahedral geometry and there is a carbon in the center surrounded by four hydrogens. The angle between each of the carbons is 109.5 degrees so that there is one carbon at the top of the carbon and three evenly spaced hydrogens around the bottom. There are dotted lines between each of the carbons. Image b has two carbons with a single bond and each carbon as three hydrogens bonded to it. There is a label on the single bond between the carbons that says there is rotation around the carbon single bond and there is an arrow around the bond that shows that. There is also an arrow that shows the angle between the hydrogens as 109.5 degrees. Image c has two carbons with a double bond and two hydrogens on each carbon. There is a plane shown that cuts through all six of the atoms. There is 120 degrees between the two hydrogens."/>
          <p:cNvPicPr>
            <a:picLocks noChangeAspect="1"/>
          </p:cNvPicPr>
          <p:nvPr/>
        </p:nvPicPr>
        <p:blipFill>
          <a:blip r:embed="rId3"/>
          <a:stretch>
            <a:fillRect/>
          </a:stretch>
        </p:blipFill>
        <p:spPr>
          <a:xfrm>
            <a:off x="2039439" y="4052269"/>
            <a:ext cx="5065122" cy="2444471"/>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073933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 Elements	</a:t>
            </a:r>
            <a:endParaRPr lang="en-US" dirty="0"/>
          </a:p>
        </p:txBody>
      </p:sp>
      <p:sp>
        <p:nvSpPr>
          <p:cNvPr id="3" name="Content Placeholder 2"/>
          <p:cNvSpPr>
            <a:spLocks noGrp="1"/>
          </p:cNvSpPr>
          <p:nvPr>
            <p:ph idx="1"/>
          </p:nvPr>
        </p:nvSpPr>
        <p:spPr/>
        <p:txBody>
          <a:bodyPr>
            <a:normAutofit/>
          </a:bodyPr>
          <a:lstStyle/>
          <a:p>
            <a:r>
              <a:rPr lang="en-US" sz="2600" dirty="0" smtClean="0"/>
              <a:t>In addition to the elements observed in Table 1.1, trace elements are used as cofactors in proteins and are </a:t>
            </a:r>
            <a:r>
              <a:rPr lang="en-US" sz="2600" i="1" dirty="0" smtClean="0"/>
              <a:t>required </a:t>
            </a:r>
            <a:r>
              <a:rPr lang="en-US" sz="2600" dirty="0" smtClean="0"/>
              <a:t>for life.</a:t>
            </a:r>
          </a:p>
          <a:p>
            <a:r>
              <a:rPr lang="en-US" sz="2600" dirty="0" smtClean="0"/>
              <a:t>These elements are required in smaller (“trace”) amounts. </a:t>
            </a:r>
          </a:p>
          <a:p>
            <a:r>
              <a:rPr lang="en-US" sz="2600" dirty="0" smtClean="0"/>
              <a:t>These elements include: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299546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Ions</a:t>
            </a:r>
            <a:endParaRPr lang="en-US" dirty="0"/>
          </a:p>
        </p:txBody>
      </p:sp>
      <p:sp>
        <p:nvSpPr>
          <p:cNvPr id="3" name="Content Placeholder 2"/>
          <p:cNvSpPr>
            <a:spLocks noGrp="1"/>
          </p:cNvSpPr>
          <p:nvPr>
            <p:ph idx="1"/>
          </p:nvPr>
        </p:nvSpPr>
        <p:spPr/>
        <p:txBody>
          <a:bodyPr/>
          <a:lstStyle/>
          <a:p>
            <a:r>
              <a:rPr lang="en-US" dirty="0" smtClean="0"/>
              <a:t>Play a key role in cell signaling and neurophysiology</a:t>
            </a:r>
          </a:p>
          <a:p>
            <a:r>
              <a:rPr lang="en-US" dirty="0" smtClean="0"/>
              <a:t>Include: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148083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iesfield_lecture_template_final">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Edge</Template>
  <TotalTime>4127</TotalTime>
  <Words>969</Words>
  <Application>Microsoft Macintosh PowerPoint</Application>
  <PresentationFormat>On-screen Show (4:3)</PresentationFormat>
  <Paragraphs>231</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Calibri</vt:lpstr>
      <vt:lpstr>Calibri Light</vt:lpstr>
      <vt:lpstr>Garamond</vt:lpstr>
      <vt:lpstr>ＭＳ Ｐゴシック</vt:lpstr>
      <vt:lpstr>Times New Roman</vt:lpstr>
      <vt:lpstr>Trebuchet MS</vt:lpstr>
      <vt:lpstr>Wingdings</vt:lpstr>
      <vt:lpstr>ヒラギノ角ゴ Pro W3</vt:lpstr>
      <vt:lpstr>Arial</vt:lpstr>
      <vt:lpstr>1_miesfield_lecture_template_final</vt:lpstr>
      <vt:lpstr>Office Theme</vt:lpstr>
      <vt:lpstr>Chapter 1</vt:lpstr>
      <vt:lpstr>1.1 What Is Biochemistry?</vt:lpstr>
      <vt:lpstr>Biochemistry: An Applied Science</vt:lpstr>
      <vt:lpstr>1.2 The Chemical Basis of Life: A Hierarchical Perspective</vt:lpstr>
      <vt:lpstr>Organizational Hierarchy of Biochemistry</vt:lpstr>
      <vt:lpstr>Chemical Bonding Observed in Biochemistry</vt:lpstr>
      <vt:lpstr>Molecular Geometry Revisited</vt:lpstr>
      <vt:lpstr>Trace Elements </vt:lpstr>
      <vt:lpstr>Essential Ions</vt:lpstr>
      <vt:lpstr>Functional Groups </vt:lpstr>
      <vt:lpstr>Biomolecules, Part 1</vt:lpstr>
      <vt:lpstr>Biomolecules, Part 2</vt:lpstr>
      <vt:lpstr>Amino Acids</vt:lpstr>
      <vt:lpstr>Nucleotides</vt:lpstr>
      <vt:lpstr>Simple Sugars</vt:lpstr>
      <vt:lpstr>Fatty Acids</vt:lpstr>
      <vt:lpstr>Saturated vs. Polyunsaturated Fatty Acids </vt:lpstr>
      <vt:lpstr>Macromolecules</vt:lpstr>
      <vt:lpstr>Polymers in Macromolecules: Nucleic Acids</vt:lpstr>
      <vt:lpstr>Polymers in Macromolecules: Proteins</vt:lpstr>
      <vt:lpstr>Polymers in Macromolecules: Polysaccharides</vt:lpstr>
      <vt:lpstr>Various Examples of Polysaccharides </vt:lpstr>
      <vt:lpstr>Metabolic Pathways</vt:lpstr>
      <vt:lpstr>Metabolic Pathway Terminology</vt:lpstr>
      <vt:lpstr>Metabolic Pathway Example: The Urea Cycle</vt:lpstr>
      <vt:lpstr>Metabolic Pathway Formats</vt:lpstr>
      <vt:lpstr>Cellular Structures</vt:lpstr>
      <vt:lpstr>Key Cellular Structure Functions, Part 1</vt:lpstr>
      <vt:lpstr>Key Cellular Structure Functions, Part 2</vt:lpstr>
      <vt:lpstr>Cell Specialization</vt:lpstr>
    </vt:vector>
  </TitlesOfParts>
  <Manager/>
  <Company>©  W. W. Norton &amp; Company</Company>
  <LinksUpToDate>false</LinksUpToDate>
  <SharedDoc>false</SharedDoc>
  <HyperlinkBase/>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subject/>
  <dc:creator>Miesfeld et al.</dc:creator>
  <cp:keywords/>
  <dc:description/>
  <cp:lastModifiedBy>Suroviec, Alice H.</cp:lastModifiedBy>
  <cp:revision>624</cp:revision>
  <cp:lastPrinted>2017-08-02T12:52:45Z</cp:lastPrinted>
  <dcterms:created xsi:type="dcterms:W3CDTF">2016-11-27T04:18:15Z</dcterms:created>
  <dcterms:modified xsi:type="dcterms:W3CDTF">2017-08-02T12:55:37Z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