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772" r:id="rId2"/>
  </p:sldMasterIdLst>
  <p:notesMasterIdLst>
    <p:notesMasterId r:id="rId45"/>
  </p:notesMasterIdLst>
  <p:handoutMasterIdLst>
    <p:handoutMasterId r:id="rId46"/>
  </p:handoutMasterIdLst>
  <p:sldIdLst>
    <p:sldId id="396" r:id="rId3"/>
    <p:sldId id="383" r:id="rId4"/>
    <p:sldId id="314" r:id="rId5"/>
    <p:sldId id="315" r:id="rId6"/>
    <p:sldId id="320" r:id="rId7"/>
    <p:sldId id="317" r:id="rId8"/>
    <p:sldId id="318" r:id="rId9"/>
    <p:sldId id="319" r:id="rId10"/>
    <p:sldId id="327" r:id="rId11"/>
    <p:sldId id="328" r:id="rId12"/>
    <p:sldId id="329" r:id="rId13"/>
    <p:sldId id="330" r:id="rId14"/>
    <p:sldId id="388" r:id="rId15"/>
    <p:sldId id="336" r:id="rId16"/>
    <p:sldId id="331" r:id="rId17"/>
    <p:sldId id="370" r:id="rId18"/>
    <p:sldId id="340" r:id="rId19"/>
    <p:sldId id="341" r:id="rId20"/>
    <p:sldId id="337" r:id="rId21"/>
    <p:sldId id="344" r:id="rId22"/>
    <p:sldId id="343" r:id="rId23"/>
    <p:sldId id="345" r:id="rId24"/>
    <p:sldId id="346" r:id="rId25"/>
    <p:sldId id="347" r:id="rId26"/>
    <p:sldId id="332" r:id="rId27"/>
    <p:sldId id="333" r:id="rId28"/>
    <p:sldId id="334" r:id="rId29"/>
    <p:sldId id="384" r:id="rId30"/>
    <p:sldId id="348" r:id="rId31"/>
    <p:sldId id="349" r:id="rId32"/>
    <p:sldId id="354" r:id="rId33"/>
    <p:sldId id="350" r:id="rId34"/>
    <p:sldId id="351" r:id="rId35"/>
    <p:sldId id="352" r:id="rId36"/>
    <p:sldId id="356" r:id="rId37"/>
    <p:sldId id="355" r:id="rId38"/>
    <p:sldId id="353" r:id="rId39"/>
    <p:sldId id="364" r:id="rId40"/>
    <p:sldId id="361" r:id="rId41"/>
    <p:sldId id="362" r:id="rId42"/>
    <p:sldId id="365" r:id="rId43"/>
    <p:sldId id="398"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1pPr>
    <a:lvl2pPr marL="4572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2pPr>
    <a:lvl3pPr marL="9144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3pPr>
    <a:lvl4pPr marL="13716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4pPr>
    <a:lvl5pPr marL="18288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5pPr>
    <a:lvl6pPr marL="22860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6pPr>
    <a:lvl7pPr marL="27432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7pPr>
    <a:lvl8pPr marL="32004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8pPr>
    <a:lvl9pPr marL="36576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A25"/>
    <a:srgbClr val="565754"/>
    <a:srgbClr val="A01420"/>
    <a:srgbClr val="CCE5DF"/>
    <a:srgbClr val="DBE0D3"/>
    <a:srgbClr val="6BB780"/>
    <a:srgbClr val="CD00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17" autoAdjust="0"/>
    <p:restoredTop sz="69103" autoAdjust="0"/>
  </p:normalViewPr>
  <p:slideViewPr>
    <p:cSldViewPr snapToGrid="0">
      <p:cViewPr>
        <p:scale>
          <a:sx n="90" d="100"/>
          <a:sy n="90" d="100"/>
        </p:scale>
        <p:origin x="1168"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99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4B8BB5-2ECD-7A44-804E-F3B8679B4C49}" type="datetimeFigureOut">
              <a:rPr lang="en-US" smtClean="0"/>
              <a:pPr/>
              <a:t>8/7/17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CE1E0F-8D8B-9641-B792-1E443E22AFAD}" type="slidenum">
              <a:rPr lang="en-US" smtClean="0"/>
              <a:pPr/>
              <a:t>‹#›</a:t>
            </a:fld>
            <a:endParaRPr lang="en-US" dirty="0"/>
          </a:p>
        </p:txBody>
      </p:sp>
    </p:spTree>
    <p:extLst>
      <p:ext uri="{BB962C8B-B14F-4D97-AF65-F5344CB8AC3E}">
        <p14:creationId xmlns:p14="http://schemas.microsoft.com/office/powerpoint/2010/main" val="28388299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mn-cs"/>
              </a:defRPr>
            </a:lvl1pPr>
          </a:lstStyle>
          <a:p>
            <a:pPr>
              <a:defRPr/>
            </a:pPr>
            <a:endParaRPr lang="en-US" altLang="en-US" dirty="0"/>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mn-cs"/>
              </a:defRPr>
            </a:lvl1pPr>
          </a:lstStyle>
          <a:p>
            <a:pPr>
              <a:defRPr/>
            </a:pPr>
            <a:endParaRPr lang="en-US" altLang="en-US" dirty="0"/>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mn-cs"/>
              </a:defRPr>
            </a:lvl1pPr>
          </a:lstStyle>
          <a:p>
            <a:pPr>
              <a:defRPr/>
            </a:pPr>
            <a:endParaRPr lang="en-US" altLang="en-US" dirty="0"/>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EF8E6C-2D53-BA4F-80CE-155DC7B9A820}" type="slidenum">
              <a:rPr lang="en-US"/>
              <a:pPr/>
              <a:t>‹#›</a:t>
            </a:fld>
            <a:endParaRPr lang="en-US" dirty="0"/>
          </a:p>
        </p:txBody>
      </p:sp>
    </p:spTree>
    <p:extLst>
      <p:ext uri="{BB962C8B-B14F-4D97-AF65-F5344CB8AC3E}">
        <p14:creationId xmlns:p14="http://schemas.microsoft.com/office/powerpoint/2010/main" val="327302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pitchFamily="-101"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a:t>
            </a:fld>
            <a:endParaRPr lang="en-US" dirty="0"/>
          </a:p>
        </p:txBody>
      </p:sp>
    </p:spTree>
    <p:extLst>
      <p:ext uri="{BB962C8B-B14F-4D97-AF65-F5344CB8AC3E}">
        <p14:creationId xmlns:p14="http://schemas.microsoft.com/office/powerpoint/2010/main" val="296622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F8E6C-2D53-BA4F-80CE-155DC7B9A820}" type="slidenum">
              <a:rPr lang="en-US" smtClean="0"/>
              <a:pPr/>
              <a:t>10</a:t>
            </a:fld>
            <a:endParaRPr lang="en-US" dirty="0"/>
          </a:p>
        </p:txBody>
      </p:sp>
    </p:spTree>
    <p:extLst>
      <p:ext uri="{BB962C8B-B14F-4D97-AF65-F5344CB8AC3E}">
        <p14:creationId xmlns:p14="http://schemas.microsoft.com/office/powerpoint/2010/main" val="2137489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11</a:t>
            </a:fld>
            <a:endParaRPr lang="en-US" dirty="0"/>
          </a:p>
        </p:txBody>
      </p:sp>
    </p:spTree>
    <p:extLst>
      <p:ext uri="{BB962C8B-B14F-4D97-AF65-F5344CB8AC3E}">
        <p14:creationId xmlns:p14="http://schemas.microsoft.com/office/powerpoint/2010/main" val="929556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12</a:t>
            </a:fld>
            <a:endParaRPr lang="en-US" dirty="0"/>
          </a:p>
        </p:txBody>
      </p:sp>
    </p:spTree>
    <p:extLst>
      <p:ext uri="{BB962C8B-B14F-4D97-AF65-F5344CB8AC3E}">
        <p14:creationId xmlns:p14="http://schemas.microsoft.com/office/powerpoint/2010/main" val="727170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13</a:t>
            </a:fld>
            <a:endParaRPr lang="en-US" dirty="0"/>
          </a:p>
        </p:txBody>
      </p:sp>
    </p:spTree>
    <p:extLst>
      <p:ext uri="{BB962C8B-B14F-4D97-AF65-F5344CB8AC3E}">
        <p14:creationId xmlns:p14="http://schemas.microsoft.com/office/powerpoint/2010/main" val="226872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14</a:t>
            </a:fld>
            <a:endParaRPr lang="en-US" dirty="0"/>
          </a:p>
        </p:txBody>
      </p:sp>
    </p:spTree>
    <p:extLst>
      <p:ext uri="{BB962C8B-B14F-4D97-AF65-F5344CB8AC3E}">
        <p14:creationId xmlns:p14="http://schemas.microsoft.com/office/powerpoint/2010/main" val="1266617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0EF8E6C-2D53-BA4F-80CE-155DC7B9A820}" type="slidenum">
              <a:rPr lang="en-US" smtClean="0"/>
              <a:pPr/>
              <a:t>15</a:t>
            </a:fld>
            <a:endParaRPr lang="en-US" dirty="0"/>
          </a:p>
        </p:txBody>
      </p:sp>
    </p:spTree>
    <p:extLst>
      <p:ext uri="{BB962C8B-B14F-4D97-AF65-F5344CB8AC3E}">
        <p14:creationId xmlns:p14="http://schemas.microsoft.com/office/powerpoint/2010/main" val="1314305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16</a:t>
            </a:fld>
            <a:endParaRPr lang="en-US" dirty="0"/>
          </a:p>
        </p:txBody>
      </p:sp>
    </p:spTree>
    <p:extLst>
      <p:ext uri="{BB962C8B-B14F-4D97-AF65-F5344CB8AC3E}">
        <p14:creationId xmlns:p14="http://schemas.microsoft.com/office/powerpoint/2010/main" val="628330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17</a:t>
            </a:fld>
            <a:endParaRPr lang="en-US" dirty="0"/>
          </a:p>
        </p:txBody>
      </p:sp>
    </p:spTree>
    <p:extLst>
      <p:ext uri="{BB962C8B-B14F-4D97-AF65-F5344CB8AC3E}">
        <p14:creationId xmlns:p14="http://schemas.microsoft.com/office/powerpoint/2010/main" val="1918877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18</a:t>
            </a:fld>
            <a:endParaRPr lang="en-US" dirty="0"/>
          </a:p>
        </p:txBody>
      </p:sp>
    </p:spTree>
    <p:extLst>
      <p:ext uri="{BB962C8B-B14F-4D97-AF65-F5344CB8AC3E}">
        <p14:creationId xmlns:p14="http://schemas.microsoft.com/office/powerpoint/2010/main" val="1807526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19</a:t>
            </a:fld>
            <a:endParaRPr lang="en-US" dirty="0"/>
          </a:p>
        </p:txBody>
      </p:sp>
    </p:spTree>
    <p:extLst>
      <p:ext uri="{BB962C8B-B14F-4D97-AF65-F5344CB8AC3E}">
        <p14:creationId xmlns:p14="http://schemas.microsoft.com/office/powerpoint/2010/main" val="177471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a:t>
            </a:fld>
            <a:endParaRPr lang="en-US" dirty="0"/>
          </a:p>
        </p:txBody>
      </p:sp>
    </p:spTree>
    <p:extLst>
      <p:ext uri="{BB962C8B-B14F-4D97-AF65-F5344CB8AC3E}">
        <p14:creationId xmlns:p14="http://schemas.microsoft.com/office/powerpoint/2010/main" val="953646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20</a:t>
            </a:fld>
            <a:endParaRPr lang="en-US" dirty="0"/>
          </a:p>
        </p:txBody>
      </p:sp>
    </p:spTree>
    <p:extLst>
      <p:ext uri="{BB962C8B-B14F-4D97-AF65-F5344CB8AC3E}">
        <p14:creationId xmlns:p14="http://schemas.microsoft.com/office/powerpoint/2010/main" val="1195185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21</a:t>
            </a:fld>
            <a:endParaRPr lang="en-US" dirty="0"/>
          </a:p>
        </p:txBody>
      </p:sp>
    </p:spTree>
    <p:extLst>
      <p:ext uri="{BB962C8B-B14F-4D97-AF65-F5344CB8AC3E}">
        <p14:creationId xmlns:p14="http://schemas.microsoft.com/office/powerpoint/2010/main" val="1031928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22</a:t>
            </a:fld>
            <a:endParaRPr lang="en-US" dirty="0"/>
          </a:p>
        </p:txBody>
      </p:sp>
    </p:spTree>
    <p:extLst>
      <p:ext uri="{BB962C8B-B14F-4D97-AF65-F5344CB8AC3E}">
        <p14:creationId xmlns:p14="http://schemas.microsoft.com/office/powerpoint/2010/main" val="2072988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23</a:t>
            </a:fld>
            <a:endParaRPr lang="en-US" dirty="0"/>
          </a:p>
        </p:txBody>
      </p:sp>
    </p:spTree>
    <p:extLst>
      <p:ext uri="{BB962C8B-B14F-4D97-AF65-F5344CB8AC3E}">
        <p14:creationId xmlns:p14="http://schemas.microsoft.com/office/powerpoint/2010/main" val="2090934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24</a:t>
            </a:fld>
            <a:endParaRPr lang="en-US" dirty="0"/>
          </a:p>
        </p:txBody>
      </p:sp>
    </p:spTree>
    <p:extLst>
      <p:ext uri="{BB962C8B-B14F-4D97-AF65-F5344CB8AC3E}">
        <p14:creationId xmlns:p14="http://schemas.microsoft.com/office/powerpoint/2010/main" val="117336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25</a:t>
            </a:fld>
            <a:endParaRPr lang="en-US" dirty="0"/>
          </a:p>
        </p:txBody>
      </p:sp>
    </p:spTree>
    <p:extLst>
      <p:ext uri="{BB962C8B-B14F-4D97-AF65-F5344CB8AC3E}">
        <p14:creationId xmlns:p14="http://schemas.microsoft.com/office/powerpoint/2010/main" val="911960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26</a:t>
            </a:fld>
            <a:endParaRPr lang="en-US" dirty="0"/>
          </a:p>
        </p:txBody>
      </p:sp>
    </p:spTree>
    <p:extLst>
      <p:ext uri="{BB962C8B-B14F-4D97-AF65-F5344CB8AC3E}">
        <p14:creationId xmlns:p14="http://schemas.microsoft.com/office/powerpoint/2010/main" val="728494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27</a:t>
            </a:fld>
            <a:endParaRPr lang="en-US" dirty="0"/>
          </a:p>
        </p:txBody>
      </p:sp>
    </p:spTree>
    <p:extLst>
      <p:ext uri="{BB962C8B-B14F-4D97-AF65-F5344CB8AC3E}">
        <p14:creationId xmlns:p14="http://schemas.microsoft.com/office/powerpoint/2010/main" val="1347908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28</a:t>
            </a:fld>
            <a:endParaRPr lang="en-US" dirty="0"/>
          </a:p>
        </p:txBody>
      </p:sp>
    </p:spTree>
    <p:extLst>
      <p:ext uri="{BB962C8B-B14F-4D97-AF65-F5344CB8AC3E}">
        <p14:creationId xmlns:p14="http://schemas.microsoft.com/office/powerpoint/2010/main" val="1295418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29</a:t>
            </a:fld>
            <a:endParaRPr lang="en-US" dirty="0"/>
          </a:p>
        </p:txBody>
      </p:sp>
    </p:spTree>
    <p:extLst>
      <p:ext uri="{BB962C8B-B14F-4D97-AF65-F5344CB8AC3E}">
        <p14:creationId xmlns:p14="http://schemas.microsoft.com/office/powerpoint/2010/main" val="915852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3</a:t>
            </a:fld>
            <a:endParaRPr lang="en-US" dirty="0"/>
          </a:p>
        </p:txBody>
      </p:sp>
    </p:spTree>
    <p:extLst>
      <p:ext uri="{BB962C8B-B14F-4D97-AF65-F5344CB8AC3E}">
        <p14:creationId xmlns:p14="http://schemas.microsoft.com/office/powerpoint/2010/main" val="1272099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30</a:t>
            </a:fld>
            <a:endParaRPr lang="en-US" dirty="0"/>
          </a:p>
        </p:txBody>
      </p:sp>
    </p:spTree>
    <p:extLst>
      <p:ext uri="{BB962C8B-B14F-4D97-AF65-F5344CB8AC3E}">
        <p14:creationId xmlns:p14="http://schemas.microsoft.com/office/powerpoint/2010/main" val="1769171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31</a:t>
            </a:fld>
            <a:endParaRPr lang="en-US" dirty="0"/>
          </a:p>
        </p:txBody>
      </p:sp>
    </p:spTree>
    <p:extLst>
      <p:ext uri="{BB962C8B-B14F-4D97-AF65-F5344CB8AC3E}">
        <p14:creationId xmlns:p14="http://schemas.microsoft.com/office/powerpoint/2010/main" val="482182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32</a:t>
            </a:fld>
            <a:endParaRPr lang="en-US" dirty="0"/>
          </a:p>
        </p:txBody>
      </p:sp>
    </p:spTree>
    <p:extLst>
      <p:ext uri="{BB962C8B-B14F-4D97-AF65-F5344CB8AC3E}">
        <p14:creationId xmlns:p14="http://schemas.microsoft.com/office/powerpoint/2010/main" val="1730538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33</a:t>
            </a:fld>
            <a:endParaRPr lang="en-US" dirty="0"/>
          </a:p>
        </p:txBody>
      </p:sp>
    </p:spTree>
    <p:extLst>
      <p:ext uri="{BB962C8B-B14F-4D97-AF65-F5344CB8AC3E}">
        <p14:creationId xmlns:p14="http://schemas.microsoft.com/office/powerpoint/2010/main" val="1134943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34</a:t>
            </a:fld>
            <a:endParaRPr lang="en-US" dirty="0"/>
          </a:p>
        </p:txBody>
      </p:sp>
    </p:spTree>
    <p:extLst>
      <p:ext uri="{BB962C8B-B14F-4D97-AF65-F5344CB8AC3E}">
        <p14:creationId xmlns:p14="http://schemas.microsoft.com/office/powerpoint/2010/main" val="1733545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35</a:t>
            </a:fld>
            <a:endParaRPr lang="en-US" dirty="0"/>
          </a:p>
        </p:txBody>
      </p:sp>
    </p:spTree>
    <p:extLst>
      <p:ext uri="{BB962C8B-B14F-4D97-AF65-F5344CB8AC3E}">
        <p14:creationId xmlns:p14="http://schemas.microsoft.com/office/powerpoint/2010/main" val="1281740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36</a:t>
            </a:fld>
            <a:endParaRPr lang="en-US" dirty="0"/>
          </a:p>
        </p:txBody>
      </p:sp>
    </p:spTree>
    <p:extLst>
      <p:ext uri="{BB962C8B-B14F-4D97-AF65-F5344CB8AC3E}">
        <p14:creationId xmlns:p14="http://schemas.microsoft.com/office/powerpoint/2010/main" val="79688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37</a:t>
            </a:fld>
            <a:endParaRPr lang="en-US" dirty="0"/>
          </a:p>
        </p:txBody>
      </p:sp>
    </p:spTree>
    <p:extLst>
      <p:ext uri="{BB962C8B-B14F-4D97-AF65-F5344CB8AC3E}">
        <p14:creationId xmlns:p14="http://schemas.microsoft.com/office/powerpoint/2010/main" val="517613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38</a:t>
            </a:fld>
            <a:endParaRPr lang="en-US" dirty="0"/>
          </a:p>
        </p:txBody>
      </p:sp>
    </p:spTree>
    <p:extLst>
      <p:ext uri="{BB962C8B-B14F-4D97-AF65-F5344CB8AC3E}">
        <p14:creationId xmlns:p14="http://schemas.microsoft.com/office/powerpoint/2010/main" val="630859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39</a:t>
            </a:fld>
            <a:endParaRPr lang="en-US" dirty="0"/>
          </a:p>
        </p:txBody>
      </p:sp>
    </p:spTree>
    <p:extLst>
      <p:ext uri="{BB962C8B-B14F-4D97-AF65-F5344CB8AC3E}">
        <p14:creationId xmlns:p14="http://schemas.microsoft.com/office/powerpoint/2010/main" val="194374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4</a:t>
            </a:fld>
            <a:endParaRPr lang="en-US" dirty="0"/>
          </a:p>
        </p:txBody>
      </p:sp>
    </p:spTree>
    <p:extLst>
      <p:ext uri="{BB962C8B-B14F-4D97-AF65-F5344CB8AC3E}">
        <p14:creationId xmlns:p14="http://schemas.microsoft.com/office/powerpoint/2010/main" val="1984456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40</a:t>
            </a:fld>
            <a:endParaRPr lang="en-US" dirty="0"/>
          </a:p>
        </p:txBody>
      </p:sp>
    </p:spTree>
    <p:extLst>
      <p:ext uri="{BB962C8B-B14F-4D97-AF65-F5344CB8AC3E}">
        <p14:creationId xmlns:p14="http://schemas.microsoft.com/office/powerpoint/2010/main" val="9541207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F8E6C-2D53-BA4F-80CE-155DC7B9A820}" type="slidenum">
              <a:rPr lang="en-US" smtClean="0"/>
              <a:pPr/>
              <a:t>41</a:t>
            </a:fld>
            <a:endParaRPr lang="en-US" dirty="0"/>
          </a:p>
        </p:txBody>
      </p:sp>
    </p:spTree>
    <p:extLst>
      <p:ext uri="{BB962C8B-B14F-4D97-AF65-F5344CB8AC3E}">
        <p14:creationId xmlns:p14="http://schemas.microsoft.com/office/powerpoint/2010/main" val="12310987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F8E6C-2D53-BA4F-80CE-155DC7B9A820}" type="slidenum">
              <a:rPr lang="en-US" smtClean="0"/>
              <a:pPr/>
              <a:t>42</a:t>
            </a:fld>
            <a:endParaRPr lang="en-US" dirty="0"/>
          </a:p>
        </p:txBody>
      </p:sp>
    </p:spTree>
    <p:extLst>
      <p:ext uri="{BB962C8B-B14F-4D97-AF65-F5344CB8AC3E}">
        <p14:creationId xmlns:p14="http://schemas.microsoft.com/office/powerpoint/2010/main" val="7156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5</a:t>
            </a:fld>
            <a:endParaRPr lang="en-US" dirty="0"/>
          </a:p>
        </p:txBody>
      </p:sp>
    </p:spTree>
    <p:extLst>
      <p:ext uri="{BB962C8B-B14F-4D97-AF65-F5344CB8AC3E}">
        <p14:creationId xmlns:p14="http://schemas.microsoft.com/office/powerpoint/2010/main" val="3628844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6</a:t>
            </a:fld>
            <a:endParaRPr lang="en-US" dirty="0"/>
          </a:p>
        </p:txBody>
      </p:sp>
    </p:spTree>
    <p:extLst>
      <p:ext uri="{BB962C8B-B14F-4D97-AF65-F5344CB8AC3E}">
        <p14:creationId xmlns:p14="http://schemas.microsoft.com/office/powerpoint/2010/main" val="1824501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7</a:t>
            </a:fld>
            <a:endParaRPr lang="en-US" dirty="0"/>
          </a:p>
        </p:txBody>
      </p:sp>
    </p:spTree>
    <p:extLst>
      <p:ext uri="{BB962C8B-B14F-4D97-AF65-F5344CB8AC3E}">
        <p14:creationId xmlns:p14="http://schemas.microsoft.com/office/powerpoint/2010/main" val="307123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8</a:t>
            </a:fld>
            <a:endParaRPr lang="en-US" dirty="0"/>
          </a:p>
        </p:txBody>
      </p:sp>
    </p:spTree>
    <p:extLst>
      <p:ext uri="{BB962C8B-B14F-4D97-AF65-F5344CB8AC3E}">
        <p14:creationId xmlns:p14="http://schemas.microsoft.com/office/powerpoint/2010/main" val="1677227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F8E6C-2D53-BA4F-80CE-155DC7B9A820}" type="slidenum">
              <a:rPr lang="en-US" smtClean="0"/>
              <a:pPr/>
              <a:t>9</a:t>
            </a:fld>
            <a:endParaRPr lang="en-US" dirty="0"/>
          </a:p>
        </p:txBody>
      </p:sp>
    </p:spTree>
    <p:extLst>
      <p:ext uri="{BB962C8B-B14F-4D97-AF65-F5344CB8AC3E}">
        <p14:creationId xmlns:p14="http://schemas.microsoft.com/office/powerpoint/2010/main" val="615398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22" name="Title 1"/>
          <p:cNvSpPr>
            <a:spLocks noGrp="1"/>
          </p:cNvSpPr>
          <p:nvPr>
            <p:ph type="ctrTitle" hasCustomPrompt="1"/>
          </p:nvPr>
        </p:nvSpPr>
        <p:spPr>
          <a:xfrm>
            <a:off x="4867280" y="1976055"/>
            <a:ext cx="4023360" cy="1631216"/>
          </a:xfrm>
          <a:noFill/>
          <a:ln>
            <a:noFill/>
          </a:ln>
        </p:spPr>
        <p:txBody>
          <a:bodyPr wrap="square" anchor="t">
            <a:spAutoFit/>
          </a:bodyPr>
          <a:lstStyle>
            <a:lvl1pPr algn="ctr">
              <a:lnSpc>
                <a:spcPct val="100000"/>
              </a:lnSpc>
              <a:defRPr sz="5000" b="1" i="0" spc="-250" baseline="0">
                <a:ln>
                  <a:noFill/>
                </a:ln>
                <a:solidFill>
                  <a:srgbClr val="565754"/>
                </a:solidFill>
                <a:latin typeface="Arial"/>
                <a:cs typeface="Arial"/>
              </a:defRPr>
            </a:lvl1pPr>
          </a:lstStyle>
          <a:p>
            <a:r>
              <a:rPr lang="en-US" dirty="0" smtClean="0"/>
              <a:t>Physical Biochemistry</a:t>
            </a:r>
            <a:endParaRPr dirty="0"/>
          </a:p>
        </p:txBody>
      </p:sp>
      <p:sp>
        <p:nvSpPr>
          <p:cNvPr id="23" name="Title 1"/>
          <p:cNvSpPr txBox="1">
            <a:spLocks/>
          </p:cNvSpPr>
          <p:nvPr/>
        </p:nvSpPr>
        <p:spPr>
          <a:xfrm>
            <a:off x="4867280" y="664801"/>
            <a:ext cx="4023360" cy="1235245"/>
          </a:xfrm>
          <a:prstGeom prst="rect">
            <a:avLst/>
          </a:prstGeom>
          <a:ln>
            <a:noFill/>
          </a:ln>
        </p:spPr>
        <p:txBody>
          <a:bodyPr vert="horz" lIns="91440" tIns="45720" rIns="91440" bIns="45720" rtlCol="0" anchor="ctr" anchorCtr="0">
            <a:noAutofit/>
          </a:bodyPr>
          <a:lstStyle>
            <a:lvl1pPr algn="l">
              <a:lnSpc>
                <a:spcPct val="100000"/>
              </a:lnSpc>
              <a:defRPr sz="5600" b="0" spc="-250" baseline="0">
                <a:solidFill>
                  <a:schemeClr val="tx2"/>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250" normalizeH="0" baseline="0" noProof="0" dirty="0" smtClean="0">
                <a:ln>
                  <a:noFill/>
                </a:ln>
                <a:solidFill>
                  <a:srgbClr val="A01420"/>
                </a:solidFill>
                <a:effectLst/>
                <a:uLnTx/>
                <a:uFillTx/>
                <a:latin typeface="Arial"/>
                <a:ea typeface="+mj-ea"/>
                <a:cs typeface="Arial"/>
              </a:rPr>
              <a:t>Chapter 2</a:t>
            </a:r>
            <a:endParaRPr kumimoji="0" lang="en-US" sz="5000" b="1" i="0" u="none" strike="noStrike" kern="1200" cap="none" spc="-250" normalizeH="0" baseline="0" noProof="0" dirty="0">
              <a:ln>
                <a:noFill/>
              </a:ln>
              <a:solidFill>
                <a:srgbClr val="A01420"/>
              </a:solidFill>
              <a:effectLst/>
              <a:uLnTx/>
              <a:uFillTx/>
              <a:latin typeface="Arial"/>
              <a:ea typeface="+mj-ea"/>
              <a:cs typeface="Arial"/>
            </a:endParaRPr>
          </a:p>
        </p:txBody>
      </p:sp>
      <p:cxnSp>
        <p:nvCxnSpPr>
          <p:cNvPr id="24" name="Straight Connector 23"/>
          <p:cNvCxnSpPr/>
          <p:nvPr/>
        </p:nvCxnSpPr>
        <p:spPr>
          <a:xfrm>
            <a:off x="4867282" y="1916803"/>
            <a:ext cx="4023360" cy="1588"/>
          </a:xfrm>
          <a:prstGeom prst="line">
            <a:avLst/>
          </a:prstGeom>
          <a:ln w="34925" cap="flat" cmpd="sng" algn="ctr">
            <a:solidFill>
              <a:srgbClr val="FBBF22"/>
            </a:solidFill>
            <a:prstDash val="solid"/>
            <a:round/>
            <a:headEnd type="none" w="med" len="med"/>
            <a:tailEnd type="oval" w="med" len="med"/>
          </a:ln>
        </p:spPr>
        <p:style>
          <a:lnRef idx="2">
            <a:schemeClr val="accent1"/>
          </a:lnRef>
          <a:fillRef idx="0">
            <a:schemeClr val="accent1"/>
          </a:fillRef>
          <a:effectRef idx="1">
            <a:schemeClr val="accent1"/>
          </a:effectRef>
          <a:fontRef idx="minor">
            <a:schemeClr val="tx1"/>
          </a:fontRef>
        </p:style>
      </p:cxnSp>
      <p:pic>
        <p:nvPicPr>
          <p:cNvPr id="7" name="Picture 6" descr="Biochemistry_cloth_978-0-393-97726-4.jpg"/>
          <p:cNvPicPr>
            <a:picLocks noChangeAspect="1"/>
          </p:cNvPicPr>
          <p:nvPr/>
        </p:nvPicPr>
        <p:blipFill>
          <a:blip r:embed="rId2"/>
          <a:stretch>
            <a:fillRect/>
          </a:stretch>
        </p:blipFill>
        <p:spPr>
          <a:xfrm>
            <a:off x="0" y="0"/>
            <a:ext cx="4760976" cy="6858000"/>
          </a:xfrm>
          <a:prstGeom prst="rect">
            <a:avLst/>
          </a:prstGeom>
          <a:solidFill>
            <a:srgbClr val="FBBF22"/>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lvl1pPr>
              <a:defRPr/>
            </a:lvl1pPr>
          </a:lstStyle>
          <a:p>
            <a:r>
              <a:rPr lang="en-US" dirty="0" smtClean="0"/>
              <a:t>Copyright © 2017 W. W. Norton &amp; Company</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licker ques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095"/>
            <a:ext cx="8229600" cy="9144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457200" y="1084758"/>
            <a:ext cx="8229600" cy="5375310"/>
          </a:xfrm>
        </p:spPr>
        <p:txBody>
          <a:bodyPr/>
          <a:lstStyle>
            <a:lvl1pPr marL="0" indent="0">
              <a:spcBef>
                <a:spcPts val="1200"/>
              </a:spcBef>
              <a:buNone/>
              <a:defRPr/>
            </a:lvl1pPr>
            <a:lvl2pPr marL="684213" indent="-455613">
              <a:spcBef>
                <a:spcPts val="1200"/>
              </a:spcBef>
              <a:buClr>
                <a:srgbClr val="A01420"/>
              </a:buClr>
              <a:buSzPct val="95000"/>
              <a:buFont typeface="+mj-lt"/>
              <a:buAutoNum type="alphaLcPeriod"/>
              <a:defRPr/>
            </a:lvl2pPr>
            <a:lvl3pPr>
              <a:spcBef>
                <a:spcPts val="1200"/>
              </a:spcBef>
              <a:defRPr/>
            </a:lvl3pPr>
            <a:lvl4pPr>
              <a:spcBef>
                <a:spcPts val="1200"/>
              </a:spcBef>
              <a:defRPr/>
            </a:lvl4pPr>
            <a:lvl5pPr>
              <a:spcBef>
                <a:spcPts val="1200"/>
              </a:spcBef>
              <a:defRPr/>
            </a:lvl5pPr>
          </a:lstStyle>
          <a:p>
            <a:pPr lvl="0"/>
            <a:r>
              <a:rPr lang="en-US" dirty="0" smtClean="0"/>
              <a:t>Click to edit Master text styles</a:t>
            </a:r>
          </a:p>
          <a:p>
            <a:pPr lvl="1"/>
            <a:r>
              <a:rPr lang="en-US" dirty="0" smtClean="0"/>
              <a:t>Second level</a:t>
            </a:r>
          </a:p>
        </p:txBody>
      </p:sp>
      <p:sp>
        <p:nvSpPr>
          <p:cNvPr id="9" name="Rectangle 5"/>
          <p:cNvSpPr>
            <a:spLocks noGrp="1" noChangeArrowheads="1"/>
          </p:cNvSpPr>
          <p:nvPr>
            <p:ph type="ftr" sz="quarter" idx="3"/>
          </p:nvPr>
        </p:nvSpPr>
        <p:spPr bwMode="auto">
          <a:xfrm>
            <a:off x="2019300" y="6561456"/>
            <a:ext cx="5105400" cy="29654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a:solidFill>
                  <a:schemeClr val="accent1"/>
                </a:solidFill>
                <a:latin typeface="+mn-lt"/>
              </a:defRPr>
            </a:lvl1pPr>
          </a:lstStyle>
          <a:p>
            <a:r>
              <a:rPr lang="en-US" dirty="0" smtClean="0"/>
              <a:t>Copyright © 2017 W. W. Norton &amp; Company</a:t>
            </a:r>
            <a:endParaRPr lang="en-US" dirty="0"/>
          </a:p>
        </p:txBody>
      </p:sp>
      <p:cxnSp>
        <p:nvCxnSpPr>
          <p:cNvPr id="6" name="Straight Connector 5"/>
          <p:cNvCxnSpPr/>
          <p:nvPr/>
        </p:nvCxnSpPr>
        <p:spPr>
          <a:xfrm>
            <a:off x="449813" y="1014203"/>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7" name="TextBox 6"/>
          <p:cNvSpPr txBox="1"/>
          <p:nvPr/>
        </p:nvSpPr>
        <p:spPr>
          <a:xfrm>
            <a:off x="453081" y="224070"/>
            <a:ext cx="8189784" cy="954107"/>
          </a:xfrm>
          <a:prstGeom prst="rect">
            <a:avLst/>
          </a:prstGeom>
          <a:noFill/>
        </p:spPr>
        <p:txBody>
          <a:bodyPr wrap="square" rtlCol="0" anchor="ctr">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2800" b="1" dirty="0" smtClean="0">
                <a:solidFill>
                  <a:srgbClr val="A01420"/>
                </a:solidFill>
              </a:rPr>
              <a:t>This concludes the Lecture PowerPoint presentation for Chapter 2</a:t>
            </a:r>
            <a:endParaRPr lang="en-US" sz="2600" b="1" baseline="0" dirty="0">
              <a:solidFill>
                <a:srgbClr val="A01420"/>
              </a:solidFill>
            </a:endParaRPr>
          </a:p>
        </p:txBody>
      </p:sp>
      <p:sp>
        <p:nvSpPr>
          <p:cNvPr id="5" name="Footer Placeholder 4"/>
          <p:cNvSpPr>
            <a:spLocks noGrp="1"/>
          </p:cNvSpPr>
          <p:nvPr>
            <p:ph type="ftr" sz="quarter" idx="10"/>
          </p:nvPr>
        </p:nvSpPr>
        <p:spPr/>
        <p:txBody>
          <a:bodyPr/>
          <a:lstStyle/>
          <a:p>
            <a:r>
              <a:rPr lang="en-US" dirty="0" smtClean="0"/>
              <a:t>Copyright © 2017 W. W. Norton &amp; Company</a:t>
            </a:r>
            <a:endParaRPr lang="en-US" dirty="0"/>
          </a:p>
        </p:txBody>
      </p:sp>
      <p:pic>
        <p:nvPicPr>
          <p:cNvPr id="6" name="Picture 5" descr="MicroBio_HumanExp_REG_300x375.jpg"/>
          <p:cNvPicPr>
            <a:picLocks noChangeAspect="1"/>
          </p:cNvPicPr>
          <p:nvPr/>
        </p:nvPicPr>
        <p:blipFill>
          <a:blip r:embed="rId2"/>
          <a:stretch>
            <a:fillRect/>
          </a:stretch>
        </p:blipFill>
        <p:spPr>
          <a:xfrm>
            <a:off x="2856816" y="1826685"/>
            <a:ext cx="3430369" cy="4387681"/>
          </a:xfrm>
          <a:prstGeom prst="rect">
            <a:avLst/>
          </a:prstGeom>
          <a:noFill/>
          <a:ln>
            <a:noFill/>
          </a:ln>
        </p:spPr>
      </p:pic>
      <p:cxnSp>
        <p:nvCxnSpPr>
          <p:cNvPr id="8" name="Straight Connector 7"/>
          <p:cNvCxnSpPr/>
          <p:nvPr/>
        </p:nvCxnSpPr>
        <p:spPr>
          <a:xfrm>
            <a:off x="449813" y="1384608"/>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243546-4417-41DC-BF36-5387F4247D5B}" type="datetimeFigureOut">
              <a:rPr lang="en-US" smtClean="0">
                <a:solidFill>
                  <a:prstClr val="black">
                    <a:tint val="75000"/>
                  </a:prstClr>
                </a:solidFill>
              </a:rPr>
              <a:pPr/>
              <a:t>8/7/17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61941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43546-4417-41DC-BF36-5387F4247D5B}" type="datetimeFigureOut">
              <a:rPr lang="en-US" smtClean="0">
                <a:solidFill>
                  <a:prstClr val="black">
                    <a:tint val="75000"/>
                  </a:prstClr>
                </a:solidFill>
              </a:rPr>
              <a:pPr/>
              <a:t>8/7/17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4857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243546-4417-41DC-BF36-5387F4247D5B}" type="datetimeFigureOut">
              <a:rPr lang="en-US" smtClean="0">
                <a:solidFill>
                  <a:prstClr val="black">
                    <a:tint val="75000"/>
                  </a:prstClr>
                </a:solidFill>
              </a:rPr>
              <a:pPr/>
              <a:t>8/7/17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695950"/>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243546-4417-41DC-BF36-5387F4247D5B}" type="datetimeFigureOut">
              <a:rPr lang="en-US" smtClean="0">
                <a:solidFill>
                  <a:prstClr val="black">
                    <a:tint val="75000"/>
                  </a:prstClr>
                </a:solidFill>
              </a:rPr>
              <a:pPr/>
              <a:t>8/7/17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275421"/>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243546-4417-41DC-BF36-5387F4247D5B}" type="datetimeFigureOut">
              <a:rPr lang="en-US" smtClean="0">
                <a:solidFill>
                  <a:prstClr val="black">
                    <a:tint val="75000"/>
                  </a:prstClr>
                </a:solidFill>
              </a:rPr>
              <a:pPr/>
              <a:t>8/7/17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124125"/>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243546-4417-41DC-BF36-5387F4247D5B}" type="datetimeFigureOut">
              <a:rPr lang="en-US" smtClean="0">
                <a:solidFill>
                  <a:prstClr val="black">
                    <a:tint val="75000"/>
                  </a:prstClr>
                </a:solidFill>
              </a:rPr>
              <a:pPr/>
              <a:t>8/7/17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32394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43546-4417-41DC-BF36-5387F4247D5B}" type="datetimeFigureOut">
              <a:rPr lang="en-US" smtClean="0">
                <a:solidFill>
                  <a:prstClr val="black">
                    <a:tint val="75000"/>
                  </a:prstClr>
                </a:solidFill>
              </a:rPr>
              <a:pPr/>
              <a:t>8/7/17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17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lin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90438"/>
            <a:ext cx="8229600" cy="4969629"/>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5"/>
          <p:cNvSpPr>
            <a:spLocks noGrp="1" noChangeArrowheads="1"/>
          </p:cNvSpPr>
          <p:nvPr>
            <p:ph type="ftr" sz="quarter" idx="3"/>
          </p:nvPr>
        </p:nvSpPr>
        <p:spPr bwMode="auto">
          <a:xfrm>
            <a:off x="2019300" y="6561456"/>
            <a:ext cx="5105400" cy="29654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a:solidFill>
                  <a:schemeClr val="accent1"/>
                </a:solidFill>
                <a:latin typeface="+mn-lt"/>
              </a:defRPr>
            </a:lvl1pPr>
          </a:lstStyle>
          <a:p>
            <a:r>
              <a:rPr lang="en-US" dirty="0" smtClean="0"/>
              <a:t>Copyright © 2017 W. W. Norton &amp; Company</a:t>
            </a:r>
            <a:endParaRPr lang="en-US" dirty="0"/>
          </a:p>
        </p:txBody>
      </p:sp>
      <p:cxnSp>
        <p:nvCxnSpPr>
          <p:cNvPr id="5" name="Straight Connector 4"/>
          <p:cNvCxnSpPr/>
          <p:nvPr/>
        </p:nvCxnSpPr>
        <p:spPr>
          <a:xfrm>
            <a:off x="449813" y="1384608"/>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43546-4417-41DC-BF36-5387F4247D5B}" type="datetimeFigureOut">
              <a:rPr lang="en-US" smtClean="0">
                <a:solidFill>
                  <a:prstClr val="black">
                    <a:tint val="75000"/>
                  </a:prstClr>
                </a:solidFill>
              </a:rPr>
              <a:pPr/>
              <a:t>8/7/17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48880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43546-4417-41DC-BF36-5387F4247D5B}" type="datetimeFigureOut">
              <a:rPr lang="en-US" smtClean="0">
                <a:solidFill>
                  <a:prstClr val="black">
                    <a:tint val="75000"/>
                  </a:prstClr>
                </a:solidFill>
              </a:rPr>
              <a:pPr/>
              <a:t>8/7/17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66154"/>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43546-4417-41DC-BF36-5387F4247D5B}" type="datetimeFigureOut">
              <a:rPr lang="en-US" smtClean="0">
                <a:solidFill>
                  <a:prstClr val="black">
                    <a:tint val="75000"/>
                  </a:prstClr>
                </a:solidFill>
              </a:rPr>
              <a:pPr/>
              <a:t>8/7/17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16244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43546-4417-41DC-BF36-5387F4247D5B}" type="datetimeFigureOut">
              <a:rPr lang="en-US" smtClean="0">
                <a:solidFill>
                  <a:prstClr val="black">
                    <a:tint val="75000"/>
                  </a:prstClr>
                </a:solidFill>
              </a:rPr>
              <a:pPr/>
              <a:t>8/7/17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762824"/>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END SLIDE">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solidFill>
                  <a:prstClr val="black">
                    <a:tint val="75000"/>
                  </a:prstClr>
                </a:solidFill>
              </a:rPr>
              <a:t>Copyright © 2017 W. W. Norton &amp; Company</a:t>
            </a:r>
            <a:endParaRPr lang="en-US" dirty="0">
              <a:solidFill>
                <a:prstClr val="black">
                  <a:tint val="75000"/>
                </a:prstClr>
              </a:solidFill>
            </a:endParaRPr>
          </a:p>
        </p:txBody>
      </p:sp>
    </p:spTree>
    <p:extLst>
      <p:ext uri="{BB962C8B-B14F-4D97-AF65-F5344CB8AC3E}">
        <p14:creationId xmlns:p14="http://schemas.microsoft.com/office/powerpoint/2010/main" val="113168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095"/>
            <a:ext cx="8229600" cy="9144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457200" y="1084758"/>
            <a:ext cx="8229600" cy="5375310"/>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5"/>
          <p:cNvSpPr>
            <a:spLocks noGrp="1" noChangeArrowheads="1"/>
          </p:cNvSpPr>
          <p:nvPr>
            <p:ph type="ftr" sz="quarter" idx="3"/>
          </p:nvPr>
        </p:nvSpPr>
        <p:spPr bwMode="auto">
          <a:xfrm>
            <a:off x="2019300" y="6561456"/>
            <a:ext cx="5105400" cy="29654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a:solidFill>
                  <a:schemeClr val="accent1"/>
                </a:solidFill>
                <a:latin typeface="+mn-lt"/>
              </a:defRPr>
            </a:lvl1pPr>
          </a:lstStyle>
          <a:p>
            <a:r>
              <a:rPr lang="en-US" dirty="0" smtClean="0"/>
              <a:t>Copyright © 2017 W. W. Norton &amp; Company</a:t>
            </a:r>
            <a:endParaRPr lang="en-US" dirty="0"/>
          </a:p>
        </p:txBody>
      </p:sp>
      <p:cxnSp>
        <p:nvCxnSpPr>
          <p:cNvPr id="6" name="Straight Connector 5"/>
          <p:cNvCxnSpPr/>
          <p:nvPr/>
        </p:nvCxnSpPr>
        <p:spPr>
          <a:xfrm>
            <a:off x="449813" y="1014203"/>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line Title and Content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0462"/>
            <a:ext cx="4023360" cy="49946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5"/>
          <p:cNvSpPr>
            <a:spLocks noGrp="1" noChangeArrowheads="1"/>
          </p:cNvSpPr>
          <p:nvPr>
            <p:ph type="ftr" sz="quarter" idx="3"/>
          </p:nvPr>
        </p:nvSpPr>
        <p:spPr bwMode="auto">
          <a:xfrm>
            <a:off x="2019300" y="6561456"/>
            <a:ext cx="5105400" cy="29654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a:solidFill>
                  <a:schemeClr val="accent1"/>
                </a:solidFill>
                <a:latin typeface="+mn-lt"/>
              </a:defRPr>
            </a:lvl1pPr>
          </a:lstStyle>
          <a:p>
            <a:r>
              <a:rPr lang="en-US" dirty="0" smtClean="0"/>
              <a:t>Copyright © 2017 W. W. Norton &amp; Company</a:t>
            </a:r>
            <a:endParaRPr lang="en-US" dirty="0"/>
          </a:p>
        </p:txBody>
      </p:sp>
      <p:sp>
        <p:nvSpPr>
          <p:cNvPr id="5" name="Content Placeholder 2"/>
          <p:cNvSpPr>
            <a:spLocks noGrp="1"/>
          </p:cNvSpPr>
          <p:nvPr>
            <p:ph idx="10"/>
          </p:nvPr>
        </p:nvSpPr>
        <p:spPr>
          <a:xfrm>
            <a:off x="4663440" y="1490438"/>
            <a:ext cx="4023360" cy="49943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cxnSp>
        <p:nvCxnSpPr>
          <p:cNvPr id="8" name="Straight Connector 7"/>
          <p:cNvCxnSpPr/>
          <p:nvPr/>
        </p:nvCxnSpPr>
        <p:spPr>
          <a:xfrm>
            <a:off x="449813" y="1384608"/>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line Title and Content (lef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0462"/>
            <a:ext cx="4023360" cy="49946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5"/>
          <p:cNvSpPr>
            <a:spLocks noGrp="1" noChangeArrowheads="1"/>
          </p:cNvSpPr>
          <p:nvPr>
            <p:ph type="ftr" sz="quarter" idx="3"/>
          </p:nvPr>
        </p:nvSpPr>
        <p:spPr bwMode="auto">
          <a:xfrm>
            <a:off x="2019300" y="6561456"/>
            <a:ext cx="5105400" cy="29654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a:solidFill>
                  <a:schemeClr val="accent1"/>
                </a:solidFill>
                <a:latin typeface="+mn-lt"/>
              </a:defRPr>
            </a:lvl1pPr>
          </a:lstStyle>
          <a:p>
            <a:r>
              <a:rPr lang="en-US" dirty="0" smtClean="0"/>
              <a:t>Copyright © 2017 W. W. Norton &amp; Company</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cxnSp>
        <p:nvCxnSpPr>
          <p:cNvPr id="8" name="Straight Connector 7"/>
          <p:cNvCxnSpPr/>
          <p:nvPr/>
        </p:nvCxnSpPr>
        <p:spPr>
          <a:xfrm>
            <a:off x="449813" y="1384608"/>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line Title and Content (2 co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3576"/>
            <a:ext cx="4023360" cy="53915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5"/>
          <p:cNvSpPr>
            <a:spLocks noGrp="1" noChangeArrowheads="1"/>
          </p:cNvSpPr>
          <p:nvPr>
            <p:ph type="ftr" sz="quarter" idx="3"/>
          </p:nvPr>
        </p:nvSpPr>
        <p:spPr bwMode="auto">
          <a:xfrm>
            <a:off x="2019300" y="6561456"/>
            <a:ext cx="5105400" cy="29654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a:solidFill>
                  <a:schemeClr val="accent1"/>
                </a:solidFill>
                <a:latin typeface="+mn-lt"/>
              </a:defRPr>
            </a:lvl1pPr>
          </a:lstStyle>
          <a:p>
            <a:r>
              <a:rPr lang="en-US" dirty="0" smtClean="0"/>
              <a:t>Copyright © 2017 W. W. Norton &amp; Company</a:t>
            </a:r>
            <a:endParaRPr lang="en-US" dirty="0"/>
          </a:p>
        </p:txBody>
      </p:sp>
      <p:sp>
        <p:nvSpPr>
          <p:cNvPr id="5" name="Content Placeholder 2"/>
          <p:cNvSpPr>
            <a:spLocks noGrp="1"/>
          </p:cNvSpPr>
          <p:nvPr>
            <p:ph idx="10"/>
          </p:nvPr>
        </p:nvSpPr>
        <p:spPr>
          <a:xfrm>
            <a:off x="4663440" y="1093576"/>
            <a:ext cx="4023360" cy="53911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457200" y="44095"/>
            <a:ext cx="8229600" cy="914400"/>
          </a:xfrm>
        </p:spPr>
        <p:txBody>
          <a:bodyPr/>
          <a:lstStyle/>
          <a:p>
            <a:r>
              <a:rPr lang="en-US" smtClean="0"/>
              <a:t>Click to edit Master title style</a:t>
            </a:r>
            <a:endParaRPr lang="en-US"/>
          </a:p>
        </p:txBody>
      </p:sp>
      <p:cxnSp>
        <p:nvCxnSpPr>
          <p:cNvPr id="7" name="Straight Connector 6"/>
          <p:cNvCxnSpPr/>
          <p:nvPr/>
        </p:nvCxnSpPr>
        <p:spPr>
          <a:xfrm>
            <a:off x="449813" y="1014203"/>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line Title and content (1 co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3576"/>
            <a:ext cx="4023360" cy="53915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5"/>
          <p:cNvSpPr>
            <a:spLocks noGrp="1" noChangeArrowheads="1"/>
          </p:cNvSpPr>
          <p:nvPr>
            <p:ph type="ftr" sz="quarter" idx="3"/>
          </p:nvPr>
        </p:nvSpPr>
        <p:spPr bwMode="auto">
          <a:xfrm>
            <a:off x="2019300" y="6561456"/>
            <a:ext cx="5105400" cy="29654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a:solidFill>
                  <a:schemeClr val="accent1"/>
                </a:solidFill>
                <a:latin typeface="+mn-lt"/>
              </a:defRPr>
            </a:lvl1pPr>
          </a:lstStyle>
          <a:p>
            <a:r>
              <a:rPr lang="en-US" dirty="0" smtClean="0"/>
              <a:t>Copyright © 2017 W. W. Norton &amp; Company</a:t>
            </a:r>
            <a:endParaRPr lang="en-US" dirty="0"/>
          </a:p>
        </p:txBody>
      </p:sp>
      <p:sp>
        <p:nvSpPr>
          <p:cNvPr id="6" name="Title 5"/>
          <p:cNvSpPr>
            <a:spLocks noGrp="1"/>
          </p:cNvSpPr>
          <p:nvPr>
            <p:ph type="title"/>
          </p:nvPr>
        </p:nvSpPr>
        <p:spPr>
          <a:xfrm>
            <a:off x="457200" y="44095"/>
            <a:ext cx="8229600" cy="914400"/>
          </a:xfrm>
        </p:spPr>
        <p:txBody>
          <a:bodyPr/>
          <a:lstStyle/>
          <a:p>
            <a:r>
              <a:rPr lang="en-US" smtClean="0"/>
              <a:t>Click to edit Master title style</a:t>
            </a:r>
            <a:endParaRPr lang="en-US"/>
          </a:p>
        </p:txBody>
      </p:sp>
      <p:cxnSp>
        <p:nvCxnSpPr>
          <p:cNvPr id="7" name="Straight Connector 6"/>
          <p:cNvCxnSpPr/>
          <p:nvPr/>
        </p:nvCxnSpPr>
        <p:spPr>
          <a:xfrm>
            <a:off x="449813" y="1014203"/>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 Line Title for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ftr" sz="quarter" idx="11"/>
          </p:nvPr>
        </p:nvSpPr>
        <p:spPr/>
        <p:txBody>
          <a:bodyPr/>
          <a:lstStyle>
            <a:lvl1pPr>
              <a:defRPr/>
            </a:lvl1pPr>
          </a:lstStyle>
          <a:p>
            <a:r>
              <a:rPr lang="en-US" dirty="0" smtClean="0"/>
              <a:t>Copyright © 2017 W. W. Norton &amp; Company</a:t>
            </a:r>
            <a:endParaRPr lang="en-US" dirty="0"/>
          </a:p>
        </p:txBody>
      </p:sp>
      <p:cxnSp>
        <p:nvCxnSpPr>
          <p:cNvPr id="6" name="Straight Connector 5"/>
          <p:cNvCxnSpPr/>
          <p:nvPr/>
        </p:nvCxnSpPr>
        <p:spPr>
          <a:xfrm>
            <a:off x="449813" y="1384608"/>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 Line title for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4095"/>
            <a:ext cx="8229600" cy="914400"/>
          </a:xfrm>
        </p:spPr>
        <p:txBody>
          <a:bodyPr/>
          <a:lstStyle/>
          <a:p>
            <a:r>
              <a:rPr lang="en-US" smtClean="0"/>
              <a:t>Click to edit Master title style</a:t>
            </a:r>
            <a:endParaRPr lang="en-US" dirty="0"/>
          </a:p>
        </p:txBody>
      </p:sp>
      <p:sp>
        <p:nvSpPr>
          <p:cNvPr id="9" name="Rectangle 5"/>
          <p:cNvSpPr>
            <a:spLocks noGrp="1" noChangeArrowheads="1"/>
          </p:cNvSpPr>
          <p:nvPr>
            <p:ph type="ftr" sz="quarter" idx="3"/>
          </p:nvPr>
        </p:nvSpPr>
        <p:spPr bwMode="auto">
          <a:xfrm>
            <a:off x="2019300" y="6561456"/>
            <a:ext cx="5105400" cy="29654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a:solidFill>
                  <a:schemeClr val="accent1"/>
                </a:solidFill>
                <a:latin typeface="+mn-lt"/>
              </a:defRPr>
            </a:lvl1pPr>
          </a:lstStyle>
          <a:p>
            <a:r>
              <a:rPr lang="en-US" dirty="0" smtClean="0"/>
              <a:t>Copyright © 2017 W. W. Norton &amp; Company</a:t>
            </a:r>
            <a:endParaRPr lang="en-US" dirty="0"/>
          </a:p>
        </p:txBody>
      </p:sp>
      <p:cxnSp>
        <p:nvCxnSpPr>
          <p:cNvPr id="6" name="Straight Connector 5"/>
          <p:cNvCxnSpPr/>
          <p:nvPr/>
        </p:nvCxnSpPr>
        <p:spPr>
          <a:xfrm>
            <a:off x="449813" y="1014203"/>
            <a:ext cx="8246579" cy="1588"/>
          </a:xfrm>
          <a:prstGeom prst="line">
            <a:avLst/>
          </a:prstGeom>
          <a:ln>
            <a:solidFill>
              <a:srgbClr val="FBBF22"/>
            </a:solidFill>
            <a:tailEnd type="oval"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095"/>
            <a:ext cx="8229600" cy="1269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457200" y="1508077"/>
            <a:ext cx="8229600" cy="4965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437" name="Rectangle 5"/>
          <p:cNvSpPr>
            <a:spLocks noGrp="1" noChangeArrowheads="1"/>
          </p:cNvSpPr>
          <p:nvPr>
            <p:ph type="ftr" sz="quarter" idx="3"/>
          </p:nvPr>
        </p:nvSpPr>
        <p:spPr bwMode="auto">
          <a:xfrm>
            <a:off x="2019300" y="6579094"/>
            <a:ext cx="5105400" cy="2789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baseline="0">
                <a:solidFill>
                  <a:schemeClr val="accent1"/>
                </a:solidFill>
                <a:latin typeface="+mn-lt"/>
              </a:defRPr>
            </a:lvl1pPr>
          </a:lstStyle>
          <a:p>
            <a:r>
              <a:rPr lang="en-US" dirty="0" smtClean="0"/>
              <a:t>Copyright © 2017 W. W. Norton &amp; Company</a:t>
            </a:r>
            <a:endParaRPr lang="en-US" dirty="0"/>
          </a:p>
        </p:txBody>
      </p:sp>
      <p:sp>
        <p:nvSpPr>
          <p:cNvPr id="1032" name="Line 8"/>
          <p:cNvSpPr>
            <a:spLocks noChangeShapeType="1"/>
          </p:cNvSpPr>
          <p:nvPr/>
        </p:nvSpPr>
        <p:spPr bwMode="auto">
          <a:xfrm>
            <a:off x="457200" y="6561670"/>
            <a:ext cx="8229600" cy="0"/>
          </a:xfrm>
          <a:prstGeom prst="line">
            <a:avLst/>
          </a:prstGeom>
          <a:noFill/>
          <a:ln w="22225" cap="flat" cmpd="sng" algn="ctr">
            <a:solidFill>
              <a:srgbClr val="FBBF22"/>
            </a:solidFill>
            <a:prstDash val="solid"/>
            <a:round/>
            <a:headEnd type="none" w="med" len="med"/>
            <a:tailEnd type="none" w="med" len="med"/>
          </a:ln>
        </p:spPr>
        <p:txBody>
          <a:bodyPr>
            <a:prstTxWarp prst="textNoShape">
              <a:avLst/>
            </a:prstTxWarp>
          </a:bodyPr>
          <a:lstStyle/>
          <a:p>
            <a:endParaRPr lang="en-US" dirty="0"/>
          </a:p>
        </p:txBody>
      </p:sp>
      <p:sp>
        <p:nvSpPr>
          <p:cNvPr id="10" name="Rectangle 9"/>
          <p:cNvSpPr/>
          <p:nvPr/>
        </p:nvSpPr>
        <p:spPr>
          <a:xfrm>
            <a:off x="0" y="0"/>
            <a:ext cx="402336" cy="6858000"/>
          </a:xfrm>
          <a:prstGeom prst="rect">
            <a:avLst/>
          </a:prstGeom>
          <a:solidFill>
            <a:srgbClr val="FBBF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iming>
    <p:tnLst>
      <p:par>
        <p:cTn id="1" dur="indefinite" restart="never" nodeType="tmRoot"/>
      </p:par>
    </p:tnLst>
  </p:timing>
  <p:hf sldNum="0" hdr="0" dt="0"/>
  <p:txStyles>
    <p:titleStyle>
      <a:lvl1pPr algn="l" rtl="0" eaLnBrk="1" fontAlgn="base" hangingPunct="1">
        <a:spcBef>
          <a:spcPct val="0"/>
        </a:spcBef>
        <a:spcAft>
          <a:spcPct val="0"/>
        </a:spcAft>
        <a:defRPr sz="4000" b="1">
          <a:solidFill>
            <a:srgbClr val="A01420"/>
          </a:solidFill>
          <a:latin typeface="Arial"/>
          <a:ea typeface="+mj-ea"/>
          <a:cs typeface="Arial"/>
        </a:defRPr>
      </a:lvl1pPr>
      <a:lvl2pPr algn="l" rtl="0" eaLnBrk="1" fontAlgn="base" hangingPunct="1">
        <a:spcBef>
          <a:spcPct val="0"/>
        </a:spcBef>
        <a:spcAft>
          <a:spcPct val="0"/>
        </a:spcAft>
        <a:defRPr sz="4200">
          <a:solidFill>
            <a:schemeClr val="tx2"/>
          </a:solidFill>
          <a:latin typeface="Garamond" pitchFamily="124" charset="0"/>
        </a:defRPr>
      </a:lvl2pPr>
      <a:lvl3pPr algn="l" rtl="0" eaLnBrk="1" fontAlgn="base" hangingPunct="1">
        <a:spcBef>
          <a:spcPct val="0"/>
        </a:spcBef>
        <a:spcAft>
          <a:spcPct val="0"/>
        </a:spcAft>
        <a:defRPr sz="4200">
          <a:solidFill>
            <a:schemeClr val="tx2"/>
          </a:solidFill>
          <a:latin typeface="Garamond" pitchFamily="124" charset="0"/>
        </a:defRPr>
      </a:lvl3pPr>
      <a:lvl4pPr algn="l" rtl="0" eaLnBrk="1" fontAlgn="base" hangingPunct="1">
        <a:spcBef>
          <a:spcPct val="0"/>
        </a:spcBef>
        <a:spcAft>
          <a:spcPct val="0"/>
        </a:spcAft>
        <a:defRPr sz="4200">
          <a:solidFill>
            <a:schemeClr val="tx2"/>
          </a:solidFill>
          <a:latin typeface="Garamond" pitchFamily="124" charset="0"/>
        </a:defRPr>
      </a:lvl4pPr>
      <a:lvl5pPr algn="l" rtl="0" eaLnBrk="1" fontAlgn="base" hangingPunct="1">
        <a:spcBef>
          <a:spcPct val="0"/>
        </a:spcBef>
        <a:spcAft>
          <a:spcPct val="0"/>
        </a:spcAft>
        <a:defRPr sz="4200">
          <a:solidFill>
            <a:schemeClr val="tx2"/>
          </a:solidFill>
          <a:latin typeface="Garamond" pitchFamily="124" charset="0"/>
        </a:defRPr>
      </a:lvl5pPr>
      <a:lvl6pPr marL="457200" algn="l" rtl="0" eaLnBrk="1" fontAlgn="base" hangingPunct="1">
        <a:spcBef>
          <a:spcPct val="0"/>
        </a:spcBef>
        <a:spcAft>
          <a:spcPct val="0"/>
        </a:spcAft>
        <a:defRPr sz="4200">
          <a:solidFill>
            <a:schemeClr val="tx2"/>
          </a:solidFill>
          <a:latin typeface="Garamond" pitchFamily="124" charset="0"/>
        </a:defRPr>
      </a:lvl6pPr>
      <a:lvl7pPr marL="914400" algn="l" rtl="0" eaLnBrk="1" fontAlgn="base" hangingPunct="1">
        <a:spcBef>
          <a:spcPct val="0"/>
        </a:spcBef>
        <a:spcAft>
          <a:spcPct val="0"/>
        </a:spcAft>
        <a:defRPr sz="4200">
          <a:solidFill>
            <a:schemeClr val="tx2"/>
          </a:solidFill>
          <a:latin typeface="Garamond" pitchFamily="124" charset="0"/>
        </a:defRPr>
      </a:lvl7pPr>
      <a:lvl8pPr marL="1371600" algn="l" rtl="0" eaLnBrk="1" fontAlgn="base" hangingPunct="1">
        <a:spcBef>
          <a:spcPct val="0"/>
        </a:spcBef>
        <a:spcAft>
          <a:spcPct val="0"/>
        </a:spcAft>
        <a:defRPr sz="4200">
          <a:solidFill>
            <a:schemeClr val="tx2"/>
          </a:solidFill>
          <a:latin typeface="Garamond" pitchFamily="124" charset="0"/>
        </a:defRPr>
      </a:lvl8pPr>
      <a:lvl9pPr marL="1828800" algn="l" rtl="0" eaLnBrk="1" fontAlgn="base" hangingPunct="1">
        <a:spcBef>
          <a:spcPct val="0"/>
        </a:spcBef>
        <a:spcAft>
          <a:spcPct val="0"/>
        </a:spcAft>
        <a:defRPr sz="4200">
          <a:solidFill>
            <a:schemeClr val="tx2"/>
          </a:solidFill>
          <a:latin typeface="Garamond" pitchFamily="124" charset="0"/>
        </a:defRPr>
      </a:lvl9pPr>
    </p:titleStyle>
    <p:bodyStyle>
      <a:lvl1pPr marL="342900" indent="-342900" algn="l" rtl="0" eaLnBrk="1" fontAlgn="base" hangingPunct="1">
        <a:lnSpc>
          <a:spcPct val="100000"/>
        </a:lnSpc>
        <a:spcBef>
          <a:spcPct val="20000"/>
        </a:spcBef>
        <a:spcAft>
          <a:spcPct val="0"/>
        </a:spcAft>
        <a:buClr>
          <a:schemeClr val="accent1"/>
        </a:buClr>
        <a:buSzPct val="65000"/>
        <a:buFont typeface="Wingdings" charset="2"/>
        <a:buChar char="n"/>
        <a:defRPr sz="3000">
          <a:solidFill>
            <a:schemeClr val="tx1"/>
          </a:solidFill>
          <a:latin typeface="+mn-lt"/>
          <a:ea typeface="+mn-ea"/>
          <a:cs typeface="+mn-cs"/>
        </a:defRPr>
      </a:lvl1pPr>
      <a:lvl2pPr marL="669925" indent="-325438" algn="l" rtl="0" eaLnBrk="1" fontAlgn="base" hangingPunct="1">
        <a:lnSpc>
          <a:spcPct val="100000"/>
        </a:lnSpc>
        <a:spcBef>
          <a:spcPct val="20000"/>
        </a:spcBef>
        <a:spcAft>
          <a:spcPct val="0"/>
        </a:spcAft>
        <a:buClr>
          <a:srgbClr val="A01420"/>
        </a:buClr>
        <a:buSzPct val="60000"/>
        <a:buFont typeface="Wingdings" charset="2"/>
        <a:buChar char="q"/>
        <a:defRPr sz="2600">
          <a:solidFill>
            <a:schemeClr val="tx1"/>
          </a:solidFill>
          <a:latin typeface="+mn-lt"/>
          <a:ea typeface="ＭＳ Ｐゴシック" charset="-128"/>
        </a:defRPr>
      </a:lvl2pPr>
      <a:lvl3pPr marL="1022350" indent="-350838" algn="l" rtl="0" eaLnBrk="1" fontAlgn="base" hangingPunct="1">
        <a:lnSpc>
          <a:spcPct val="100000"/>
        </a:lnSpc>
        <a:spcBef>
          <a:spcPct val="20000"/>
        </a:spcBef>
        <a:spcAft>
          <a:spcPct val="0"/>
        </a:spcAft>
        <a:buClr>
          <a:schemeClr val="accent1"/>
        </a:buClr>
        <a:buSzPct val="65000"/>
        <a:buFont typeface="Wingdings" charset="2"/>
        <a:buChar char="n"/>
        <a:defRPr sz="2200">
          <a:solidFill>
            <a:schemeClr val="tx1"/>
          </a:solidFill>
          <a:latin typeface="+mn-lt"/>
          <a:ea typeface="ＭＳ Ｐゴシック" charset="-128"/>
        </a:defRPr>
      </a:lvl3pPr>
      <a:lvl4pPr marL="1339850" indent="-315913" algn="l" rtl="0" eaLnBrk="1" fontAlgn="base" hangingPunct="1">
        <a:lnSpc>
          <a:spcPct val="100000"/>
        </a:lnSpc>
        <a:spcBef>
          <a:spcPct val="20000"/>
        </a:spcBef>
        <a:spcAft>
          <a:spcPct val="0"/>
        </a:spcAft>
        <a:buClr>
          <a:srgbClr val="A01420"/>
        </a:buClr>
        <a:buSzPct val="70000"/>
        <a:buFont typeface="Wingdings" charset="2"/>
        <a:buChar char="q"/>
        <a:defRPr sz="2000">
          <a:solidFill>
            <a:schemeClr val="tx1"/>
          </a:solidFill>
          <a:latin typeface="+mn-lt"/>
          <a:ea typeface="ＭＳ Ｐゴシック" charset="-128"/>
        </a:defRPr>
      </a:lvl4pPr>
      <a:lvl5pPr marL="1681163" indent="-339725" algn="l" rtl="0" eaLnBrk="1" fontAlgn="base" hangingPunct="1">
        <a:lnSpc>
          <a:spcPct val="100000"/>
        </a:lnSpc>
        <a:spcBef>
          <a:spcPct val="20000"/>
        </a:spcBef>
        <a:spcAft>
          <a:spcPct val="0"/>
        </a:spcAft>
        <a:buClr>
          <a:schemeClr val="accent1"/>
        </a:buClr>
        <a:buSzPct val="75000"/>
        <a:buFont typeface="Wingdings" charset="2"/>
        <a:buChar char="§"/>
        <a:defRPr sz="2000">
          <a:solidFill>
            <a:schemeClr val="tx1"/>
          </a:solidFill>
          <a:latin typeface="+mn-lt"/>
          <a:ea typeface="ＭＳ Ｐゴシック" charset="-128"/>
        </a:defRPr>
      </a:lvl5pPr>
      <a:lvl6pPr marL="21383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243546-4417-41DC-BF36-5387F4247D5B}" type="datetimeFigureOut">
              <a:rPr lang="en-US" smtClean="0">
                <a:solidFill>
                  <a:prstClr val="black">
                    <a:tint val="75000"/>
                  </a:prstClr>
                </a:solidFill>
              </a:rPr>
              <a:pPr/>
              <a:t>8/7/17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Copyright © 2017 W. W. Norton &amp; Company</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64FA2C-B10F-47D8-ABC6-EE96F552E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63538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43060" y="592282"/>
            <a:ext cx="3948545" cy="1091046"/>
          </a:xfrm>
        </p:spPr>
        <p:txBody>
          <a:bodyPr>
            <a:noAutofit/>
          </a:bodyPr>
          <a:lstStyle/>
          <a:p>
            <a:pPr algn="ctr"/>
            <a:r>
              <a:rPr lang="en-US" sz="5000" b="1" dirty="0" smtClean="0">
                <a:solidFill>
                  <a:srgbClr val="C00000"/>
                </a:solidFill>
                <a:latin typeface="Arial" panose="020B0604020202020204" pitchFamily="34" charset="0"/>
                <a:cs typeface="Arial" panose="020B0604020202020204" pitchFamily="34" charset="0"/>
              </a:rPr>
              <a:t>Chapter 2</a:t>
            </a:r>
            <a:endParaRPr lang="en-US" sz="5000" b="1" dirty="0">
              <a:solidFill>
                <a:srgbClr val="C00000"/>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795520" y="2207391"/>
            <a:ext cx="4236720" cy="1959364"/>
          </a:xfrm>
        </p:spPr>
        <p:txBody>
          <a:bodyPr>
            <a:normAutofit fontScale="92500"/>
          </a:bodyPr>
          <a:lstStyle/>
          <a:p>
            <a:pPr marL="0" indent="0" algn="ctr">
              <a:buNone/>
            </a:pPr>
            <a:r>
              <a:rPr lang="en-US" sz="5400" b="1" dirty="0" smtClean="0">
                <a:solidFill>
                  <a:schemeClr val="accent5">
                    <a:lumMod val="50000"/>
                  </a:schemeClr>
                </a:solidFill>
                <a:latin typeface="Arial" panose="020B0604020202020204" pitchFamily="34" charset="0"/>
                <a:cs typeface="Arial" panose="020B0604020202020204" pitchFamily="34" charset="0"/>
              </a:rPr>
              <a:t>Physical Biochemistry</a:t>
            </a:r>
          </a:p>
        </p:txBody>
      </p:sp>
    </p:spTree>
    <p:extLst>
      <p:ext uri="{BB962C8B-B14F-4D97-AF65-F5344CB8AC3E}">
        <p14:creationId xmlns:p14="http://schemas.microsoft.com/office/powerpoint/2010/main" val="972195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Thermodynamic Terms </a:t>
            </a:r>
            <a:endParaRPr lang="en-US" dirty="0"/>
          </a:p>
        </p:txBody>
      </p:sp>
      <p:sp>
        <p:nvSpPr>
          <p:cNvPr id="6" name="Content Placeholder 5"/>
          <p:cNvSpPr>
            <a:spLocks noGrp="1"/>
          </p:cNvSpPr>
          <p:nvPr>
            <p:ph idx="1"/>
          </p:nvPr>
        </p:nvSpPr>
        <p:spPr/>
        <p:txBody>
          <a:bodyPr/>
          <a:lstStyle/>
          <a:p>
            <a:r>
              <a:rPr lang="en-US" dirty="0" smtClean="0"/>
              <a:t>System</a:t>
            </a:r>
          </a:p>
          <a:p>
            <a:pPr lvl="1"/>
            <a:r>
              <a:rPr lang="en-US" dirty="0" smtClean="0"/>
              <a:t>Collection of matter in a defined space</a:t>
            </a:r>
          </a:p>
          <a:p>
            <a:r>
              <a:rPr lang="en-US" dirty="0" smtClean="0"/>
              <a:t>Surroundings</a:t>
            </a:r>
          </a:p>
          <a:p>
            <a:pPr lvl="1"/>
            <a:r>
              <a:rPr lang="en-US" dirty="0" smtClean="0"/>
              <a:t>All the space not included in the system </a:t>
            </a:r>
          </a:p>
        </p:txBody>
      </p:sp>
      <p:sp>
        <p:nvSpPr>
          <p:cNvPr id="3" name="Footer Placeholder 2"/>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669807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Various Types of Systems</a:t>
            </a:r>
            <a:endParaRPr lang="en-US" dirty="0"/>
          </a:p>
        </p:txBody>
      </p:sp>
      <p:sp>
        <p:nvSpPr>
          <p:cNvPr id="3" name="Content Placeholder 2"/>
          <p:cNvSpPr>
            <a:spLocks noGrp="1"/>
          </p:cNvSpPr>
          <p:nvPr>
            <p:ph idx="1"/>
          </p:nvPr>
        </p:nvSpPr>
        <p:spPr/>
        <p:txBody>
          <a:bodyPr/>
          <a:lstStyle/>
          <a:p>
            <a:r>
              <a:rPr lang="en-US" dirty="0" smtClean="0"/>
              <a:t>Open</a:t>
            </a:r>
          </a:p>
          <a:p>
            <a:endParaRPr lang="en-US" dirty="0" smtClean="0"/>
          </a:p>
          <a:p>
            <a:r>
              <a:rPr lang="en-US" dirty="0" smtClean="0"/>
              <a:t>Closed</a:t>
            </a:r>
          </a:p>
          <a:p>
            <a:endParaRPr lang="en-US" dirty="0" smtClean="0"/>
          </a:p>
          <a:p>
            <a:r>
              <a:rPr lang="en-US" dirty="0" smtClean="0"/>
              <a:t>Isolated</a:t>
            </a:r>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200958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of Thermodynamics, Part 1</a:t>
            </a:r>
            <a:endParaRPr lang="en-US" dirty="0"/>
          </a:p>
        </p:txBody>
      </p:sp>
      <p:sp>
        <p:nvSpPr>
          <p:cNvPr id="5" name="Content Placeholder 4"/>
          <p:cNvSpPr>
            <a:spLocks noGrp="1"/>
          </p:cNvSpPr>
          <p:nvPr>
            <p:ph idx="1"/>
          </p:nvPr>
        </p:nvSpPr>
        <p:spPr/>
        <p:txBody>
          <a:bodyPr/>
          <a:lstStyle/>
          <a:p>
            <a:r>
              <a:rPr lang="en-US" dirty="0" smtClean="0"/>
              <a:t>First law</a:t>
            </a:r>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159929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of Thermodynamics, Part 2 </a:t>
            </a:r>
            <a:endParaRPr lang="en-US" dirty="0"/>
          </a:p>
        </p:txBody>
      </p:sp>
      <p:sp>
        <p:nvSpPr>
          <p:cNvPr id="6" name="Content Placeholder 5"/>
          <p:cNvSpPr>
            <a:spLocks noGrp="1"/>
          </p:cNvSpPr>
          <p:nvPr>
            <p:ph idx="1"/>
          </p:nvPr>
        </p:nvSpPr>
        <p:spPr/>
        <p:txBody>
          <a:bodyPr/>
          <a:lstStyle/>
          <a:p>
            <a:r>
              <a:rPr lang="en-US" dirty="0" smtClean="0"/>
              <a:t>Second law</a:t>
            </a:r>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193311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Varying Descriptions of Enthalpy</a:t>
            </a:r>
            <a:endParaRPr lang="en-US" dirty="0"/>
          </a:p>
        </p:txBody>
      </p:sp>
      <p:sp>
        <p:nvSpPr>
          <p:cNvPr id="8" name="Content Placeholder 7"/>
          <p:cNvSpPr>
            <a:spLocks noGrp="1"/>
          </p:cNvSpPr>
          <p:nvPr>
            <p:ph idx="1"/>
          </p:nvPr>
        </p:nvSpPr>
        <p:spPr/>
        <p:txBody>
          <a:bodyPr/>
          <a:lstStyle/>
          <a:p>
            <a:r>
              <a:rPr lang="en-US" dirty="0" smtClean="0"/>
              <a:t>Exothermic</a:t>
            </a:r>
          </a:p>
        </p:txBody>
      </p:sp>
      <p:sp>
        <p:nvSpPr>
          <p:cNvPr id="9" name="Content Placeholder 8"/>
          <p:cNvSpPr>
            <a:spLocks noGrp="1"/>
          </p:cNvSpPr>
          <p:nvPr>
            <p:ph idx="10"/>
          </p:nvPr>
        </p:nvSpPr>
        <p:spPr/>
        <p:txBody>
          <a:bodyPr/>
          <a:lstStyle/>
          <a:p>
            <a:r>
              <a:rPr lang="en-US" dirty="0" smtClean="0"/>
              <a:t>Endothermic</a:t>
            </a:r>
          </a:p>
        </p:txBody>
      </p:sp>
      <p:sp>
        <p:nvSpPr>
          <p:cNvPr id="3" name="Footer Placeholder 2"/>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233354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a:t>
            </a:r>
            <a:endParaRPr lang="en-US" dirty="0"/>
          </a:p>
        </p:txBody>
      </p:sp>
      <p:sp>
        <p:nvSpPr>
          <p:cNvPr id="3" name="Content Placeholder 2"/>
          <p:cNvSpPr>
            <a:spLocks noGrp="1"/>
          </p:cNvSpPr>
          <p:nvPr>
            <p:ph idx="1"/>
          </p:nvPr>
        </p:nvSpPr>
        <p:spPr/>
        <p:txBody>
          <a:bodyPr/>
          <a:lstStyle/>
          <a:p>
            <a:r>
              <a:rPr lang="en-US" dirty="0" smtClean="0"/>
              <a:t>A measure of disorder</a:t>
            </a:r>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166786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Entropy</a:t>
            </a:r>
            <a:endParaRPr lang="en-US" dirty="0"/>
          </a:p>
        </p:txBody>
      </p:sp>
      <p:pic>
        <p:nvPicPr>
          <p:cNvPr id="5" name="Picture 4" descr="Figure 2.6 is a diagram showing the three different states of matter of water. The solid phase of water has low entropy and is represented physically by an ice cube. The liquid phase, which has slightly higher entropy, is represented by a puddle of water. The gas phase, which has the highest entropy, is represented by a beaker of water being heated and the liquid boiling to form steam."/>
          <p:cNvPicPr>
            <a:picLocks noChangeAspect="1"/>
          </p:cNvPicPr>
          <p:nvPr/>
        </p:nvPicPr>
        <p:blipFill>
          <a:blip r:embed="rId3"/>
          <a:stretch>
            <a:fillRect/>
          </a:stretch>
        </p:blipFill>
        <p:spPr>
          <a:xfrm>
            <a:off x="609600" y="1498201"/>
            <a:ext cx="8229600" cy="3709198"/>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183446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Free Energy (G)</a:t>
            </a:r>
            <a:endParaRPr lang="en-US" dirty="0"/>
          </a:p>
        </p:txBody>
      </p:sp>
      <p:sp>
        <p:nvSpPr>
          <p:cNvPr id="3" name="Content Placeholder 2"/>
          <p:cNvSpPr>
            <a:spLocks noGrp="1"/>
          </p:cNvSpPr>
          <p:nvPr>
            <p:ph idx="1"/>
          </p:nvPr>
        </p:nvSpPr>
        <p:spPr/>
        <p:txBody>
          <a:bodyPr/>
          <a:lstStyle/>
          <a:p>
            <a:r>
              <a:rPr lang="en-US" dirty="0" smtClean="0"/>
              <a:t>The difference between enthalpy (</a:t>
            </a:r>
            <a:r>
              <a:rPr lang="en-US" i="1" dirty="0" smtClean="0"/>
              <a:t>H</a:t>
            </a:r>
            <a:r>
              <a:rPr lang="en-US" dirty="0" smtClean="0"/>
              <a:t>) and the entropy (</a:t>
            </a:r>
            <a:r>
              <a:rPr lang="en-US" i="1" dirty="0" smtClean="0"/>
              <a:t>S</a:t>
            </a:r>
            <a:r>
              <a:rPr lang="en-US" dirty="0" smtClean="0"/>
              <a:t>) of a system at a given temperature</a:t>
            </a:r>
          </a:p>
          <a:p>
            <a:pPr lvl="1">
              <a:buNone/>
            </a:pPr>
            <a:r>
              <a:rPr lang="en-US" i="1" dirty="0" smtClean="0"/>
              <a:t>G</a:t>
            </a:r>
            <a:r>
              <a:rPr lang="en-US" dirty="0" smtClean="0"/>
              <a:t> = </a:t>
            </a:r>
            <a:r>
              <a:rPr lang="en-US" i="1" dirty="0" smtClean="0"/>
              <a:t>H</a:t>
            </a:r>
            <a:r>
              <a:rPr lang="en-US" dirty="0" smtClean="0"/>
              <a:t> – </a:t>
            </a:r>
            <a:r>
              <a:rPr lang="en-US" i="1" dirty="0" smtClean="0"/>
              <a:t>TS</a:t>
            </a:r>
            <a:endParaRPr lang="en-US" dirty="0" smtClean="0"/>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1251584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Exergonic vs. Endergonic Reactions</a:t>
            </a:r>
            <a:endParaRPr lang="en-US" dirty="0"/>
          </a:p>
        </p:txBody>
      </p:sp>
      <p:sp>
        <p:nvSpPr>
          <p:cNvPr id="5" name="Content Placeholder 4"/>
          <p:cNvSpPr>
            <a:spLocks noGrp="1"/>
          </p:cNvSpPr>
          <p:nvPr>
            <p:ph idx="1"/>
          </p:nvPr>
        </p:nvSpPr>
        <p:spPr/>
        <p:txBody>
          <a:bodyPr/>
          <a:lstStyle/>
          <a:p>
            <a:r>
              <a:rPr lang="en-US" dirty="0" smtClean="0"/>
              <a:t>Exergonic</a:t>
            </a:r>
          </a:p>
        </p:txBody>
      </p:sp>
      <p:sp>
        <p:nvSpPr>
          <p:cNvPr id="6" name="Content Placeholder 5"/>
          <p:cNvSpPr>
            <a:spLocks noGrp="1"/>
          </p:cNvSpPr>
          <p:nvPr>
            <p:ph idx="10"/>
          </p:nvPr>
        </p:nvSpPr>
        <p:spPr/>
        <p:txBody>
          <a:bodyPr/>
          <a:lstStyle/>
          <a:p>
            <a:r>
              <a:rPr lang="en-US" dirty="0" smtClean="0"/>
              <a:t>Endergonic</a:t>
            </a:r>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4086235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Free Energy Change (</a:t>
            </a:r>
            <a:r>
              <a:rPr lang="el-GR" dirty="0" smtClean="0"/>
              <a:t>Δ</a:t>
            </a:r>
            <a:r>
              <a:rPr lang="en-US" i="1" dirty="0" smtClean="0"/>
              <a:t>G</a:t>
            </a:r>
            <a:r>
              <a:rPr lang="en-US" dirty="0" smtClean="0"/>
              <a:t>°)</a:t>
            </a:r>
            <a:endParaRPr lang="en-US" dirty="0"/>
          </a:p>
        </p:txBody>
      </p:sp>
      <p:sp>
        <p:nvSpPr>
          <p:cNvPr id="3" name="Content Placeholder 2"/>
          <p:cNvSpPr>
            <a:spLocks noGrp="1"/>
          </p:cNvSpPr>
          <p:nvPr>
            <p:ph idx="1"/>
          </p:nvPr>
        </p:nvSpPr>
        <p:spPr/>
        <p:txBody>
          <a:bodyPr/>
          <a:lstStyle/>
          <a:p>
            <a:r>
              <a:rPr lang="en-US" dirty="0" smtClean="0"/>
              <a:t>Can be used to compare chemical reactions under a defined set of conditions</a:t>
            </a:r>
          </a:p>
          <a:p>
            <a:pPr marL="342900" lvl="1">
              <a:lnSpc>
                <a:spcPct val="200000"/>
              </a:lnSpc>
              <a:spcBef>
                <a:spcPts val="2400"/>
              </a:spcBef>
              <a:spcAft>
                <a:spcPts val="2400"/>
              </a:spcAft>
              <a:buNone/>
            </a:pPr>
            <a:r>
              <a:rPr lang="en-US" dirty="0" smtClean="0"/>
              <a:t>	</a:t>
            </a:r>
            <a:r>
              <a:rPr lang="el-GR" dirty="0" smtClean="0"/>
              <a:t>Δ</a:t>
            </a:r>
            <a:r>
              <a:rPr lang="en-US" i="1" dirty="0" smtClean="0"/>
              <a:t>G˚</a:t>
            </a:r>
            <a:r>
              <a:rPr lang="en-US" dirty="0" smtClean="0"/>
              <a:t> = </a:t>
            </a:r>
            <a:r>
              <a:rPr lang="el-GR" dirty="0" smtClean="0"/>
              <a:t>Δ</a:t>
            </a:r>
            <a:r>
              <a:rPr lang="en-US" i="1" dirty="0" smtClean="0"/>
              <a:t>H˚ – T</a:t>
            </a:r>
            <a:r>
              <a:rPr lang="el-GR" dirty="0" smtClean="0"/>
              <a:t>Δ</a:t>
            </a:r>
            <a:r>
              <a:rPr lang="en-US" i="1" dirty="0" smtClean="0"/>
              <a:t>S˚</a:t>
            </a:r>
            <a:endParaRPr lang="en-US" dirty="0" smtClean="0"/>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100423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Energy Conversion in Biological Systems</a:t>
            </a:r>
            <a:endParaRPr lang="en-US" dirty="0"/>
          </a:p>
        </p:txBody>
      </p:sp>
      <p:sp>
        <p:nvSpPr>
          <p:cNvPr id="3" name="Content Placeholder 2"/>
          <p:cNvSpPr>
            <a:spLocks noGrp="1"/>
          </p:cNvSpPr>
          <p:nvPr>
            <p:ph idx="1"/>
          </p:nvPr>
        </p:nvSpPr>
        <p:spPr/>
        <p:txBody>
          <a:bodyPr>
            <a:normAutofit/>
          </a:bodyPr>
          <a:lstStyle/>
          <a:p>
            <a:r>
              <a:rPr lang="en-US" dirty="0" smtClean="0"/>
              <a:t>Sunlight is the source of energy on Earth.</a:t>
            </a:r>
          </a:p>
          <a:p>
            <a:r>
              <a:rPr lang="en-US" dirty="0" smtClean="0"/>
              <a:t>The laws of thermodynamics apply to biological processes.</a:t>
            </a:r>
          </a:p>
        </p:txBody>
      </p:sp>
      <p:sp>
        <p:nvSpPr>
          <p:cNvPr id="4" name="Footer Placeholder 3"/>
          <p:cNvSpPr>
            <a:spLocks noGrp="1"/>
          </p:cNvSpPr>
          <p:nvPr>
            <p:ph type="ftr" sz="quarter" idx="3"/>
          </p:nvPr>
        </p:nvSpPr>
        <p:spPr/>
        <p:txBody>
          <a:bodyPr/>
          <a:lstStyle/>
          <a:p>
            <a:r>
              <a:rPr lang="en-US" dirty="0" smtClean="0"/>
              <a:t>Copyright © 2017 W. W. Norton &amp; </a:t>
            </a:r>
            <a:r>
              <a:rPr lang="en-US" dirty="0" err="1" smtClean="0"/>
              <a:t>Companya</a:t>
            </a:r>
            <a:endParaRPr lang="en-US" dirty="0"/>
          </a:p>
        </p:txBody>
      </p:sp>
    </p:spTree>
    <p:extLst>
      <p:ext uri="{BB962C8B-B14F-4D97-AF65-F5344CB8AC3E}">
        <p14:creationId xmlns:p14="http://schemas.microsoft.com/office/powerpoint/2010/main" val="3703547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95"/>
            <a:ext cx="8229600" cy="1365755"/>
          </a:xfrm>
        </p:spPr>
        <p:txBody>
          <a:bodyPr/>
          <a:lstStyle/>
          <a:p>
            <a:r>
              <a:rPr lang="en-US" dirty="0" smtClean="0"/>
              <a:t>Relationship Between </a:t>
            </a:r>
            <a:r>
              <a:rPr lang="el-GR" dirty="0" smtClean="0"/>
              <a:t>Δ</a:t>
            </a:r>
            <a:r>
              <a:rPr lang="en-US" i="1" dirty="0" smtClean="0"/>
              <a:t>G</a:t>
            </a:r>
            <a:r>
              <a:rPr lang="en-US" dirty="0" smtClean="0"/>
              <a:t>° and </a:t>
            </a:r>
            <a:r>
              <a:rPr lang="en-US" i="1" dirty="0" err="1" smtClean="0"/>
              <a:t>K</a:t>
            </a:r>
            <a:r>
              <a:rPr lang="en-US" baseline="-25000" dirty="0" err="1" smtClean="0"/>
              <a:t>eq</a:t>
            </a:r>
            <a:endParaRPr lang="en-US" baseline="-25000" dirty="0"/>
          </a:p>
        </p:txBody>
      </p:sp>
      <p:sp>
        <p:nvSpPr>
          <p:cNvPr id="3" name="Content Placeholder 2"/>
          <p:cNvSpPr>
            <a:spLocks noGrp="1"/>
          </p:cNvSpPr>
          <p:nvPr>
            <p:ph idx="1"/>
          </p:nvPr>
        </p:nvSpPr>
        <p:spPr>
          <a:xfrm>
            <a:off x="457200" y="1490439"/>
            <a:ext cx="8229600" cy="1839170"/>
          </a:xfrm>
        </p:spPr>
        <p:txBody>
          <a:bodyPr>
            <a:noAutofit/>
          </a:bodyPr>
          <a:lstStyle/>
          <a:p>
            <a:r>
              <a:rPr lang="en-US" sz="2400" dirty="0" smtClean="0"/>
              <a:t>The standard Gibbs free energy is directly related to the equilibrium constant, </a:t>
            </a:r>
            <a:r>
              <a:rPr lang="en-US" sz="2400" i="1" dirty="0" err="1" smtClean="0"/>
              <a:t>K</a:t>
            </a:r>
            <a:r>
              <a:rPr lang="en-US" sz="2400" baseline="-25000" dirty="0" err="1" smtClean="0"/>
              <a:t>eq</a:t>
            </a:r>
            <a:r>
              <a:rPr lang="en-US" sz="2400" dirty="0" smtClean="0"/>
              <a:t>.</a:t>
            </a:r>
          </a:p>
          <a:p>
            <a:pPr>
              <a:buNone/>
            </a:pPr>
            <a:r>
              <a:rPr lang="en-US" sz="2400" dirty="0" smtClean="0"/>
              <a:t>	</a:t>
            </a:r>
            <a:r>
              <a:rPr lang="en-US" sz="2400" dirty="0" smtClean="0">
                <a:latin typeface="Symbol" charset="2"/>
                <a:cs typeface="Symbol" charset="2"/>
              </a:rPr>
              <a:t>D</a:t>
            </a:r>
            <a:r>
              <a:rPr lang="en-US" sz="2400" i="1" dirty="0" smtClean="0"/>
              <a:t>G</a:t>
            </a:r>
            <a:r>
              <a:rPr lang="en-US" sz="2400" dirty="0" smtClean="0"/>
              <a:t>˚ = –</a:t>
            </a:r>
            <a:r>
              <a:rPr lang="en-US" sz="2400" i="1" dirty="0" err="1" smtClean="0"/>
              <a:t>RT</a:t>
            </a:r>
            <a:r>
              <a:rPr lang="en-US" sz="2400" dirty="0" err="1" smtClean="0"/>
              <a:t>ln</a:t>
            </a:r>
            <a:r>
              <a:rPr lang="en-US" sz="2400" i="1" dirty="0" err="1" smtClean="0"/>
              <a:t>K</a:t>
            </a:r>
            <a:r>
              <a:rPr lang="en-US" sz="2400" baseline="-25000" dirty="0" err="1" smtClean="0"/>
              <a:t>eq</a:t>
            </a:r>
            <a:endParaRPr lang="en-US" sz="2400" baseline="-25000" dirty="0" smtClean="0"/>
          </a:p>
          <a:p>
            <a:r>
              <a:rPr lang="en-US" sz="2400" dirty="0" smtClean="0"/>
              <a:t>For the reaction, </a:t>
            </a:r>
          </a:p>
        </p:txBody>
      </p:sp>
      <p:pic>
        <p:nvPicPr>
          <p:cNvPr id="11" name="Picture 10" descr="Start equation, A plus B is in equilibrium with C plus D, end equation."/>
          <p:cNvPicPr>
            <a:picLocks noChangeAspect="1"/>
          </p:cNvPicPr>
          <p:nvPr/>
        </p:nvPicPr>
        <p:blipFill>
          <a:blip r:embed="rId3"/>
          <a:stretch>
            <a:fillRect/>
          </a:stretch>
        </p:blipFill>
        <p:spPr>
          <a:xfrm>
            <a:off x="2916888" y="3410198"/>
            <a:ext cx="2706488" cy="394478"/>
          </a:xfrm>
          <a:prstGeom prst="rect">
            <a:avLst/>
          </a:prstGeom>
        </p:spPr>
      </p:pic>
      <p:pic>
        <p:nvPicPr>
          <p:cNvPr id="12" name="Picture 11" descr="Start equation, upper K sub eq end sub equals start fraction open bracket upper C close bracket sub eq end sub times open bracket upper D close bracket sub eq end sub over open bracket upper A close bracket sub eq end sub open bracket upper B close bracket sub eq end sub, end fraction, end equation."/>
          <p:cNvPicPr>
            <a:picLocks noChangeAspect="1"/>
          </p:cNvPicPr>
          <p:nvPr/>
        </p:nvPicPr>
        <p:blipFill>
          <a:blip r:embed="rId4"/>
          <a:stretch>
            <a:fillRect/>
          </a:stretch>
        </p:blipFill>
        <p:spPr>
          <a:xfrm>
            <a:off x="2948954" y="3885265"/>
            <a:ext cx="2642356" cy="1065114"/>
          </a:xfrm>
          <a:prstGeom prst="rect">
            <a:avLst/>
          </a:prstGeom>
        </p:spPr>
      </p:pic>
      <p:sp>
        <p:nvSpPr>
          <p:cNvPr id="7" name="Content Placeholder 4"/>
          <p:cNvSpPr txBox="1">
            <a:spLocks/>
          </p:cNvSpPr>
          <p:nvPr/>
        </p:nvSpPr>
        <p:spPr bwMode="auto">
          <a:xfrm>
            <a:off x="457200" y="5036175"/>
            <a:ext cx="8229600" cy="15252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ct val="100000"/>
              </a:lnSpc>
              <a:spcBef>
                <a:spcPts val="1200"/>
              </a:spcBef>
              <a:spcAft>
                <a:spcPct val="0"/>
              </a:spcAft>
              <a:buClr>
                <a:schemeClr val="accent1"/>
              </a:buClr>
              <a:buSzPct val="65000"/>
              <a:buFont typeface="Wingdings" charset="2"/>
              <a:buChar char="n"/>
              <a:defRPr sz="3000">
                <a:solidFill>
                  <a:schemeClr val="tx1"/>
                </a:solidFill>
                <a:latin typeface="+mn-lt"/>
                <a:ea typeface="+mn-ea"/>
                <a:cs typeface="+mn-cs"/>
              </a:defRPr>
            </a:lvl1pPr>
            <a:lvl2pPr marL="669925" indent="-325438" algn="l" rtl="0" eaLnBrk="1" fontAlgn="base" hangingPunct="1">
              <a:lnSpc>
                <a:spcPct val="100000"/>
              </a:lnSpc>
              <a:spcBef>
                <a:spcPts val="1200"/>
              </a:spcBef>
              <a:spcAft>
                <a:spcPct val="0"/>
              </a:spcAft>
              <a:buClr>
                <a:srgbClr val="A01420"/>
              </a:buClr>
              <a:buSzPct val="60000"/>
              <a:buFont typeface="Wingdings" charset="2"/>
              <a:buChar char="q"/>
              <a:defRPr sz="2600">
                <a:solidFill>
                  <a:schemeClr val="tx1"/>
                </a:solidFill>
                <a:latin typeface="+mn-lt"/>
                <a:ea typeface="ＭＳ Ｐゴシック" charset="-128"/>
              </a:defRPr>
            </a:lvl2pPr>
            <a:lvl3pPr marL="1022350" indent="-350838" algn="l" rtl="0" eaLnBrk="1" fontAlgn="base" hangingPunct="1">
              <a:lnSpc>
                <a:spcPct val="100000"/>
              </a:lnSpc>
              <a:spcBef>
                <a:spcPts val="1200"/>
              </a:spcBef>
              <a:spcAft>
                <a:spcPct val="0"/>
              </a:spcAft>
              <a:buClr>
                <a:schemeClr val="accent1"/>
              </a:buClr>
              <a:buSzPct val="65000"/>
              <a:buFont typeface="Wingdings" charset="2"/>
              <a:buChar char="n"/>
              <a:defRPr sz="2200">
                <a:solidFill>
                  <a:schemeClr val="tx1"/>
                </a:solidFill>
                <a:latin typeface="+mn-lt"/>
                <a:ea typeface="ＭＳ Ｐゴシック" charset="-128"/>
              </a:defRPr>
            </a:lvl3pPr>
            <a:lvl4pPr marL="1339850" indent="-315913" algn="l" rtl="0" eaLnBrk="1" fontAlgn="base" hangingPunct="1">
              <a:lnSpc>
                <a:spcPct val="100000"/>
              </a:lnSpc>
              <a:spcBef>
                <a:spcPts val="1200"/>
              </a:spcBef>
              <a:spcAft>
                <a:spcPct val="0"/>
              </a:spcAft>
              <a:buClr>
                <a:srgbClr val="A01420"/>
              </a:buClr>
              <a:buSzPct val="70000"/>
              <a:buFont typeface="Wingdings" charset="2"/>
              <a:buChar char="q"/>
              <a:defRPr sz="2000">
                <a:solidFill>
                  <a:schemeClr val="tx1"/>
                </a:solidFill>
                <a:latin typeface="+mn-lt"/>
                <a:ea typeface="ＭＳ Ｐゴシック" charset="-128"/>
              </a:defRPr>
            </a:lvl4pPr>
            <a:lvl5pPr marL="1681163" indent="-339725" algn="l" rtl="0" eaLnBrk="1" fontAlgn="base" hangingPunct="1">
              <a:lnSpc>
                <a:spcPct val="100000"/>
              </a:lnSpc>
              <a:spcBef>
                <a:spcPts val="1200"/>
              </a:spcBef>
              <a:spcAft>
                <a:spcPct val="0"/>
              </a:spcAft>
              <a:buClr>
                <a:schemeClr val="accent1"/>
              </a:buClr>
              <a:buSzPct val="75000"/>
              <a:buFont typeface="Wingdings" charset="2"/>
              <a:buChar char="§"/>
              <a:defRPr sz="2000">
                <a:solidFill>
                  <a:schemeClr val="tx1"/>
                </a:solidFill>
                <a:latin typeface="+mn-lt"/>
                <a:ea typeface="ＭＳ Ｐゴシック" charset="-128"/>
              </a:defRPr>
            </a:lvl5pPr>
            <a:lvl6pPr marL="21383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9pPr>
          </a:lstStyle>
          <a:p>
            <a:endParaRPr lang="en-US" sz="2400" dirty="0"/>
          </a:p>
        </p:txBody>
      </p:sp>
      <p:sp>
        <p:nvSpPr>
          <p:cNvPr id="4" name="Footer Placeholder 3"/>
          <p:cNvSpPr>
            <a:spLocks noGrp="1"/>
          </p:cNvSpPr>
          <p:nvPr>
            <p:ph type="ftr" sz="quarter" idx="3"/>
          </p:nvPr>
        </p:nvSpPr>
        <p:spPr>
          <a:xfrm>
            <a:off x="2019300" y="6647252"/>
            <a:ext cx="5105400" cy="210748"/>
          </a:xfrm>
        </p:spPr>
        <p:txBody>
          <a:bodyPr/>
          <a:lstStyle/>
          <a:p>
            <a:r>
              <a:rPr lang="en-US" dirty="0" smtClean="0"/>
              <a:t>Copyright © 2017 W. W. Norton &amp; Company</a:t>
            </a:r>
            <a:endParaRPr lang="en-US" dirty="0"/>
          </a:p>
        </p:txBody>
      </p:sp>
    </p:spTree>
    <p:extLst>
      <p:ext uri="{BB962C8B-B14F-4D97-AF65-F5344CB8AC3E}">
        <p14:creationId xmlns:p14="http://schemas.microsoft.com/office/powerpoint/2010/main" val="803731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313570"/>
          </a:xfrm>
        </p:spPr>
        <p:txBody>
          <a:bodyPr/>
          <a:lstStyle/>
          <a:p>
            <a:r>
              <a:rPr lang="en-US" dirty="0" smtClean="0"/>
              <a:t>Biochemical Standard Conditions (</a:t>
            </a:r>
            <a:r>
              <a:rPr lang="el-GR" dirty="0" smtClean="0"/>
              <a:t>Δ</a:t>
            </a:r>
            <a:r>
              <a:rPr lang="en-US" i="1" dirty="0" smtClean="0"/>
              <a:t>G</a:t>
            </a:r>
            <a:r>
              <a:rPr lang="en-US" dirty="0" smtClean="0"/>
              <a:t>°′)</a:t>
            </a:r>
            <a:endParaRPr lang="en-US" dirty="0"/>
          </a:p>
        </p:txBody>
      </p:sp>
      <p:sp>
        <p:nvSpPr>
          <p:cNvPr id="3" name="Content Placeholder 2"/>
          <p:cNvSpPr>
            <a:spLocks noGrp="1"/>
          </p:cNvSpPr>
          <p:nvPr>
            <p:ph idx="1"/>
          </p:nvPr>
        </p:nvSpPr>
        <p:spPr/>
        <p:txBody>
          <a:bodyPr/>
          <a:lstStyle/>
          <a:p>
            <a:pPr>
              <a:spcAft>
                <a:spcPts val="3600"/>
              </a:spcAft>
            </a:pPr>
            <a:r>
              <a:rPr lang="en-US" dirty="0" smtClean="0"/>
              <a:t>The conditions at standard free energy change (</a:t>
            </a:r>
            <a:r>
              <a:rPr lang="el-GR" dirty="0" smtClean="0"/>
              <a:t>Δ</a:t>
            </a:r>
            <a:r>
              <a:rPr lang="en-US" i="1" dirty="0" smtClean="0"/>
              <a:t>G</a:t>
            </a:r>
            <a:r>
              <a:rPr lang="en-US" dirty="0" smtClean="0"/>
              <a:t>°) remain, but also these other conditions occur: </a:t>
            </a:r>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75916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Coupled Reactions</a:t>
            </a:r>
            <a:endParaRPr lang="en-US" dirty="0"/>
          </a:p>
        </p:txBody>
      </p:sp>
      <p:sp>
        <p:nvSpPr>
          <p:cNvPr id="3" name="Content Placeholder 2"/>
          <p:cNvSpPr>
            <a:spLocks noGrp="1"/>
          </p:cNvSpPr>
          <p:nvPr>
            <p:ph idx="1"/>
          </p:nvPr>
        </p:nvSpPr>
        <p:spPr/>
        <p:txBody>
          <a:bodyPr>
            <a:normAutofit/>
          </a:bodyPr>
          <a:lstStyle/>
          <a:p>
            <a:r>
              <a:rPr lang="en-US" sz="3300" dirty="0" smtClean="0"/>
              <a:t>If a reaction is endergonic, it can be coupled to an exergonic reaction to become overall favorable.</a:t>
            </a:r>
          </a:p>
        </p:txBody>
      </p:sp>
      <p:sp>
        <p:nvSpPr>
          <p:cNvPr id="4" name="Footer Placeholder 3"/>
          <p:cNvSpPr>
            <a:spLocks noGrp="1"/>
          </p:cNvSpPr>
          <p:nvPr>
            <p:ph type="ftr" sz="quarter" idx="3"/>
          </p:nvPr>
        </p:nvSpPr>
        <p:spPr/>
        <p:txBody>
          <a:bodyPr/>
          <a:lstStyle/>
          <a:p>
            <a:r>
              <a:rPr lang="en-US" dirty="0" smtClean="0"/>
              <a:t>Copyright © 2017 W. W. Norton &amp; Company</a:t>
            </a:r>
            <a:endParaRPr lang="en-US" dirty="0"/>
          </a:p>
        </p:txBody>
      </p:sp>
    </p:spTree>
    <p:extLst>
      <p:ext uri="{BB962C8B-B14F-4D97-AF65-F5344CB8AC3E}">
        <p14:creationId xmlns:p14="http://schemas.microsoft.com/office/powerpoint/2010/main" val="3739564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Charge (EC)</a:t>
            </a:r>
            <a:endParaRPr lang="en-US" dirty="0"/>
          </a:p>
        </p:txBody>
      </p:sp>
      <p:sp>
        <p:nvSpPr>
          <p:cNvPr id="3" name="Content Placeholder 2"/>
          <p:cNvSpPr>
            <a:spLocks noGrp="1"/>
          </p:cNvSpPr>
          <p:nvPr>
            <p:ph idx="1"/>
          </p:nvPr>
        </p:nvSpPr>
        <p:spPr/>
        <p:txBody>
          <a:bodyPr/>
          <a:lstStyle/>
          <a:p>
            <a:r>
              <a:rPr lang="en-US" dirty="0" smtClean="0"/>
              <a:t>The relationship between [ATP], [ADP], and [AMP] at any given time in the cell</a:t>
            </a:r>
          </a:p>
        </p:txBody>
      </p:sp>
      <p:sp>
        <p:nvSpPr>
          <p:cNvPr id="4" name="Footer Placeholder 3"/>
          <p:cNvSpPr>
            <a:spLocks noGrp="1"/>
          </p:cNvSpPr>
          <p:nvPr>
            <p:ph type="ftr" sz="quarter" idx="3"/>
          </p:nvPr>
        </p:nvSpPr>
        <p:spPr/>
        <p:txBody>
          <a:bodyPr/>
          <a:lstStyle/>
          <a:p>
            <a:r>
              <a:rPr lang="en-US" dirty="0" smtClean="0"/>
              <a:t>Copyright © 2017 W. W. Norton &amp; Company</a:t>
            </a:r>
            <a:endParaRPr lang="en-US" dirty="0"/>
          </a:p>
        </p:txBody>
      </p:sp>
      <p:pic>
        <p:nvPicPr>
          <p:cNvPr id="5" name="Picture 4" descr="Figure 2.7. The chemical structure of adenosine 5 prime triphosphate. This compound has an adenine base, with five nitrogen and 5 carbon in a double ring system which is connected with a ribose group, which has an oxygen and four carbons in a single 5 membered ring. Ribose also has two hydroxyl groups. The first, or alpha, phosphate group is connected to the ribose via the oxygen that is not in the ring. The second, or beta, phosphate group is connected to the first and the third, or gamma, is connected to the second by phosphoanhydride bonds.  The alpha beta phosphoanhydride bond has a delta G prime naught of hydrolysis equal to negative 32.3 kilojoules per mole. The beta gamma phosphoanhydride bond has a delta G prime naught of hydrolysis equal to negative 30.5 kilojoules per mole."/>
          <p:cNvPicPr>
            <a:picLocks noChangeAspect="1"/>
          </p:cNvPicPr>
          <p:nvPr/>
        </p:nvPicPr>
        <p:blipFill>
          <a:blip r:embed="rId3"/>
          <a:stretch>
            <a:fillRect/>
          </a:stretch>
        </p:blipFill>
        <p:spPr>
          <a:xfrm>
            <a:off x="4082685" y="2637773"/>
            <a:ext cx="4604115" cy="2705752"/>
          </a:xfrm>
          <a:prstGeom prst="rect">
            <a:avLst/>
          </a:prstGeom>
        </p:spPr>
      </p:pic>
    </p:spTree>
    <p:extLst>
      <p:ext uri="{BB962C8B-B14F-4D97-AF65-F5344CB8AC3E}">
        <p14:creationId xmlns:p14="http://schemas.microsoft.com/office/powerpoint/2010/main" val="3578416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
            <a:ext cx="8229600" cy="1313570"/>
          </a:xfrm>
        </p:spPr>
        <p:txBody>
          <a:bodyPr/>
          <a:lstStyle/>
          <a:p>
            <a:r>
              <a:rPr lang="en-US" dirty="0" smtClean="0"/>
              <a:t>Energy Charge as a Function of [ATP], [ADP], and [AMP]</a:t>
            </a:r>
            <a:endParaRPr lang="en-US" dirty="0"/>
          </a:p>
        </p:txBody>
      </p:sp>
      <p:pic>
        <p:nvPicPr>
          <p:cNvPr id="13" name="Picture 12" descr="Figure 2.11. is a line graph showing A T P, A D P, and A M P concentrations as a function of energy charge. Energy charge is on the x axis ranging from zero to 1 and fraction of total is on the y axis ranging from zero to 1. The A T P curve starts at 0, 0 and increases to 1, 1. The A M P curve starts at 0, 1 and decreases to 1, 0. The A D P curve starts at 0, 0 and increases to a maximum at 0.5, 0.3 and decreases back down to 1, 0. All three curves cross at the point 0.5, 0.3."/>
          <p:cNvPicPr>
            <a:picLocks noChangeAspect="1"/>
          </p:cNvPicPr>
          <p:nvPr/>
        </p:nvPicPr>
        <p:blipFill>
          <a:blip r:embed="rId3"/>
          <a:stretch>
            <a:fillRect/>
          </a:stretch>
        </p:blipFill>
        <p:spPr>
          <a:xfrm>
            <a:off x="2182198" y="1533266"/>
            <a:ext cx="4779605" cy="3630172"/>
          </a:xfrm>
          <a:prstGeom prst="rect">
            <a:avLst/>
          </a:prstGeom>
        </p:spPr>
      </p:pic>
      <p:pic>
        <p:nvPicPr>
          <p:cNvPr id="14" name="Picture 13" descr="Start equation. Upper E upper C equals start fraction open bracket upper A upper T upper P close bracket plus zero point five times open bracket upper A upper D upper P close bracket, over open bracket upper A upper T upper P close bracket plus open bracket upper A upper D upper P close bracket plus open bracket upper A upper M upper P close bracket, end fraction. End equation."/>
          <p:cNvPicPr>
            <a:picLocks noChangeAspect="1"/>
          </p:cNvPicPr>
          <p:nvPr/>
        </p:nvPicPr>
        <p:blipFill>
          <a:blip r:embed="rId4"/>
          <a:stretch>
            <a:fillRect/>
          </a:stretch>
        </p:blipFill>
        <p:spPr>
          <a:xfrm>
            <a:off x="1322658" y="5311419"/>
            <a:ext cx="6498684" cy="1127871"/>
          </a:xfrm>
          <a:prstGeom prst="rect">
            <a:avLst/>
          </a:prstGeom>
        </p:spPr>
      </p:pic>
      <p:sp>
        <p:nvSpPr>
          <p:cNvPr id="4" name="Footer Placeholder 3"/>
          <p:cNvSpPr>
            <a:spLocks noGrp="1"/>
          </p:cNvSpPr>
          <p:nvPr>
            <p:ph type="ftr" sz="quarter" idx="11"/>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1312940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Catabolic Pathways</a:t>
            </a:r>
            <a:endParaRPr lang="en-US" dirty="0"/>
          </a:p>
        </p:txBody>
      </p:sp>
      <p:sp>
        <p:nvSpPr>
          <p:cNvPr id="3" name="Content Placeholder 2"/>
          <p:cNvSpPr>
            <a:spLocks noGrp="1"/>
          </p:cNvSpPr>
          <p:nvPr>
            <p:ph idx="1"/>
          </p:nvPr>
        </p:nvSpPr>
        <p:spPr/>
        <p:txBody>
          <a:bodyPr/>
          <a:lstStyle/>
          <a:p>
            <a:r>
              <a:rPr lang="en-US" dirty="0" smtClean="0"/>
              <a:t>Convert energy-rich compounds into energy-depleted compounds</a:t>
            </a:r>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2858219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Anabolic Pathway</a:t>
            </a:r>
            <a:endParaRPr lang="en-US" dirty="0"/>
          </a:p>
        </p:txBody>
      </p:sp>
      <p:sp>
        <p:nvSpPr>
          <p:cNvPr id="3" name="Content Placeholder 2"/>
          <p:cNvSpPr>
            <a:spLocks noGrp="1"/>
          </p:cNvSpPr>
          <p:nvPr>
            <p:ph idx="1"/>
          </p:nvPr>
        </p:nvSpPr>
        <p:spPr/>
        <p:txBody>
          <a:bodyPr/>
          <a:lstStyle/>
          <a:p>
            <a:r>
              <a:rPr lang="en-US" dirty="0" smtClean="0"/>
              <a:t>Reactions that produce biomolecules from smaller molecules</a:t>
            </a:r>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820470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Catabolic and Anabolic Balanced Flux</a:t>
            </a:r>
            <a:endParaRPr lang="en-US" dirty="0"/>
          </a:p>
        </p:txBody>
      </p:sp>
      <p:pic>
        <p:nvPicPr>
          <p:cNvPr id="13" name="Picture 12" descr="Figure 2.12. ia a diagram of catabolic pathways and anabolic pathways. Metabolic fuel goes through catabolic pathways to become upper C upper O 2, upper H 2 upper O, and upper N upper H 3. Simple, sugars, amino acids, fatty acids, and nucleotides go through anabolic pathways to become cellular biomolecules. A T P and reduced coenzymes are used by anabolic pathways and converted into A D P and oxidized coenzymes. Catabolic pathways convert these back into A T P and the reduced forms of the coenzymes."/>
          <p:cNvPicPr>
            <a:picLocks noChangeAspect="1"/>
          </p:cNvPicPr>
          <p:nvPr/>
        </p:nvPicPr>
        <p:blipFill>
          <a:blip r:embed="rId3"/>
          <a:stretch>
            <a:fillRect/>
          </a:stretch>
        </p:blipFill>
        <p:spPr>
          <a:xfrm>
            <a:off x="2022884" y="1592632"/>
            <a:ext cx="5098233" cy="4878271"/>
          </a:xfrm>
          <a:prstGeom prst="rect">
            <a:avLst/>
          </a:prstGeom>
        </p:spPr>
      </p:pic>
      <p:sp>
        <p:nvSpPr>
          <p:cNvPr id="4" name="Footer Placeholder 3"/>
          <p:cNvSpPr>
            <a:spLocks noGrp="1"/>
          </p:cNvSpPr>
          <p:nvPr>
            <p:ph type="ftr" sz="quarter" idx="11"/>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883019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Water Is Critical for Life Processes</a:t>
            </a:r>
            <a:endParaRPr lang="en-US" dirty="0"/>
          </a:p>
        </p:txBody>
      </p:sp>
      <p:sp>
        <p:nvSpPr>
          <p:cNvPr id="3" name="Content Placeholder 2"/>
          <p:cNvSpPr>
            <a:spLocks noGrp="1"/>
          </p:cNvSpPr>
          <p:nvPr>
            <p:ph idx="1"/>
          </p:nvPr>
        </p:nvSpPr>
        <p:spPr/>
        <p:txBody>
          <a:bodyPr/>
          <a:lstStyle/>
          <a:p>
            <a:r>
              <a:rPr lang="en-US" dirty="0" smtClean="0"/>
              <a:t>Hydrogen bonding is responsible for the unique properties of water.</a:t>
            </a:r>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1567369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1350649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Bioenergetics</a:t>
            </a:r>
            <a:endParaRPr lang="en-US" dirty="0"/>
          </a:p>
        </p:txBody>
      </p:sp>
      <p:sp>
        <p:nvSpPr>
          <p:cNvPr id="4" name="Content Placeholder 3"/>
          <p:cNvSpPr>
            <a:spLocks noGrp="1"/>
          </p:cNvSpPr>
          <p:nvPr>
            <p:ph idx="1"/>
          </p:nvPr>
        </p:nvSpPr>
        <p:spPr>
          <a:xfrm>
            <a:off x="457200" y="1084758"/>
            <a:ext cx="8229600" cy="4178358"/>
          </a:xfrm>
        </p:spPr>
        <p:txBody>
          <a:bodyPr/>
          <a:lstStyle/>
          <a:p>
            <a:r>
              <a:rPr lang="en-US" dirty="0" smtClean="0"/>
              <a:t>Is defined as energy conversion in biological system</a:t>
            </a:r>
          </a:p>
        </p:txBody>
      </p:sp>
      <p:sp>
        <p:nvSpPr>
          <p:cNvPr id="5" name="Footer Placeholder 4"/>
          <p:cNvSpPr>
            <a:spLocks noGrp="1"/>
          </p:cNvSpPr>
          <p:nvPr>
            <p:ph type="ftr" sz="quarter" idx="3"/>
          </p:nvPr>
        </p:nvSpPr>
        <p:spPr/>
        <p:txBody>
          <a:bodyPr/>
          <a:lstStyle/>
          <a:p>
            <a:r>
              <a:rPr lang="en-US" smtClean="0"/>
              <a:t>Copyright © 2017 W. W. Norton &amp; Company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Polarity of Water</a:t>
            </a:r>
            <a:endParaRPr lang="en-US" dirty="0"/>
          </a:p>
        </p:txBody>
      </p:sp>
      <p:sp>
        <p:nvSpPr>
          <p:cNvPr id="3" name="Content Placeholder 2"/>
          <p:cNvSpPr>
            <a:spLocks noGrp="1"/>
          </p:cNvSpPr>
          <p:nvPr>
            <p:ph idx="1"/>
          </p:nvPr>
        </p:nvSpPr>
        <p:spPr>
          <a:xfrm>
            <a:off x="457199" y="1093576"/>
            <a:ext cx="4683131" cy="5391526"/>
          </a:xfrm>
        </p:spPr>
        <p:txBody>
          <a:bodyPr>
            <a:normAutofit/>
          </a:bodyPr>
          <a:lstStyle/>
          <a:p>
            <a:endParaRPr lang="en-US" dirty="0" smtClean="0"/>
          </a:p>
        </p:txBody>
      </p:sp>
      <p:pic>
        <p:nvPicPr>
          <p:cNvPr id="9" name="Picture 8" descr="Figure 2.15b is a 3 D space filling model of water molecules connected by hydrogen bonds. A water molecule in the center is connected to four other water molecules. Each of the slightly positive hydrogens is hydrogen bonding with an oxygen on a nearby water molecule. The slightly negative oxygen is hydrogen bonding to two hydrogens on two different nearby water molecules."/>
          <p:cNvPicPr>
            <a:picLocks noChangeAspect="1"/>
          </p:cNvPicPr>
          <p:nvPr/>
        </p:nvPicPr>
        <p:blipFill>
          <a:blip r:embed="rId3"/>
          <a:stretch>
            <a:fillRect/>
          </a:stretch>
        </p:blipFill>
        <p:spPr>
          <a:xfrm>
            <a:off x="5337565" y="1093576"/>
            <a:ext cx="3349235" cy="3254661"/>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148083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 Bonding Capability of Water</a:t>
            </a:r>
            <a:endParaRPr lang="en-US" dirty="0"/>
          </a:p>
        </p:txBody>
      </p:sp>
      <p:sp>
        <p:nvSpPr>
          <p:cNvPr id="3" name="Content Placeholder 2"/>
          <p:cNvSpPr>
            <a:spLocks noGrp="1"/>
          </p:cNvSpPr>
          <p:nvPr>
            <p:ph idx="1"/>
          </p:nvPr>
        </p:nvSpPr>
        <p:spPr>
          <a:xfrm>
            <a:off x="457200" y="1490439"/>
            <a:ext cx="8229600" cy="1401618"/>
          </a:xfrm>
        </p:spPr>
        <p:txBody>
          <a:bodyPr>
            <a:normAutofit lnSpcReduction="10000"/>
          </a:bodyPr>
          <a:lstStyle/>
          <a:p>
            <a:r>
              <a:rPr lang="en-US" dirty="0" smtClean="0"/>
              <a:t>Although this bonding is short-lived, each water molecule can form four hydrogen bonds.</a:t>
            </a:r>
            <a:endParaRPr lang="en-US" dirty="0"/>
          </a:p>
        </p:txBody>
      </p:sp>
      <p:pic>
        <p:nvPicPr>
          <p:cNvPr id="12" name="Picture 11" descr="Figure 2.16 is a series of three diagrams that show how water molecules form and break hydrogen bonds over time. At upper T naught, water molecules with a network of hydrogen bonds. At upper T naught plus 10 picoseconds, water molecules then break those hydrogen bonds to form new hydrogen bonds with other molecules. At upper T naught plus 20 picoseconds, water molecules form new hydrogen bonds again, changing bonding partners about once every 10 picoseconds."/>
          <p:cNvPicPr>
            <a:picLocks noChangeAspect="1"/>
          </p:cNvPicPr>
          <p:nvPr/>
        </p:nvPicPr>
        <p:blipFill>
          <a:blip r:embed="rId3"/>
          <a:stretch>
            <a:fillRect/>
          </a:stretch>
        </p:blipFill>
        <p:spPr>
          <a:xfrm>
            <a:off x="1126025" y="3074719"/>
            <a:ext cx="6891950" cy="3416010"/>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132222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Geometry of Water</a:t>
            </a:r>
            <a:endParaRPr lang="en-US" dirty="0"/>
          </a:p>
        </p:txBody>
      </p:sp>
      <p:sp>
        <p:nvSpPr>
          <p:cNvPr id="3" name="Content Placeholder 2"/>
          <p:cNvSpPr>
            <a:spLocks noGrp="1"/>
          </p:cNvSpPr>
          <p:nvPr>
            <p:ph idx="1"/>
          </p:nvPr>
        </p:nvSpPr>
        <p:spPr>
          <a:xfrm>
            <a:off x="457200" y="1093576"/>
            <a:ext cx="3646046" cy="5391526"/>
          </a:xfrm>
        </p:spPr>
        <p:txBody>
          <a:bodyPr/>
          <a:lstStyle/>
          <a:p>
            <a:endParaRPr lang="en-US" dirty="0" smtClean="0"/>
          </a:p>
        </p:txBody>
      </p:sp>
      <p:pic>
        <p:nvPicPr>
          <p:cNvPr id="9" name="Picture 8" descr="Figure 2.17. The formation of a hydronium ion from a water wire. The hydronium ion has the chemical formula positive 1 H 3 upper O and it is connected to four water molecules in a &quot;water wire.&quot; In the first and second steps, the hydronium ion loses a proton and becomes a water molecule. In the third and fourth steps, through breakage and formation of hydrogen bonds along the water wire, a water molecule at the end becomes of hydronium ion. There is an image of the positive proton passing through the wire to the last water molecule."/>
          <p:cNvPicPr>
            <a:picLocks noChangeAspect="1"/>
          </p:cNvPicPr>
          <p:nvPr/>
        </p:nvPicPr>
        <p:blipFill>
          <a:blip r:embed="rId3"/>
          <a:stretch>
            <a:fillRect/>
          </a:stretch>
        </p:blipFill>
        <p:spPr>
          <a:xfrm>
            <a:off x="4230743" y="1292508"/>
            <a:ext cx="4321656" cy="3847469"/>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406721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Water’s Role in Biomolecule Solubility</a:t>
            </a:r>
            <a:endParaRPr lang="en-US" dirty="0"/>
          </a:p>
        </p:txBody>
      </p:sp>
      <p:sp>
        <p:nvSpPr>
          <p:cNvPr id="3" name="Content Placeholder 2"/>
          <p:cNvSpPr>
            <a:spLocks noGrp="1"/>
          </p:cNvSpPr>
          <p:nvPr>
            <p:ph idx="1"/>
          </p:nvPr>
        </p:nvSpPr>
        <p:spPr>
          <a:xfrm>
            <a:off x="457200" y="1490438"/>
            <a:ext cx="8229600" cy="2528669"/>
          </a:xfrm>
        </p:spPr>
        <p:txBody>
          <a:bodyPr>
            <a:normAutofit/>
          </a:bodyPr>
          <a:lstStyle/>
          <a:p>
            <a:endParaRPr lang="en-US" dirty="0"/>
          </a:p>
        </p:txBody>
      </p:sp>
      <p:pic>
        <p:nvPicPr>
          <p:cNvPr id="9" name="Picture 8" descr="Figure 2.20 is a diagram that shows Upper N-a upper C-l as a crystalline ionic solid being broken down into Sodium cation and chloride anion in water. Upper N-a upper C-l as a crystalline ionic solid is a cubic structure. The solid breaks down into free sodium ions and chloride ions. Water forms a hydration layer around the Chloride anion and the Sodium cation. The water molecules in the hydration layers are oriented so that the partially negatively charged oxygen atoms are close to the positively charged sodium atom, and the partially positively charged hydrogen atoms are close to the negatively charged chlorine atom."/>
          <p:cNvPicPr>
            <a:picLocks noChangeAspect="1"/>
          </p:cNvPicPr>
          <p:nvPr/>
        </p:nvPicPr>
        <p:blipFill>
          <a:blip r:embed="rId3"/>
          <a:stretch>
            <a:fillRect/>
          </a:stretch>
        </p:blipFill>
        <p:spPr>
          <a:xfrm>
            <a:off x="2288162" y="4143398"/>
            <a:ext cx="4567675" cy="2293767"/>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72750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Noncovalent Interactions in Biomolecules, Part 1</a:t>
            </a:r>
            <a:endParaRPr lang="en-US" dirty="0"/>
          </a:p>
        </p:txBody>
      </p:sp>
      <p:sp>
        <p:nvSpPr>
          <p:cNvPr id="3" name="Content Placeholder 2"/>
          <p:cNvSpPr>
            <a:spLocks noGrp="1"/>
          </p:cNvSpPr>
          <p:nvPr>
            <p:ph idx="1"/>
          </p:nvPr>
        </p:nvSpPr>
        <p:spPr/>
        <p:txBody>
          <a:bodyPr>
            <a:normAutofit/>
          </a:bodyPr>
          <a:lstStyle/>
          <a:p>
            <a:r>
              <a:rPr lang="en-US" dirty="0" smtClean="0"/>
              <a:t>Hydrogen bonds</a:t>
            </a:r>
          </a:p>
          <a:p>
            <a:endParaRPr lang="en-US" dirty="0" smtClean="0"/>
          </a:p>
          <a:p>
            <a:endParaRPr lang="en-US" dirty="0"/>
          </a:p>
          <a:p>
            <a:r>
              <a:rPr lang="en-US" dirty="0" smtClean="0"/>
              <a:t>Ionic interactions </a:t>
            </a:r>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943467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Noncovalent Interactions in Biomolecules, Part 2</a:t>
            </a:r>
            <a:endParaRPr lang="en-US" dirty="0"/>
          </a:p>
        </p:txBody>
      </p:sp>
      <p:sp>
        <p:nvSpPr>
          <p:cNvPr id="3" name="Content Placeholder 2"/>
          <p:cNvSpPr>
            <a:spLocks noGrp="1"/>
          </p:cNvSpPr>
          <p:nvPr>
            <p:ph idx="1"/>
          </p:nvPr>
        </p:nvSpPr>
        <p:spPr>
          <a:xfrm>
            <a:off x="457200" y="1490439"/>
            <a:ext cx="8229600" cy="2384184"/>
          </a:xfrm>
        </p:spPr>
        <p:txBody>
          <a:bodyPr>
            <a:normAutofit/>
          </a:bodyPr>
          <a:lstStyle/>
          <a:p>
            <a:r>
              <a:rPr lang="en-US" dirty="0" smtClean="0"/>
              <a:t>Van der Waals interactions</a:t>
            </a:r>
          </a:p>
        </p:txBody>
      </p:sp>
      <p:pic>
        <p:nvPicPr>
          <p:cNvPr id="12" name="Picture 11" descr="Figure 2.22 Part A shows dipoles aligned with opposite charges close together. A temporary dipole in upper C upper H 3, with the upper C end having the partial negative charge and the upper H 3 end having the partial positive charge, induces a temporary dipole in upper C upper H 3, with the upper C end having the slightly positive charge, and the upper H 3 end having the slightly negative charge. A permanent dipole in upper N upper H, with the upper N having the slightly negative charge, and the upper H having a slightly positive charge, induces a temporary dipole in upper C upper h 3, with the upper C end having the slightly positive charge, and the upper H 3 end having the slightly negative charge. Part B is a graph of potential energy of van der Waals forces. The x axis is r, the distance between atoms. The y axis is potential energy and there is a line showing zero. At very small distances between atoms the potential energy is very high because of strong repulsions when atoms are too close. As distance between atoms increase slightly, potential energy decreases quickly and becomes negative, where it reaches a minimal at the optimal van der Waals interaction.  As distance between atoms continue to increase, potential energy also increases until it reaches steady state near zero, where there is weak attraction when atoms are farther apart."/>
          <p:cNvPicPr>
            <a:picLocks noChangeAspect="1"/>
          </p:cNvPicPr>
          <p:nvPr/>
        </p:nvPicPr>
        <p:blipFill>
          <a:blip r:embed="rId3"/>
          <a:stretch>
            <a:fillRect/>
          </a:stretch>
        </p:blipFill>
        <p:spPr>
          <a:xfrm>
            <a:off x="2279594" y="3957216"/>
            <a:ext cx="4584812" cy="2521646"/>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4180915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Noncovalent Interactions in Biomolecules, Part 3</a:t>
            </a:r>
            <a:endParaRPr lang="en-US" dirty="0"/>
          </a:p>
        </p:txBody>
      </p:sp>
      <p:sp>
        <p:nvSpPr>
          <p:cNvPr id="3" name="Content Placeholder 2"/>
          <p:cNvSpPr>
            <a:spLocks noGrp="1"/>
          </p:cNvSpPr>
          <p:nvPr>
            <p:ph idx="1"/>
          </p:nvPr>
        </p:nvSpPr>
        <p:spPr>
          <a:xfrm>
            <a:off x="457200" y="1490438"/>
            <a:ext cx="8229600" cy="2182989"/>
          </a:xfrm>
        </p:spPr>
        <p:txBody>
          <a:bodyPr>
            <a:normAutofit/>
          </a:bodyPr>
          <a:lstStyle/>
          <a:p>
            <a:r>
              <a:rPr lang="en-US" dirty="0" smtClean="0"/>
              <a:t>Hydrophobic effects</a:t>
            </a:r>
          </a:p>
        </p:txBody>
      </p:sp>
      <p:pic>
        <p:nvPicPr>
          <p:cNvPr id="12" name="Picture 11" descr="Figure 2.24 shows the hydrophobic effect. Four individual nonpolar molecules are surrounded by water. Then the four individual nonpolar molecules combine to form a complex of nonpolar molecules, thus reducing its surface area."/>
          <p:cNvPicPr>
            <a:picLocks noChangeAspect="1"/>
          </p:cNvPicPr>
          <p:nvPr/>
        </p:nvPicPr>
        <p:blipFill>
          <a:blip r:embed="rId3"/>
          <a:stretch>
            <a:fillRect/>
          </a:stretch>
        </p:blipFill>
        <p:spPr>
          <a:xfrm>
            <a:off x="2651591" y="3764806"/>
            <a:ext cx="3840817" cy="2705271"/>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2054198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Hydrophobic Effects</a:t>
            </a:r>
            <a:endParaRPr lang="en-US" dirty="0"/>
          </a:p>
        </p:txBody>
      </p:sp>
      <p:sp>
        <p:nvSpPr>
          <p:cNvPr id="3" name="Content Placeholder 2"/>
          <p:cNvSpPr>
            <a:spLocks noGrp="1"/>
          </p:cNvSpPr>
          <p:nvPr>
            <p:ph idx="1"/>
          </p:nvPr>
        </p:nvSpPr>
        <p:spPr>
          <a:xfrm>
            <a:off x="457200" y="1093576"/>
            <a:ext cx="3292836" cy="5391526"/>
          </a:xfrm>
        </p:spPr>
        <p:txBody>
          <a:bodyPr/>
          <a:lstStyle/>
          <a:p>
            <a:endParaRPr lang="en-US" dirty="0" smtClean="0"/>
          </a:p>
        </p:txBody>
      </p:sp>
      <p:pic>
        <p:nvPicPr>
          <p:cNvPr id="12" name="Picture 11" descr="Figure 2.26. There is an image of Leucine and isoleucine, each with a hydrophobic region around it and a hydration layer surrounding the hydrophobic region. The hydrophobic region in leucine and isoleucine interact and combine to reduce the size of the hydration layer."/>
          <p:cNvPicPr>
            <a:picLocks noChangeAspect="1"/>
          </p:cNvPicPr>
          <p:nvPr/>
        </p:nvPicPr>
        <p:blipFill>
          <a:blip r:embed="rId3"/>
          <a:stretch>
            <a:fillRect/>
          </a:stretch>
        </p:blipFill>
        <p:spPr>
          <a:xfrm>
            <a:off x="3827720" y="1172276"/>
            <a:ext cx="4749905" cy="4967142"/>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971999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Noncovalent</a:t>
            </a:r>
            <a:r>
              <a:rPr lang="en-US" dirty="0" smtClean="0"/>
              <a:t> Weak Interaction</a:t>
            </a:r>
            <a:endParaRPr lang="en-US" dirty="0"/>
          </a:p>
        </p:txBody>
      </p:sp>
      <p:sp>
        <p:nvSpPr>
          <p:cNvPr id="3" name="Content Placeholder 2"/>
          <p:cNvSpPr>
            <a:spLocks noGrp="1"/>
          </p:cNvSpPr>
          <p:nvPr>
            <p:ph idx="1"/>
          </p:nvPr>
        </p:nvSpPr>
        <p:spPr>
          <a:xfrm>
            <a:off x="457200" y="1093576"/>
            <a:ext cx="3788832" cy="5391526"/>
          </a:xfrm>
        </p:spPr>
        <p:txBody>
          <a:bodyPr/>
          <a:lstStyle/>
          <a:p>
            <a:endParaRPr lang="en-US" dirty="0" smtClean="0"/>
          </a:p>
        </p:txBody>
      </p:sp>
      <p:pic>
        <p:nvPicPr>
          <p:cNvPr id="9" name="Picture 8" descr="Figure 2.29 Part A shows a substrate, enzyme subunit A, and enzyme subunit B combining in a reversible reaction to yield enzyme substrate complex. The enzyme substrate complex is bonded together by noncovalent protein-protein interactions yields products. Part B shows protein monomers combining in a reversible reaction to yield a protein oligomer, where they are bonded by noncovalent protein-protein interactions."/>
          <p:cNvPicPr>
            <a:picLocks noChangeAspect="1"/>
          </p:cNvPicPr>
          <p:nvPr/>
        </p:nvPicPr>
        <p:blipFill>
          <a:blip r:embed="rId3"/>
          <a:stretch>
            <a:fillRect/>
          </a:stretch>
        </p:blipFill>
        <p:spPr>
          <a:xfrm>
            <a:off x="4406051" y="1294785"/>
            <a:ext cx="4265910" cy="3589695"/>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2156759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Ionization of Water</a:t>
            </a:r>
            <a:endParaRPr lang="en-US" dirty="0"/>
          </a:p>
        </p:txBody>
      </p:sp>
      <p:sp>
        <p:nvSpPr>
          <p:cNvPr id="3" name="Content Placeholder 2"/>
          <p:cNvSpPr>
            <a:spLocks noGrp="1"/>
          </p:cNvSpPr>
          <p:nvPr>
            <p:ph idx="1"/>
          </p:nvPr>
        </p:nvSpPr>
        <p:spPr/>
        <p:txBody>
          <a:bodyPr>
            <a:normAutofit/>
          </a:bodyPr>
          <a:lstStyle/>
          <a:p>
            <a:endParaRPr lang="en-US" dirty="0"/>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1559122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Importance of Chemical Energy</a:t>
            </a:r>
            <a:endParaRPr lang="en-US" dirty="0"/>
          </a:p>
        </p:txBody>
      </p:sp>
      <p:sp>
        <p:nvSpPr>
          <p:cNvPr id="4" name="Content Placeholder 3"/>
          <p:cNvSpPr>
            <a:spLocks noGrp="1"/>
          </p:cNvSpPr>
          <p:nvPr>
            <p:ph idx="1"/>
          </p:nvPr>
        </p:nvSpPr>
        <p:spPr/>
        <p:txBody>
          <a:bodyPr/>
          <a:lstStyle/>
          <a:p>
            <a:r>
              <a:rPr lang="en-US" dirty="0" smtClean="0"/>
              <a:t>Chemical energy is used by organisms to perform work.</a:t>
            </a:r>
          </a:p>
        </p:txBody>
      </p:sp>
      <p:sp>
        <p:nvSpPr>
          <p:cNvPr id="5" name="Footer Placeholder 4"/>
          <p:cNvSpPr>
            <a:spLocks noGrp="1"/>
          </p:cNvSpPr>
          <p:nvPr>
            <p:ph type="ftr" sz="quarter" idx="3"/>
          </p:nvPr>
        </p:nvSpPr>
        <p:spPr/>
        <p:txBody>
          <a:bodyPr/>
          <a:lstStyle/>
          <a:p>
            <a:r>
              <a:rPr lang="en-US" smtClean="0"/>
              <a:t>Copyright © 2017 W. W. Norton &amp; Company</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 Scale</a:t>
            </a:r>
            <a:endParaRPr lang="en-US" dirty="0"/>
          </a:p>
        </p:txBody>
      </p:sp>
      <p:sp>
        <p:nvSpPr>
          <p:cNvPr id="3" name="Content Placeholder 2"/>
          <p:cNvSpPr>
            <a:spLocks noGrp="1"/>
          </p:cNvSpPr>
          <p:nvPr>
            <p:ph idx="1"/>
          </p:nvPr>
        </p:nvSpPr>
        <p:spPr>
          <a:xfrm>
            <a:off x="457200" y="1093576"/>
            <a:ext cx="4044346" cy="1532666"/>
          </a:xfrm>
        </p:spPr>
        <p:txBody>
          <a:bodyPr/>
          <a:lstStyle/>
          <a:p>
            <a:r>
              <a:rPr lang="en-US" dirty="0" smtClean="0"/>
              <a:t>pH refers to the [H</a:t>
            </a:r>
            <a:r>
              <a:rPr lang="en-US" baseline="30000" dirty="0" smtClean="0"/>
              <a:t>+</a:t>
            </a:r>
            <a:r>
              <a:rPr lang="en-US" dirty="0" smtClean="0"/>
              <a:t>] and is a measure of acidity.</a:t>
            </a:r>
          </a:p>
        </p:txBody>
      </p:sp>
      <p:pic>
        <p:nvPicPr>
          <p:cNvPr id="10" name="Picture 9" descr="Start equation. p upper H equals log start fraction one over open bracket positive 1 upper H ion close bracket end fraction equals negative log open bracket positive 1 upper H ion close bracket. End equation."/>
          <p:cNvPicPr>
            <a:picLocks noChangeAspect="1"/>
          </p:cNvPicPr>
          <p:nvPr/>
        </p:nvPicPr>
        <p:blipFill>
          <a:blip r:embed="rId3"/>
          <a:stretch>
            <a:fillRect/>
          </a:stretch>
        </p:blipFill>
        <p:spPr>
          <a:xfrm>
            <a:off x="654601" y="3027380"/>
            <a:ext cx="3306644" cy="715367"/>
          </a:xfrm>
          <a:prstGeom prst="rect">
            <a:avLst/>
          </a:prstGeom>
        </p:spPr>
      </p:pic>
      <p:sp>
        <p:nvSpPr>
          <p:cNvPr id="7" name="Content Placeholder 2"/>
          <p:cNvSpPr txBox="1">
            <a:spLocks/>
          </p:cNvSpPr>
          <p:nvPr/>
        </p:nvSpPr>
        <p:spPr bwMode="auto">
          <a:xfrm>
            <a:off x="457200" y="4264682"/>
            <a:ext cx="4044346" cy="15326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342900" indent="-342900" algn="l" rtl="0" eaLnBrk="1" fontAlgn="base" hangingPunct="1">
              <a:lnSpc>
                <a:spcPct val="100000"/>
              </a:lnSpc>
              <a:spcBef>
                <a:spcPct val="20000"/>
              </a:spcBef>
              <a:spcAft>
                <a:spcPct val="0"/>
              </a:spcAft>
              <a:buClr>
                <a:schemeClr val="accent1"/>
              </a:buClr>
              <a:buSzPct val="65000"/>
              <a:buFont typeface="Wingdings" charset="2"/>
              <a:buChar char="n"/>
              <a:defRPr sz="3000">
                <a:solidFill>
                  <a:schemeClr val="tx1"/>
                </a:solidFill>
                <a:latin typeface="+mn-lt"/>
                <a:ea typeface="+mn-ea"/>
                <a:cs typeface="+mn-cs"/>
              </a:defRPr>
            </a:lvl1pPr>
            <a:lvl2pPr marL="669925" indent="-325438" algn="l" rtl="0" eaLnBrk="1" fontAlgn="base" hangingPunct="1">
              <a:lnSpc>
                <a:spcPct val="100000"/>
              </a:lnSpc>
              <a:spcBef>
                <a:spcPct val="20000"/>
              </a:spcBef>
              <a:spcAft>
                <a:spcPct val="0"/>
              </a:spcAft>
              <a:buClr>
                <a:srgbClr val="A01420"/>
              </a:buClr>
              <a:buSzPct val="60000"/>
              <a:buFont typeface="Wingdings" charset="2"/>
              <a:buChar char="q"/>
              <a:defRPr sz="2600">
                <a:solidFill>
                  <a:schemeClr val="tx1"/>
                </a:solidFill>
                <a:latin typeface="+mn-lt"/>
                <a:ea typeface="ＭＳ Ｐゴシック" charset="-128"/>
              </a:defRPr>
            </a:lvl2pPr>
            <a:lvl3pPr marL="1022350" indent="-350838" algn="l" rtl="0" eaLnBrk="1" fontAlgn="base" hangingPunct="1">
              <a:lnSpc>
                <a:spcPct val="100000"/>
              </a:lnSpc>
              <a:spcBef>
                <a:spcPct val="20000"/>
              </a:spcBef>
              <a:spcAft>
                <a:spcPct val="0"/>
              </a:spcAft>
              <a:buClr>
                <a:schemeClr val="accent1"/>
              </a:buClr>
              <a:buSzPct val="65000"/>
              <a:buFont typeface="Wingdings" charset="2"/>
              <a:buChar char="n"/>
              <a:defRPr sz="2200">
                <a:solidFill>
                  <a:schemeClr val="tx1"/>
                </a:solidFill>
                <a:latin typeface="+mn-lt"/>
                <a:ea typeface="ＭＳ Ｐゴシック" charset="-128"/>
              </a:defRPr>
            </a:lvl3pPr>
            <a:lvl4pPr marL="1339850" indent="-315913" algn="l" rtl="0" eaLnBrk="1" fontAlgn="base" hangingPunct="1">
              <a:lnSpc>
                <a:spcPct val="100000"/>
              </a:lnSpc>
              <a:spcBef>
                <a:spcPct val="20000"/>
              </a:spcBef>
              <a:spcAft>
                <a:spcPct val="0"/>
              </a:spcAft>
              <a:buClr>
                <a:srgbClr val="A01420"/>
              </a:buClr>
              <a:buSzPct val="70000"/>
              <a:buFont typeface="Wingdings" charset="2"/>
              <a:buChar char="q"/>
              <a:defRPr sz="2000">
                <a:solidFill>
                  <a:schemeClr val="tx1"/>
                </a:solidFill>
                <a:latin typeface="+mn-lt"/>
                <a:ea typeface="ＭＳ Ｐゴシック" charset="-128"/>
              </a:defRPr>
            </a:lvl4pPr>
            <a:lvl5pPr marL="1681163" indent="-339725" algn="l" rtl="0" eaLnBrk="1" fontAlgn="base" hangingPunct="1">
              <a:lnSpc>
                <a:spcPct val="100000"/>
              </a:lnSpc>
              <a:spcBef>
                <a:spcPct val="20000"/>
              </a:spcBef>
              <a:spcAft>
                <a:spcPct val="0"/>
              </a:spcAft>
              <a:buClr>
                <a:schemeClr val="accent1"/>
              </a:buClr>
              <a:buSzPct val="75000"/>
              <a:buFont typeface="Wingdings" charset="2"/>
              <a:buChar char="§"/>
              <a:defRPr sz="2000">
                <a:solidFill>
                  <a:schemeClr val="tx1"/>
                </a:solidFill>
                <a:latin typeface="+mn-lt"/>
                <a:ea typeface="ＭＳ Ｐゴシック" charset="-128"/>
              </a:defRPr>
            </a:lvl5pPr>
            <a:lvl6pPr marL="21383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124" charset="2"/>
              <a:buChar char="§"/>
              <a:defRPr sz="2000">
                <a:solidFill>
                  <a:schemeClr val="tx1"/>
                </a:solidFill>
                <a:latin typeface="+mn-lt"/>
              </a:defRPr>
            </a:lvl9pPr>
          </a:lstStyle>
          <a:p>
            <a:r>
              <a:rPr lang="en-US" dirty="0"/>
              <a:t>Buffers are aqueous solutions that resist small changes in </a:t>
            </a:r>
            <a:r>
              <a:rPr lang="en-US" dirty="0" err="1"/>
              <a:t>pH</a:t>
            </a:r>
            <a:r>
              <a:rPr lang="en-US" dirty="0" err="1" smtClean="0"/>
              <a:t>.</a:t>
            </a:r>
            <a:endParaRPr lang="en-US" kern="0" dirty="0" smtClean="0"/>
          </a:p>
          <a:p>
            <a:endParaRPr lang="en-US" kern="0" dirty="0" smtClean="0"/>
          </a:p>
          <a:p>
            <a:endParaRPr lang="en-US" kern="0" dirty="0" smtClean="0"/>
          </a:p>
        </p:txBody>
      </p:sp>
      <p:pic>
        <p:nvPicPr>
          <p:cNvPr id="11" name="Picture 10" descr="Figure 2.35 is a graph with the x axis labeled as p H scale from 0 to 14 and the y axis labeled as ion concentration from 10 to the negative 14 molar to 1 molar. Acidic solutions have a p H of 0 to 6.5. Neutral solutions have a p H of 6.5 to 7.5. Basic solutions have a p H of 7.5 to 14. At a pH of 0, the concentration of negative upper O upper H ions is 10 to the negative 14 molar. As p H increase to 13, the concentration of negative upper O upper H ions increases to 1 molar. At a p H of 0, the concentration of positive upper H ions is 1 molar. As p H increase to 14, the concentration of positive upper H ions decreases to 10 to the negative 14 molar. The concentration of negative upper O upper H ions and positive upper H ions both equal 10 to the negative 7 molar at p H 7."/>
          <p:cNvPicPr>
            <a:picLocks noChangeAspect="1"/>
          </p:cNvPicPr>
          <p:nvPr/>
        </p:nvPicPr>
        <p:blipFill>
          <a:blip r:embed="rId4"/>
          <a:stretch>
            <a:fillRect/>
          </a:stretch>
        </p:blipFill>
        <p:spPr>
          <a:xfrm>
            <a:off x="4562662" y="1262451"/>
            <a:ext cx="4088574" cy="3449195"/>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2606716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Henderson-Hasselbalch Equation</a:t>
            </a:r>
            <a:endParaRPr lang="en-US" dirty="0"/>
          </a:p>
        </p:txBody>
      </p:sp>
      <p:sp>
        <p:nvSpPr>
          <p:cNvPr id="3" name="Content Placeholder 2"/>
          <p:cNvSpPr>
            <a:spLocks noGrp="1"/>
          </p:cNvSpPr>
          <p:nvPr>
            <p:ph idx="1"/>
          </p:nvPr>
        </p:nvSpPr>
        <p:spPr>
          <a:xfrm>
            <a:off x="457200" y="1490438"/>
            <a:ext cx="8229600" cy="1242129"/>
          </a:xfrm>
        </p:spPr>
        <p:txBody>
          <a:bodyPr/>
          <a:lstStyle/>
          <a:p>
            <a:r>
              <a:rPr lang="en-US" dirty="0" smtClean="0"/>
              <a:t>This equation shows the relationship between the pH and the </a:t>
            </a:r>
            <a:r>
              <a:rPr lang="en-US" dirty="0" err="1" smtClean="0"/>
              <a:t>p</a:t>
            </a:r>
            <a:r>
              <a:rPr lang="en-US" i="1" dirty="0" err="1" smtClean="0"/>
              <a:t>K</a:t>
            </a:r>
            <a:r>
              <a:rPr lang="en-US" baseline="-25000" dirty="0" err="1" smtClean="0"/>
              <a:t>a</a:t>
            </a:r>
            <a:r>
              <a:rPr lang="en-US" dirty="0" smtClean="0"/>
              <a:t>.</a:t>
            </a:r>
          </a:p>
        </p:txBody>
      </p:sp>
      <p:pic>
        <p:nvPicPr>
          <p:cNvPr id="18" name="Picture 17" descr="Start equation. p upper H equals p upper K sub a end sub plus log start fraction open bracket upper A super negative end super close bracket over open bracket upper H upper A close bracket, end fraction. End equation."/>
          <p:cNvPicPr>
            <a:picLocks noChangeAspect="1"/>
          </p:cNvPicPr>
          <p:nvPr/>
        </p:nvPicPr>
        <p:blipFill>
          <a:blip r:embed="rId3"/>
          <a:stretch>
            <a:fillRect/>
          </a:stretch>
        </p:blipFill>
        <p:spPr>
          <a:xfrm>
            <a:off x="579120" y="2970096"/>
            <a:ext cx="7985760" cy="2029968"/>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3134717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F02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887" y="385763"/>
            <a:ext cx="726445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994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Types of Work	</a:t>
            </a:r>
            <a:endParaRPr lang="en-US" dirty="0"/>
          </a:p>
        </p:txBody>
      </p:sp>
      <p:sp>
        <p:nvSpPr>
          <p:cNvPr id="4" name="Content Placeholder 3"/>
          <p:cNvSpPr>
            <a:spLocks noGrp="1"/>
          </p:cNvSpPr>
          <p:nvPr>
            <p:ph idx="1"/>
          </p:nvPr>
        </p:nvSpPr>
        <p:spPr/>
        <p:txBody>
          <a:bodyPr/>
          <a:lstStyle/>
          <a:p>
            <a:r>
              <a:rPr lang="en-US" dirty="0" smtClean="0"/>
              <a:t>Energy conversion in living systems is required for three types of work: </a:t>
            </a:r>
          </a:p>
        </p:txBody>
      </p:sp>
      <p:sp>
        <p:nvSpPr>
          <p:cNvPr id="5" name="Footer Placeholder 4"/>
          <p:cNvSpPr>
            <a:spLocks noGrp="1"/>
          </p:cNvSpPr>
          <p:nvPr>
            <p:ph type="ftr" sz="quarter" idx="3"/>
          </p:nvPr>
        </p:nvSpPr>
        <p:spPr/>
        <p:txBody>
          <a:bodyPr/>
          <a:lstStyle/>
          <a:p>
            <a:r>
              <a:rPr lang="en-US" smtClean="0"/>
              <a:t>Copyright © 2017 W. W. Norton &amp; Company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Description of the Different Types of Energy</a:t>
            </a:r>
            <a:endParaRPr lang="en-US" dirty="0"/>
          </a:p>
        </p:txBody>
      </p:sp>
      <p:pic>
        <p:nvPicPr>
          <p:cNvPr id="8" name="Picture 7" descr="Figure 2.1 is a flowchart showing the conversion of different types of energy. Solar energy is taken in during photosynthesis and becomes chemical energy. Chemical energy is used in three types of work. Osmotic work in the form of maintaining differential solute concentrations across membranes. A diagram shows molecules crossing a membrane channel, where ATP turns into ADP and inorganic phosphate. The second type of work is Chemical work in the form of biosynthesis and degradation of biomolecules. A diagram shows different chemical pathways. A linear pathway is such that A yields B in a reaction that consumes ATP and B yields C in a reversible reaction. A Forked pathway is such that C can be involved in two reactions. C yields D and D yields F in a reversible reaction. Or C yields E and E yields G and G yields H and H yields E in a cyclic pathway. The last type of work is Mechanical work in the form of muscle contraction. An image of a woman in workout clothes running up stadium stairs."/>
          <p:cNvPicPr>
            <a:picLocks noChangeAspect="1"/>
          </p:cNvPicPr>
          <p:nvPr/>
        </p:nvPicPr>
        <p:blipFill>
          <a:blip r:embed="rId3"/>
          <a:stretch>
            <a:fillRect/>
          </a:stretch>
        </p:blipFill>
        <p:spPr>
          <a:xfrm>
            <a:off x="1550228" y="1527086"/>
            <a:ext cx="6043545" cy="4943818"/>
          </a:xfrm>
          <a:prstGeom prst="rect">
            <a:avLst/>
          </a:prstGeom>
        </p:spPr>
      </p:pic>
      <p:sp>
        <p:nvSpPr>
          <p:cNvPr id="4" name="Footer Placeholder 3"/>
          <p:cNvSpPr>
            <a:spLocks noGrp="1"/>
          </p:cNvSpPr>
          <p:nvPr>
            <p:ph type="ftr" sz="quarter" idx="11"/>
          </p:nvPr>
        </p:nvSpPr>
        <p:spPr/>
        <p:txBody>
          <a:bodyPr/>
          <a:lstStyle/>
          <a:p>
            <a:r>
              <a:rPr lang="en-US" smtClean="0"/>
              <a:t>Copyright © 2017 W. W. Norton &amp; Company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Homeostasis vs. Equilibrium 	</a:t>
            </a:r>
            <a:endParaRPr lang="en-US" dirty="0"/>
          </a:p>
        </p:txBody>
      </p:sp>
      <p:sp>
        <p:nvSpPr>
          <p:cNvPr id="3" name="Content Placeholder 2"/>
          <p:cNvSpPr>
            <a:spLocks noGrp="1"/>
          </p:cNvSpPr>
          <p:nvPr>
            <p:ph idx="1"/>
          </p:nvPr>
        </p:nvSpPr>
        <p:spPr/>
        <p:txBody>
          <a:bodyPr/>
          <a:lstStyle/>
          <a:p>
            <a:r>
              <a:rPr lang="en-US" dirty="0" smtClean="0"/>
              <a:t>Homeostasis</a:t>
            </a:r>
          </a:p>
        </p:txBody>
      </p:sp>
      <p:sp>
        <p:nvSpPr>
          <p:cNvPr id="7" name="Content Placeholder 6"/>
          <p:cNvSpPr>
            <a:spLocks noGrp="1"/>
          </p:cNvSpPr>
          <p:nvPr>
            <p:ph idx="10"/>
          </p:nvPr>
        </p:nvSpPr>
        <p:spPr/>
        <p:txBody>
          <a:bodyPr/>
          <a:lstStyle/>
          <a:p>
            <a:r>
              <a:rPr lang="en-US" dirty="0" smtClean="0"/>
              <a:t>Equilibrium</a:t>
            </a:r>
          </a:p>
        </p:txBody>
      </p:sp>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Redox Reactions</a:t>
            </a:r>
            <a:endParaRPr lang="en-US" dirty="0"/>
          </a:p>
        </p:txBody>
      </p:sp>
      <p:sp>
        <p:nvSpPr>
          <p:cNvPr id="5" name="Content Placeholder 4"/>
          <p:cNvSpPr>
            <a:spLocks noGrp="1"/>
          </p:cNvSpPr>
          <p:nvPr>
            <p:ph idx="1"/>
          </p:nvPr>
        </p:nvSpPr>
        <p:spPr/>
        <p:txBody>
          <a:bodyPr/>
          <a:lstStyle/>
          <a:p>
            <a:r>
              <a:rPr lang="en-US" dirty="0" smtClean="0"/>
              <a:t>A series of linked oxidation–reduction reactions</a:t>
            </a:r>
          </a:p>
        </p:txBody>
      </p:sp>
      <p:sp>
        <p:nvSpPr>
          <p:cNvPr id="3" name="Footer Placeholder 2"/>
          <p:cNvSpPr>
            <a:spLocks noGrp="1"/>
          </p:cNvSpPr>
          <p:nvPr>
            <p:ph type="ftr" sz="quarter" idx="3"/>
          </p:nvPr>
        </p:nvSpPr>
        <p:spPr/>
        <p:txBody>
          <a:bodyPr/>
          <a:lstStyle/>
          <a:p>
            <a:r>
              <a:rPr lang="en-US" smtClean="0"/>
              <a:t>Copyright © 2017 W. W. Norton &amp; Company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vs. Oxidation </a:t>
            </a:r>
            <a:endParaRPr lang="en-US" dirty="0"/>
          </a:p>
        </p:txBody>
      </p:sp>
      <p:sp>
        <p:nvSpPr>
          <p:cNvPr id="5" name="Content Placeholder 4"/>
          <p:cNvSpPr>
            <a:spLocks noGrp="1"/>
          </p:cNvSpPr>
          <p:nvPr>
            <p:ph idx="1"/>
          </p:nvPr>
        </p:nvSpPr>
        <p:spPr>
          <a:xfrm>
            <a:off x="457200" y="1093576"/>
            <a:ext cx="4023360" cy="3134094"/>
          </a:xfrm>
        </p:spPr>
        <p:txBody>
          <a:bodyPr>
            <a:normAutofit/>
          </a:bodyPr>
          <a:lstStyle/>
          <a:p>
            <a:r>
              <a:rPr lang="en-US" dirty="0" smtClean="0"/>
              <a:t>Reduction </a:t>
            </a:r>
          </a:p>
        </p:txBody>
      </p:sp>
      <p:sp>
        <p:nvSpPr>
          <p:cNvPr id="6" name="Content Placeholder 5"/>
          <p:cNvSpPr>
            <a:spLocks noGrp="1"/>
          </p:cNvSpPr>
          <p:nvPr>
            <p:ph idx="10"/>
          </p:nvPr>
        </p:nvSpPr>
        <p:spPr>
          <a:xfrm>
            <a:off x="4663440" y="1093577"/>
            <a:ext cx="4023360" cy="3134094"/>
          </a:xfrm>
        </p:spPr>
        <p:txBody>
          <a:bodyPr/>
          <a:lstStyle/>
          <a:p>
            <a:r>
              <a:rPr lang="en-US" dirty="0" smtClean="0"/>
              <a:t>Oxidation </a:t>
            </a:r>
          </a:p>
        </p:txBody>
      </p:sp>
      <p:pic>
        <p:nvPicPr>
          <p:cNvPr id="11" name="Picture 10" descr="Figure 2.4b is a chain of oxidation and reduction reactions. The first is the oxidation of upper C 6 upper H 12 upper O 6 to upper C upper O 2. This reaction reduces 2 upper F upper A upper D and 10 upper N upper A upper D plus to 2 upper F upper A upper D upper H 2 and 10 upper N upper A upper D upper H and 10 protons.  These are then oxidized back to their original state in a reaction that reduces 12 upper Q to 12 upper Q upper H 2. The 12 upper Q upper H 2 is then oxidized in a reaction that reduces 6 upper O 2 to 12 upper H 2 upper O and synthesizes about 32 A T P. In each reaction, 24 electrons are transferred between the species being oxidized to the species being reduced."/>
          <p:cNvPicPr>
            <a:picLocks noChangeAspect="1"/>
          </p:cNvPicPr>
          <p:nvPr/>
        </p:nvPicPr>
        <p:blipFill>
          <a:blip r:embed="rId3"/>
          <a:stretch>
            <a:fillRect/>
          </a:stretch>
        </p:blipFill>
        <p:spPr>
          <a:xfrm>
            <a:off x="1839960" y="4321544"/>
            <a:ext cx="5464079" cy="2146037"/>
          </a:xfrm>
          <a:prstGeom prst="rect">
            <a:avLst/>
          </a:prstGeom>
        </p:spPr>
      </p:pic>
      <p:sp>
        <p:nvSpPr>
          <p:cNvPr id="4" name="Footer Placeholder 3"/>
          <p:cNvSpPr>
            <a:spLocks noGrp="1"/>
          </p:cNvSpPr>
          <p:nvPr>
            <p:ph type="ftr" sz="quarter" idx="3"/>
          </p:nvPr>
        </p:nvSpPr>
        <p:spPr/>
        <p:txBody>
          <a:bodyPr/>
          <a:lstStyle/>
          <a:p>
            <a:r>
              <a:rPr lang="en-US" smtClean="0"/>
              <a:t>Copyright © 2017 W. W. Norton &amp; Company</a:t>
            </a:r>
            <a:endParaRPr lang="en-US" dirty="0"/>
          </a:p>
        </p:txBody>
      </p:sp>
    </p:spTree>
    <p:extLst>
      <p:ext uri="{BB962C8B-B14F-4D97-AF65-F5344CB8AC3E}">
        <p14:creationId xmlns:p14="http://schemas.microsoft.com/office/powerpoint/2010/main" val="1493533911"/>
      </p:ext>
    </p:extLst>
  </p:cSld>
  <p:clrMapOvr>
    <a:masterClrMapping/>
  </p:clrMapOvr>
</p:sld>
</file>

<file path=ppt/theme/theme1.xml><?xml version="1.0" encoding="utf-8"?>
<a:theme xmlns:a="http://schemas.openxmlformats.org/drawingml/2006/main" name="2_miesfield_lecture_template_final">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Edge</Template>
  <TotalTime>3741</TotalTime>
  <Words>921</Words>
  <Application>Microsoft Macintosh PowerPoint</Application>
  <PresentationFormat>On-screen Show (4:3)</PresentationFormat>
  <Paragraphs>176</Paragraphs>
  <Slides>42</Slides>
  <Notes>42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Calibri</vt:lpstr>
      <vt:lpstr>Calibri Light</vt:lpstr>
      <vt:lpstr>Garamond</vt:lpstr>
      <vt:lpstr>ＭＳ Ｐゴシック</vt:lpstr>
      <vt:lpstr>Symbol</vt:lpstr>
      <vt:lpstr>Wingdings</vt:lpstr>
      <vt:lpstr>2_miesfield_lecture_template_final</vt:lpstr>
      <vt:lpstr>Office Theme</vt:lpstr>
      <vt:lpstr>Chapter 2</vt:lpstr>
      <vt:lpstr>2.1 Energy Conversion in Biological Systems</vt:lpstr>
      <vt:lpstr>Bioenergetics</vt:lpstr>
      <vt:lpstr>The Importance of Chemical Energy</vt:lpstr>
      <vt:lpstr>Types of Work </vt:lpstr>
      <vt:lpstr>Description of the Different Types of Energy</vt:lpstr>
      <vt:lpstr>Homeostasis vs. Equilibrium  </vt:lpstr>
      <vt:lpstr>Redox Reactions</vt:lpstr>
      <vt:lpstr>Reduction vs. Oxidation </vt:lpstr>
      <vt:lpstr>Thermodynamic Terms </vt:lpstr>
      <vt:lpstr>Various Types of Systems</vt:lpstr>
      <vt:lpstr>Laws of Thermodynamics, Part 1</vt:lpstr>
      <vt:lpstr>Laws of Thermodynamics, Part 2 </vt:lpstr>
      <vt:lpstr>Varying Descriptions of Enthalpy</vt:lpstr>
      <vt:lpstr>Entropy</vt:lpstr>
      <vt:lpstr>An Example of Entropy</vt:lpstr>
      <vt:lpstr>Gibbs Free Energy (G)</vt:lpstr>
      <vt:lpstr>Exergonic vs. Endergonic Reactions</vt:lpstr>
      <vt:lpstr>Standard Free Energy Change (ΔG°)</vt:lpstr>
      <vt:lpstr>Relationship Between ΔG° and Keq</vt:lpstr>
      <vt:lpstr>Biochemical Standard Conditions (ΔG°′)</vt:lpstr>
      <vt:lpstr>Coupled Reactions</vt:lpstr>
      <vt:lpstr>Energy Charge (EC)</vt:lpstr>
      <vt:lpstr>Energy Charge as a Function of [ATP], [ADP], and [AMP]</vt:lpstr>
      <vt:lpstr>Catabolic Pathways</vt:lpstr>
      <vt:lpstr>Anabolic Pathway</vt:lpstr>
      <vt:lpstr>Catabolic and Anabolic Balanced Flux</vt:lpstr>
      <vt:lpstr>2.2 Water Is Critical for Life Processes</vt:lpstr>
      <vt:lpstr>Water</vt:lpstr>
      <vt:lpstr>Polarity of Water</vt:lpstr>
      <vt:lpstr>Hydrogen Bonding Capability of Water</vt:lpstr>
      <vt:lpstr>Electron Geometry of Water</vt:lpstr>
      <vt:lpstr>Water’s Role in Biomolecule Solubility</vt:lpstr>
      <vt:lpstr>Weak Noncovalent Interactions in Biomolecules, Part 1</vt:lpstr>
      <vt:lpstr>Weak Noncovalent Interactions in Biomolecules, Part 2</vt:lpstr>
      <vt:lpstr>Weak Noncovalent Interactions in Biomolecules, Part 3</vt:lpstr>
      <vt:lpstr>Hydrophobic Effects</vt:lpstr>
      <vt:lpstr>Noncovalent Weak Interaction</vt:lpstr>
      <vt:lpstr>Ionization of Water</vt:lpstr>
      <vt:lpstr>The pH Scale</vt:lpstr>
      <vt:lpstr>Henderson-Hasselbalch Equation</vt:lpstr>
      <vt:lpstr>PowerPoint Presentation</vt:lpstr>
    </vt:vector>
  </TitlesOfParts>
  <Manager/>
  <Company>©  W. W. Norton &amp; Company</Company>
  <LinksUpToDate>false</LinksUpToDate>
  <SharedDoc>false</SharedDoc>
  <HyperlinkBase/>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dc:title>
  <dc:subject/>
  <dc:creator>Miesfeld et al.</dc:creator>
  <cp:keywords/>
  <dc:description/>
  <cp:lastModifiedBy>Suroviec, Alice H.</cp:lastModifiedBy>
  <cp:revision>463</cp:revision>
  <cp:lastPrinted>2017-08-02T19:28:18Z</cp:lastPrinted>
  <dcterms:created xsi:type="dcterms:W3CDTF">2016-12-05T19:22:42Z</dcterms:created>
  <dcterms:modified xsi:type="dcterms:W3CDTF">2017-08-07T15:05:47Z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