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9" r:id="rId1"/>
    <p:sldMasterId id="2147483772" r:id="rId2"/>
  </p:sldMasterIdLst>
  <p:notesMasterIdLst>
    <p:notesMasterId r:id="rId64"/>
  </p:notesMasterIdLst>
  <p:handoutMasterIdLst>
    <p:handoutMasterId r:id="rId65"/>
  </p:handoutMasterIdLst>
  <p:sldIdLst>
    <p:sldId id="530" r:id="rId3"/>
    <p:sldId id="383" r:id="rId4"/>
    <p:sldId id="453" r:id="rId5"/>
    <p:sldId id="494" r:id="rId6"/>
    <p:sldId id="454" r:id="rId7"/>
    <p:sldId id="455" r:id="rId8"/>
    <p:sldId id="452" r:id="rId9"/>
    <p:sldId id="457" r:id="rId10"/>
    <p:sldId id="458" r:id="rId11"/>
    <p:sldId id="459" r:id="rId12"/>
    <p:sldId id="463" r:id="rId13"/>
    <p:sldId id="464" r:id="rId14"/>
    <p:sldId id="521" r:id="rId15"/>
    <p:sldId id="466" r:id="rId16"/>
    <p:sldId id="522" r:id="rId17"/>
    <p:sldId id="467" r:id="rId18"/>
    <p:sldId id="468" r:id="rId19"/>
    <p:sldId id="469" r:id="rId20"/>
    <p:sldId id="523" r:id="rId21"/>
    <p:sldId id="470" r:id="rId22"/>
    <p:sldId id="456" r:id="rId23"/>
    <p:sldId id="465" r:id="rId24"/>
    <p:sldId id="524" r:id="rId25"/>
    <p:sldId id="471" r:id="rId26"/>
    <p:sldId id="472" r:id="rId27"/>
    <p:sldId id="473" r:id="rId28"/>
    <p:sldId id="479" r:id="rId29"/>
    <p:sldId id="480" r:id="rId30"/>
    <p:sldId id="481" r:id="rId31"/>
    <p:sldId id="487" r:id="rId32"/>
    <p:sldId id="482" r:id="rId33"/>
    <p:sldId id="483" r:id="rId34"/>
    <p:sldId id="490" r:id="rId35"/>
    <p:sldId id="491" r:id="rId36"/>
    <p:sldId id="492" r:id="rId37"/>
    <p:sldId id="493" r:id="rId38"/>
    <p:sldId id="484" r:id="rId39"/>
    <p:sldId id="485" r:id="rId40"/>
    <p:sldId id="488" r:id="rId41"/>
    <p:sldId id="496" r:id="rId42"/>
    <p:sldId id="497" r:id="rId43"/>
    <p:sldId id="498" r:id="rId44"/>
    <p:sldId id="499" r:id="rId45"/>
    <p:sldId id="500" r:id="rId46"/>
    <p:sldId id="501" r:id="rId47"/>
    <p:sldId id="502" r:id="rId48"/>
    <p:sldId id="489" r:id="rId49"/>
    <p:sldId id="503" r:id="rId50"/>
    <p:sldId id="507" r:id="rId51"/>
    <p:sldId id="504" r:id="rId52"/>
    <p:sldId id="505" r:id="rId53"/>
    <p:sldId id="506" r:id="rId54"/>
    <p:sldId id="508" r:id="rId55"/>
    <p:sldId id="509" r:id="rId56"/>
    <p:sldId id="510" r:id="rId57"/>
    <p:sldId id="511" r:id="rId58"/>
    <p:sldId id="519" r:id="rId59"/>
    <p:sldId id="513" r:id="rId60"/>
    <p:sldId id="515" r:id="rId61"/>
    <p:sldId id="516" r:id="rId62"/>
    <p:sldId id="517" r:id="rId6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101" charset="0"/>
        <a:ea typeface="ＭＳ Ｐゴシック" pitchFamily="-101" charset="-128"/>
        <a:cs typeface="ＭＳ Ｐゴシック" pitchFamily="-101" charset="-128"/>
      </a:defRPr>
    </a:lvl1pPr>
    <a:lvl2pPr marL="457200" algn="l" rtl="0" fontAlgn="base">
      <a:spcBef>
        <a:spcPct val="0"/>
      </a:spcBef>
      <a:spcAft>
        <a:spcPct val="0"/>
      </a:spcAft>
      <a:defRPr kern="1200">
        <a:solidFill>
          <a:schemeClr val="tx1"/>
        </a:solidFill>
        <a:latin typeface="Arial" pitchFamily="-101" charset="0"/>
        <a:ea typeface="ＭＳ Ｐゴシック" pitchFamily="-101" charset="-128"/>
        <a:cs typeface="ＭＳ Ｐゴシック" pitchFamily="-101" charset="-128"/>
      </a:defRPr>
    </a:lvl2pPr>
    <a:lvl3pPr marL="914400" algn="l" rtl="0" fontAlgn="base">
      <a:spcBef>
        <a:spcPct val="0"/>
      </a:spcBef>
      <a:spcAft>
        <a:spcPct val="0"/>
      </a:spcAft>
      <a:defRPr kern="1200">
        <a:solidFill>
          <a:schemeClr val="tx1"/>
        </a:solidFill>
        <a:latin typeface="Arial" pitchFamily="-101" charset="0"/>
        <a:ea typeface="ＭＳ Ｐゴシック" pitchFamily="-101" charset="-128"/>
        <a:cs typeface="ＭＳ Ｐゴシック" pitchFamily="-101" charset="-128"/>
      </a:defRPr>
    </a:lvl3pPr>
    <a:lvl4pPr marL="1371600" algn="l" rtl="0" fontAlgn="base">
      <a:spcBef>
        <a:spcPct val="0"/>
      </a:spcBef>
      <a:spcAft>
        <a:spcPct val="0"/>
      </a:spcAft>
      <a:defRPr kern="1200">
        <a:solidFill>
          <a:schemeClr val="tx1"/>
        </a:solidFill>
        <a:latin typeface="Arial" pitchFamily="-101" charset="0"/>
        <a:ea typeface="ＭＳ Ｐゴシック" pitchFamily="-101" charset="-128"/>
        <a:cs typeface="ＭＳ Ｐゴシック" pitchFamily="-101" charset="-128"/>
      </a:defRPr>
    </a:lvl4pPr>
    <a:lvl5pPr marL="1828800" algn="l" rtl="0" fontAlgn="base">
      <a:spcBef>
        <a:spcPct val="0"/>
      </a:spcBef>
      <a:spcAft>
        <a:spcPct val="0"/>
      </a:spcAft>
      <a:defRPr kern="1200">
        <a:solidFill>
          <a:schemeClr val="tx1"/>
        </a:solidFill>
        <a:latin typeface="Arial" pitchFamily="-101" charset="0"/>
        <a:ea typeface="ＭＳ Ｐゴシック" pitchFamily="-101" charset="-128"/>
        <a:cs typeface="ＭＳ Ｐゴシック" pitchFamily="-101" charset="-128"/>
      </a:defRPr>
    </a:lvl5pPr>
    <a:lvl6pPr marL="2286000" algn="l" defTabSz="457200" rtl="0" eaLnBrk="1" latinLnBrk="0" hangingPunct="1">
      <a:defRPr kern="1200">
        <a:solidFill>
          <a:schemeClr val="tx1"/>
        </a:solidFill>
        <a:latin typeface="Arial" pitchFamily="-101" charset="0"/>
        <a:ea typeface="ＭＳ Ｐゴシック" pitchFamily="-101" charset="-128"/>
        <a:cs typeface="ＭＳ Ｐゴシック" pitchFamily="-101" charset="-128"/>
      </a:defRPr>
    </a:lvl6pPr>
    <a:lvl7pPr marL="2743200" algn="l" defTabSz="457200" rtl="0" eaLnBrk="1" latinLnBrk="0" hangingPunct="1">
      <a:defRPr kern="1200">
        <a:solidFill>
          <a:schemeClr val="tx1"/>
        </a:solidFill>
        <a:latin typeface="Arial" pitchFamily="-101" charset="0"/>
        <a:ea typeface="ＭＳ Ｐゴシック" pitchFamily="-101" charset="-128"/>
        <a:cs typeface="ＭＳ Ｐゴシック" pitchFamily="-101" charset="-128"/>
      </a:defRPr>
    </a:lvl7pPr>
    <a:lvl8pPr marL="3200400" algn="l" defTabSz="457200" rtl="0" eaLnBrk="1" latinLnBrk="0" hangingPunct="1">
      <a:defRPr kern="1200">
        <a:solidFill>
          <a:schemeClr val="tx1"/>
        </a:solidFill>
        <a:latin typeface="Arial" pitchFamily="-101" charset="0"/>
        <a:ea typeface="ＭＳ Ｐゴシック" pitchFamily="-101" charset="-128"/>
        <a:cs typeface="ＭＳ Ｐゴシック" pitchFamily="-101" charset="-128"/>
      </a:defRPr>
    </a:lvl8pPr>
    <a:lvl9pPr marL="3657600" algn="l" defTabSz="457200" rtl="0" eaLnBrk="1" latinLnBrk="0" hangingPunct="1">
      <a:defRPr kern="1200">
        <a:solidFill>
          <a:schemeClr val="tx1"/>
        </a:solidFill>
        <a:latin typeface="Arial" pitchFamily="-101" charset="0"/>
        <a:ea typeface="ＭＳ Ｐゴシック" pitchFamily="-101" charset="-128"/>
        <a:cs typeface="ＭＳ Ｐゴシック" pitchFamily="-101" charset="-128"/>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79A25"/>
    <a:srgbClr val="565754"/>
    <a:srgbClr val="A01420"/>
    <a:srgbClr val="CCE5DF"/>
    <a:srgbClr val="DBE0D3"/>
    <a:srgbClr val="6BB780"/>
    <a:srgbClr val="CD004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837" autoAdjust="0"/>
    <p:restoredTop sz="74359" autoAdjust="0"/>
  </p:normalViewPr>
  <p:slideViewPr>
    <p:cSldViewPr snapToGrid="0">
      <p:cViewPr>
        <p:scale>
          <a:sx n="90" d="100"/>
          <a:sy n="90" d="100"/>
        </p:scale>
        <p:origin x="1576" y="4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799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3" Type="http://schemas.openxmlformats.org/officeDocument/2006/relationships/slide" Target="slides/slide61.xml"/><Relationship Id="rId64" Type="http://schemas.openxmlformats.org/officeDocument/2006/relationships/notesMaster" Target="notesMasters/notesMaster1.xml"/><Relationship Id="rId65" Type="http://schemas.openxmlformats.org/officeDocument/2006/relationships/handoutMaster" Target="handoutMasters/handoutMaster1.xml"/><Relationship Id="rId66" Type="http://schemas.openxmlformats.org/officeDocument/2006/relationships/presProps" Target="presProps.xml"/><Relationship Id="rId67" Type="http://schemas.openxmlformats.org/officeDocument/2006/relationships/viewProps" Target="viewProps.xml"/><Relationship Id="rId68" Type="http://schemas.openxmlformats.org/officeDocument/2006/relationships/theme" Target="theme/theme1.xml"/><Relationship Id="rId69" Type="http://schemas.openxmlformats.org/officeDocument/2006/relationships/tableStyles" Target="tableStyles.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C4B8BB5-2ECD-7A44-804E-F3B8679B4C49}" type="datetimeFigureOut">
              <a:rPr lang="en-US" smtClean="0"/>
              <a:pPr/>
              <a:t>8/2/17</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DCE1E0F-8D8B-9641-B792-1E443E22AFAD}" type="slidenum">
              <a:rPr lang="en-US" smtClean="0"/>
              <a:pPr/>
              <a:t>‹#›</a:t>
            </a:fld>
            <a:endParaRPr lang="en-US" dirty="0"/>
          </a:p>
        </p:txBody>
      </p:sp>
    </p:spTree>
    <p:extLst>
      <p:ext uri="{BB962C8B-B14F-4D97-AF65-F5344CB8AC3E}">
        <p14:creationId xmlns:p14="http://schemas.microsoft.com/office/powerpoint/2010/main" val="283882998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128"/>
                <a:cs typeface="+mn-cs"/>
              </a:defRPr>
            </a:lvl1pPr>
          </a:lstStyle>
          <a:p>
            <a:pPr>
              <a:defRPr/>
            </a:pPr>
            <a:endParaRPr lang="en-US" altLang="en-US" dirty="0"/>
          </a:p>
        </p:txBody>
      </p:sp>
      <p:sp>
        <p:nvSpPr>
          <p:cNvPr id="2048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128"/>
                <a:cs typeface="+mn-cs"/>
              </a:defRPr>
            </a:lvl1pPr>
          </a:lstStyle>
          <a:p>
            <a:pPr>
              <a:defRPr/>
            </a:pPr>
            <a:endParaRPr lang="en-US" altLang="en-US" dirty="0"/>
          </a:p>
        </p:txBody>
      </p:sp>
      <p:sp>
        <p:nvSpPr>
          <p:cNvPr id="3379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048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048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128"/>
                <a:cs typeface="+mn-cs"/>
              </a:defRPr>
            </a:lvl1pPr>
          </a:lstStyle>
          <a:p>
            <a:pPr>
              <a:defRPr/>
            </a:pPr>
            <a:endParaRPr lang="en-US" altLang="en-US" dirty="0"/>
          </a:p>
        </p:txBody>
      </p:sp>
      <p:sp>
        <p:nvSpPr>
          <p:cNvPr id="2048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B0EF8E6C-2D53-BA4F-80CE-155DC7B9A820}" type="slidenum">
              <a:rPr lang="en-US"/>
              <a:pPr/>
              <a:t>‹#›</a:t>
            </a:fld>
            <a:endParaRPr lang="en-US" dirty="0"/>
          </a:p>
        </p:txBody>
      </p:sp>
    </p:spTree>
    <p:extLst>
      <p:ext uri="{BB962C8B-B14F-4D97-AF65-F5344CB8AC3E}">
        <p14:creationId xmlns:p14="http://schemas.microsoft.com/office/powerpoint/2010/main" val="32730272"/>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34" charset="0"/>
        <a:ea typeface="ＭＳ Ｐゴシック" charset="-128"/>
        <a:cs typeface="ＭＳ Ｐゴシック" pitchFamily="-101" charset="-128"/>
      </a:defRPr>
    </a:lvl1pPr>
    <a:lvl2pPr marL="457200" algn="l" rtl="0" eaLnBrk="0" fontAlgn="base" hangingPunct="0">
      <a:spcBef>
        <a:spcPct val="30000"/>
      </a:spcBef>
      <a:spcAft>
        <a:spcPct val="0"/>
      </a:spcAft>
      <a:defRPr sz="1200" kern="1200">
        <a:solidFill>
          <a:schemeClr val="tx1"/>
        </a:solidFill>
        <a:latin typeface="Arial" pitchFamily="34"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EF8E6C-2D53-BA4F-80CE-155DC7B9A820}" type="slidenum">
              <a:rPr lang="en-US" smtClean="0"/>
              <a:pPr/>
              <a:t>1</a:t>
            </a:fld>
            <a:endParaRPr lang="en-US" dirty="0"/>
          </a:p>
        </p:txBody>
      </p:sp>
    </p:spTree>
    <p:extLst>
      <p:ext uri="{BB962C8B-B14F-4D97-AF65-F5344CB8AC3E}">
        <p14:creationId xmlns:p14="http://schemas.microsoft.com/office/powerpoint/2010/main" val="20236295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EF8E6C-2D53-BA4F-80CE-155DC7B9A820}" type="slidenum">
              <a:rPr lang="en-US" smtClean="0"/>
              <a:pPr/>
              <a:t>10</a:t>
            </a:fld>
            <a:endParaRPr lang="en-US" dirty="0"/>
          </a:p>
        </p:txBody>
      </p:sp>
    </p:spTree>
    <p:extLst>
      <p:ext uri="{BB962C8B-B14F-4D97-AF65-F5344CB8AC3E}">
        <p14:creationId xmlns:p14="http://schemas.microsoft.com/office/powerpoint/2010/main" val="4007672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EF8E6C-2D53-BA4F-80CE-155DC7B9A820}" type="slidenum">
              <a:rPr lang="en-US" smtClean="0"/>
              <a:pPr/>
              <a:t>11</a:t>
            </a:fld>
            <a:endParaRPr lang="en-US" dirty="0"/>
          </a:p>
        </p:txBody>
      </p:sp>
    </p:spTree>
    <p:extLst>
      <p:ext uri="{BB962C8B-B14F-4D97-AF65-F5344CB8AC3E}">
        <p14:creationId xmlns:p14="http://schemas.microsoft.com/office/powerpoint/2010/main" val="11868403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EF8E6C-2D53-BA4F-80CE-155DC7B9A820}" type="slidenum">
              <a:rPr lang="en-US" smtClean="0"/>
              <a:pPr/>
              <a:t>12</a:t>
            </a:fld>
            <a:endParaRPr lang="en-US" dirty="0"/>
          </a:p>
        </p:txBody>
      </p:sp>
    </p:spTree>
    <p:extLst>
      <p:ext uri="{BB962C8B-B14F-4D97-AF65-F5344CB8AC3E}">
        <p14:creationId xmlns:p14="http://schemas.microsoft.com/office/powerpoint/2010/main" val="18266554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EF8E6C-2D53-BA4F-80CE-155DC7B9A820}" type="slidenum">
              <a:rPr lang="en-US" smtClean="0"/>
              <a:pPr/>
              <a:t>13</a:t>
            </a:fld>
            <a:endParaRPr lang="en-US" dirty="0"/>
          </a:p>
        </p:txBody>
      </p:sp>
    </p:spTree>
    <p:extLst>
      <p:ext uri="{BB962C8B-B14F-4D97-AF65-F5344CB8AC3E}">
        <p14:creationId xmlns:p14="http://schemas.microsoft.com/office/powerpoint/2010/main" val="11272246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EF8E6C-2D53-BA4F-80CE-155DC7B9A820}" type="slidenum">
              <a:rPr lang="en-US" smtClean="0"/>
              <a:pPr/>
              <a:t>14</a:t>
            </a:fld>
            <a:endParaRPr lang="en-US" dirty="0"/>
          </a:p>
        </p:txBody>
      </p:sp>
    </p:spTree>
    <p:extLst>
      <p:ext uri="{BB962C8B-B14F-4D97-AF65-F5344CB8AC3E}">
        <p14:creationId xmlns:p14="http://schemas.microsoft.com/office/powerpoint/2010/main" val="17759590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B0EF8E6C-2D53-BA4F-80CE-155DC7B9A820}" type="slidenum">
              <a:rPr lang="en-US" smtClean="0"/>
              <a:pPr/>
              <a:t>15</a:t>
            </a:fld>
            <a:endParaRPr lang="en-US" dirty="0"/>
          </a:p>
        </p:txBody>
      </p:sp>
    </p:spTree>
    <p:extLst>
      <p:ext uri="{BB962C8B-B14F-4D97-AF65-F5344CB8AC3E}">
        <p14:creationId xmlns:p14="http://schemas.microsoft.com/office/powerpoint/2010/main" val="17759590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EF8E6C-2D53-BA4F-80CE-155DC7B9A820}" type="slidenum">
              <a:rPr lang="en-US" smtClean="0"/>
              <a:pPr/>
              <a:t>16</a:t>
            </a:fld>
            <a:endParaRPr lang="en-US" dirty="0"/>
          </a:p>
        </p:txBody>
      </p:sp>
    </p:spTree>
    <p:extLst>
      <p:ext uri="{BB962C8B-B14F-4D97-AF65-F5344CB8AC3E}">
        <p14:creationId xmlns:p14="http://schemas.microsoft.com/office/powerpoint/2010/main" val="15423434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EF8E6C-2D53-BA4F-80CE-155DC7B9A820}" type="slidenum">
              <a:rPr lang="en-US" smtClean="0"/>
              <a:pPr/>
              <a:t>17</a:t>
            </a:fld>
            <a:endParaRPr lang="en-US" dirty="0"/>
          </a:p>
        </p:txBody>
      </p:sp>
    </p:spTree>
    <p:extLst>
      <p:ext uri="{BB962C8B-B14F-4D97-AF65-F5344CB8AC3E}">
        <p14:creationId xmlns:p14="http://schemas.microsoft.com/office/powerpoint/2010/main" val="3187700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EF8E6C-2D53-BA4F-80CE-155DC7B9A820}" type="slidenum">
              <a:rPr lang="en-US" smtClean="0"/>
              <a:pPr/>
              <a:t>18</a:t>
            </a:fld>
            <a:endParaRPr lang="en-US" dirty="0"/>
          </a:p>
        </p:txBody>
      </p:sp>
    </p:spTree>
    <p:extLst>
      <p:ext uri="{BB962C8B-B14F-4D97-AF65-F5344CB8AC3E}">
        <p14:creationId xmlns:p14="http://schemas.microsoft.com/office/powerpoint/2010/main" val="37937321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B0EF8E6C-2D53-BA4F-80CE-155DC7B9A820}" type="slidenum">
              <a:rPr lang="en-US" smtClean="0"/>
              <a:pPr/>
              <a:t>19</a:t>
            </a:fld>
            <a:endParaRPr lang="en-US" dirty="0"/>
          </a:p>
        </p:txBody>
      </p:sp>
    </p:spTree>
    <p:extLst>
      <p:ext uri="{BB962C8B-B14F-4D97-AF65-F5344CB8AC3E}">
        <p14:creationId xmlns:p14="http://schemas.microsoft.com/office/powerpoint/2010/main" val="37937321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EF8E6C-2D53-BA4F-80CE-155DC7B9A820}" type="slidenum">
              <a:rPr lang="en-US" smtClean="0"/>
              <a:pPr/>
              <a:t>2</a:t>
            </a:fld>
            <a:endParaRPr lang="en-US" dirty="0"/>
          </a:p>
        </p:txBody>
      </p:sp>
    </p:spTree>
    <p:extLst>
      <p:ext uri="{BB962C8B-B14F-4D97-AF65-F5344CB8AC3E}">
        <p14:creationId xmlns:p14="http://schemas.microsoft.com/office/powerpoint/2010/main" val="9116581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EF8E6C-2D53-BA4F-80CE-155DC7B9A820}" type="slidenum">
              <a:rPr lang="en-US" smtClean="0"/>
              <a:pPr/>
              <a:t>20</a:t>
            </a:fld>
            <a:endParaRPr lang="en-US" dirty="0"/>
          </a:p>
        </p:txBody>
      </p:sp>
    </p:spTree>
    <p:extLst>
      <p:ext uri="{BB962C8B-B14F-4D97-AF65-F5344CB8AC3E}">
        <p14:creationId xmlns:p14="http://schemas.microsoft.com/office/powerpoint/2010/main" val="14586718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EF8E6C-2D53-BA4F-80CE-155DC7B9A820}" type="slidenum">
              <a:rPr lang="en-US" smtClean="0"/>
              <a:pPr/>
              <a:t>21</a:t>
            </a:fld>
            <a:endParaRPr lang="en-US" dirty="0"/>
          </a:p>
        </p:txBody>
      </p:sp>
    </p:spTree>
    <p:extLst>
      <p:ext uri="{BB962C8B-B14F-4D97-AF65-F5344CB8AC3E}">
        <p14:creationId xmlns:p14="http://schemas.microsoft.com/office/powerpoint/2010/main" val="5832650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EF8E6C-2D53-BA4F-80CE-155DC7B9A820}" type="slidenum">
              <a:rPr lang="en-US" smtClean="0"/>
              <a:pPr/>
              <a:t>22</a:t>
            </a:fld>
            <a:endParaRPr lang="en-US" dirty="0"/>
          </a:p>
        </p:txBody>
      </p:sp>
    </p:spTree>
    <p:extLst>
      <p:ext uri="{BB962C8B-B14F-4D97-AF65-F5344CB8AC3E}">
        <p14:creationId xmlns:p14="http://schemas.microsoft.com/office/powerpoint/2010/main" val="13971280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EF8E6C-2D53-BA4F-80CE-155DC7B9A820}" type="slidenum">
              <a:rPr lang="en-US" smtClean="0"/>
              <a:pPr/>
              <a:t>23</a:t>
            </a:fld>
            <a:endParaRPr lang="en-US" dirty="0"/>
          </a:p>
        </p:txBody>
      </p:sp>
    </p:spTree>
    <p:extLst>
      <p:ext uri="{BB962C8B-B14F-4D97-AF65-F5344CB8AC3E}">
        <p14:creationId xmlns:p14="http://schemas.microsoft.com/office/powerpoint/2010/main" val="9457299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EF8E6C-2D53-BA4F-80CE-155DC7B9A820}" type="slidenum">
              <a:rPr lang="en-US" smtClean="0"/>
              <a:pPr/>
              <a:t>24</a:t>
            </a:fld>
            <a:endParaRPr lang="en-US" dirty="0"/>
          </a:p>
        </p:txBody>
      </p:sp>
    </p:spTree>
    <p:extLst>
      <p:ext uri="{BB962C8B-B14F-4D97-AF65-F5344CB8AC3E}">
        <p14:creationId xmlns:p14="http://schemas.microsoft.com/office/powerpoint/2010/main" val="1202768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EF8E6C-2D53-BA4F-80CE-155DC7B9A820}" type="slidenum">
              <a:rPr lang="en-US" smtClean="0"/>
              <a:pPr/>
              <a:t>25</a:t>
            </a:fld>
            <a:endParaRPr lang="en-US" dirty="0"/>
          </a:p>
        </p:txBody>
      </p:sp>
    </p:spTree>
    <p:extLst>
      <p:ext uri="{BB962C8B-B14F-4D97-AF65-F5344CB8AC3E}">
        <p14:creationId xmlns:p14="http://schemas.microsoft.com/office/powerpoint/2010/main" val="5751900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EF8E6C-2D53-BA4F-80CE-155DC7B9A820}" type="slidenum">
              <a:rPr lang="en-US" smtClean="0"/>
              <a:pPr/>
              <a:t>26</a:t>
            </a:fld>
            <a:endParaRPr lang="en-US" dirty="0"/>
          </a:p>
        </p:txBody>
      </p:sp>
    </p:spTree>
    <p:extLst>
      <p:ext uri="{BB962C8B-B14F-4D97-AF65-F5344CB8AC3E}">
        <p14:creationId xmlns:p14="http://schemas.microsoft.com/office/powerpoint/2010/main" val="40086411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EF8E6C-2D53-BA4F-80CE-155DC7B9A820}" type="slidenum">
              <a:rPr lang="en-US" smtClean="0"/>
              <a:pPr/>
              <a:t>27</a:t>
            </a:fld>
            <a:endParaRPr lang="en-US" dirty="0"/>
          </a:p>
        </p:txBody>
      </p:sp>
    </p:spTree>
    <p:extLst>
      <p:ext uri="{BB962C8B-B14F-4D97-AF65-F5344CB8AC3E}">
        <p14:creationId xmlns:p14="http://schemas.microsoft.com/office/powerpoint/2010/main" val="6571572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EF8E6C-2D53-BA4F-80CE-155DC7B9A820}" type="slidenum">
              <a:rPr lang="en-US" smtClean="0"/>
              <a:pPr/>
              <a:t>28</a:t>
            </a:fld>
            <a:endParaRPr lang="en-US" dirty="0"/>
          </a:p>
        </p:txBody>
      </p:sp>
    </p:spTree>
    <p:extLst>
      <p:ext uri="{BB962C8B-B14F-4D97-AF65-F5344CB8AC3E}">
        <p14:creationId xmlns:p14="http://schemas.microsoft.com/office/powerpoint/2010/main" val="13573192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EF8E6C-2D53-BA4F-80CE-155DC7B9A820}" type="slidenum">
              <a:rPr lang="en-US" smtClean="0"/>
              <a:pPr/>
              <a:t>29</a:t>
            </a:fld>
            <a:endParaRPr lang="en-US" dirty="0"/>
          </a:p>
        </p:txBody>
      </p:sp>
    </p:spTree>
    <p:extLst>
      <p:ext uri="{BB962C8B-B14F-4D97-AF65-F5344CB8AC3E}">
        <p14:creationId xmlns:p14="http://schemas.microsoft.com/office/powerpoint/2010/main" val="19209524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EF8E6C-2D53-BA4F-80CE-155DC7B9A820}" type="slidenum">
              <a:rPr lang="en-US" smtClean="0"/>
              <a:pPr/>
              <a:t>3</a:t>
            </a:fld>
            <a:endParaRPr lang="en-US" dirty="0"/>
          </a:p>
        </p:txBody>
      </p:sp>
    </p:spTree>
    <p:extLst>
      <p:ext uri="{BB962C8B-B14F-4D97-AF65-F5344CB8AC3E}">
        <p14:creationId xmlns:p14="http://schemas.microsoft.com/office/powerpoint/2010/main" val="3930992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EF8E6C-2D53-BA4F-80CE-155DC7B9A820}" type="slidenum">
              <a:rPr lang="en-US" smtClean="0"/>
              <a:pPr/>
              <a:t>30</a:t>
            </a:fld>
            <a:endParaRPr lang="en-US" dirty="0"/>
          </a:p>
        </p:txBody>
      </p:sp>
    </p:spTree>
    <p:extLst>
      <p:ext uri="{BB962C8B-B14F-4D97-AF65-F5344CB8AC3E}">
        <p14:creationId xmlns:p14="http://schemas.microsoft.com/office/powerpoint/2010/main" val="23135538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EF8E6C-2D53-BA4F-80CE-155DC7B9A820}" type="slidenum">
              <a:rPr lang="en-US" smtClean="0"/>
              <a:pPr/>
              <a:t>31</a:t>
            </a:fld>
            <a:endParaRPr lang="en-US" dirty="0"/>
          </a:p>
        </p:txBody>
      </p:sp>
    </p:spTree>
    <p:extLst>
      <p:ext uri="{BB962C8B-B14F-4D97-AF65-F5344CB8AC3E}">
        <p14:creationId xmlns:p14="http://schemas.microsoft.com/office/powerpoint/2010/main" val="3202563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EF8E6C-2D53-BA4F-80CE-155DC7B9A820}" type="slidenum">
              <a:rPr lang="en-US" smtClean="0"/>
              <a:pPr/>
              <a:t>32</a:t>
            </a:fld>
            <a:endParaRPr lang="en-US" dirty="0"/>
          </a:p>
        </p:txBody>
      </p:sp>
    </p:spTree>
    <p:extLst>
      <p:ext uri="{BB962C8B-B14F-4D97-AF65-F5344CB8AC3E}">
        <p14:creationId xmlns:p14="http://schemas.microsoft.com/office/powerpoint/2010/main" val="30208561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EF8E6C-2D53-BA4F-80CE-155DC7B9A820}" type="slidenum">
              <a:rPr lang="en-US" smtClean="0"/>
              <a:pPr/>
              <a:t>33</a:t>
            </a:fld>
            <a:endParaRPr lang="en-US" dirty="0"/>
          </a:p>
        </p:txBody>
      </p:sp>
    </p:spTree>
    <p:extLst>
      <p:ext uri="{BB962C8B-B14F-4D97-AF65-F5344CB8AC3E}">
        <p14:creationId xmlns:p14="http://schemas.microsoft.com/office/powerpoint/2010/main" val="19024963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EF8E6C-2D53-BA4F-80CE-155DC7B9A820}" type="slidenum">
              <a:rPr lang="en-US" smtClean="0"/>
              <a:pPr/>
              <a:t>34</a:t>
            </a:fld>
            <a:endParaRPr lang="en-US" dirty="0"/>
          </a:p>
        </p:txBody>
      </p:sp>
    </p:spTree>
    <p:extLst>
      <p:ext uri="{BB962C8B-B14F-4D97-AF65-F5344CB8AC3E}">
        <p14:creationId xmlns:p14="http://schemas.microsoft.com/office/powerpoint/2010/main" val="5299789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EF8E6C-2D53-BA4F-80CE-155DC7B9A820}" type="slidenum">
              <a:rPr lang="en-US" smtClean="0"/>
              <a:pPr/>
              <a:t>35</a:t>
            </a:fld>
            <a:endParaRPr lang="en-US" dirty="0"/>
          </a:p>
        </p:txBody>
      </p:sp>
    </p:spTree>
    <p:extLst>
      <p:ext uri="{BB962C8B-B14F-4D97-AF65-F5344CB8AC3E}">
        <p14:creationId xmlns:p14="http://schemas.microsoft.com/office/powerpoint/2010/main" val="5081881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EF8E6C-2D53-BA4F-80CE-155DC7B9A820}" type="slidenum">
              <a:rPr lang="en-US" smtClean="0"/>
              <a:pPr/>
              <a:t>36</a:t>
            </a:fld>
            <a:endParaRPr lang="en-US" dirty="0"/>
          </a:p>
        </p:txBody>
      </p:sp>
    </p:spTree>
    <p:extLst>
      <p:ext uri="{BB962C8B-B14F-4D97-AF65-F5344CB8AC3E}">
        <p14:creationId xmlns:p14="http://schemas.microsoft.com/office/powerpoint/2010/main" val="9480264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EF8E6C-2D53-BA4F-80CE-155DC7B9A820}" type="slidenum">
              <a:rPr lang="en-US" smtClean="0"/>
              <a:pPr/>
              <a:t>37</a:t>
            </a:fld>
            <a:endParaRPr lang="en-US" dirty="0"/>
          </a:p>
        </p:txBody>
      </p:sp>
    </p:spTree>
    <p:extLst>
      <p:ext uri="{BB962C8B-B14F-4D97-AF65-F5344CB8AC3E}">
        <p14:creationId xmlns:p14="http://schemas.microsoft.com/office/powerpoint/2010/main" val="8317911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EF8E6C-2D53-BA4F-80CE-155DC7B9A820}" type="slidenum">
              <a:rPr lang="en-US" smtClean="0"/>
              <a:pPr/>
              <a:t>38</a:t>
            </a:fld>
            <a:endParaRPr lang="en-US" dirty="0"/>
          </a:p>
        </p:txBody>
      </p:sp>
    </p:spTree>
    <p:extLst>
      <p:ext uri="{BB962C8B-B14F-4D97-AF65-F5344CB8AC3E}">
        <p14:creationId xmlns:p14="http://schemas.microsoft.com/office/powerpoint/2010/main" val="19808232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EF8E6C-2D53-BA4F-80CE-155DC7B9A820}" type="slidenum">
              <a:rPr lang="en-US" smtClean="0"/>
              <a:pPr/>
              <a:t>39</a:t>
            </a:fld>
            <a:endParaRPr lang="en-US" dirty="0"/>
          </a:p>
        </p:txBody>
      </p:sp>
    </p:spTree>
    <p:extLst>
      <p:ext uri="{BB962C8B-B14F-4D97-AF65-F5344CB8AC3E}">
        <p14:creationId xmlns:p14="http://schemas.microsoft.com/office/powerpoint/2010/main" val="8825661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EF8E6C-2D53-BA4F-80CE-155DC7B9A820}" type="slidenum">
              <a:rPr lang="en-US" smtClean="0"/>
              <a:pPr/>
              <a:t>4</a:t>
            </a:fld>
            <a:endParaRPr lang="en-US" dirty="0"/>
          </a:p>
        </p:txBody>
      </p:sp>
    </p:spTree>
    <p:extLst>
      <p:ext uri="{BB962C8B-B14F-4D97-AF65-F5344CB8AC3E}">
        <p14:creationId xmlns:p14="http://schemas.microsoft.com/office/powerpoint/2010/main" val="40179415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EF8E6C-2D53-BA4F-80CE-155DC7B9A820}" type="slidenum">
              <a:rPr lang="en-US" smtClean="0"/>
              <a:pPr/>
              <a:t>40</a:t>
            </a:fld>
            <a:endParaRPr lang="en-US" dirty="0"/>
          </a:p>
        </p:txBody>
      </p:sp>
    </p:spTree>
    <p:extLst>
      <p:ext uri="{BB962C8B-B14F-4D97-AF65-F5344CB8AC3E}">
        <p14:creationId xmlns:p14="http://schemas.microsoft.com/office/powerpoint/2010/main" val="12616178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EF8E6C-2D53-BA4F-80CE-155DC7B9A820}" type="slidenum">
              <a:rPr lang="en-US" smtClean="0"/>
              <a:pPr/>
              <a:t>41</a:t>
            </a:fld>
            <a:endParaRPr lang="en-US" dirty="0"/>
          </a:p>
        </p:txBody>
      </p:sp>
    </p:spTree>
    <p:extLst>
      <p:ext uri="{BB962C8B-B14F-4D97-AF65-F5344CB8AC3E}">
        <p14:creationId xmlns:p14="http://schemas.microsoft.com/office/powerpoint/2010/main" val="17465133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EF8E6C-2D53-BA4F-80CE-155DC7B9A820}" type="slidenum">
              <a:rPr lang="en-US" smtClean="0"/>
              <a:pPr/>
              <a:t>42</a:t>
            </a:fld>
            <a:endParaRPr lang="en-US" dirty="0"/>
          </a:p>
        </p:txBody>
      </p:sp>
    </p:spTree>
    <p:extLst>
      <p:ext uri="{BB962C8B-B14F-4D97-AF65-F5344CB8AC3E}">
        <p14:creationId xmlns:p14="http://schemas.microsoft.com/office/powerpoint/2010/main" val="18914612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EF8E6C-2D53-BA4F-80CE-155DC7B9A820}" type="slidenum">
              <a:rPr lang="en-US" smtClean="0"/>
              <a:pPr/>
              <a:t>43</a:t>
            </a:fld>
            <a:endParaRPr lang="en-US" dirty="0"/>
          </a:p>
        </p:txBody>
      </p:sp>
    </p:spTree>
    <p:extLst>
      <p:ext uri="{BB962C8B-B14F-4D97-AF65-F5344CB8AC3E}">
        <p14:creationId xmlns:p14="http://schemas.microsoft.com/office/powerpoint/2010/main" val="30316210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EF8E6C-2D53-BA4F-80CE-155DC7B9A820}" type="slidenum">
              <a:rPr lang="en-US" smtClean="0"/>
              <a:pPr/>
              <a:t>44</a:t>
            </a:fld>
            <a:endParaRPr lang="en-US" dirty="0"/>
          </a:p>
        </p:txBody>
      </p:sp>
    </p:spTree>
    <p:extLst>
      <p:ext uri="{BB962C8B-B14F-4D97-AF65-F5344CB8AC3E}">
        <p14:creationId xmlns:p14="http://schemas.microsoft.com/office/powerpoint/2010/main" val="243666472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EF8E6C-2D53-BA4F-80CE-155DC7B9A820}" type="slidenum">
              <a:rPr lang="en-US" smtClean="0"/>
              <a:pPr/>
              <a:t>45</a:t>
            </a:fld>
            <a:endParaRPr lang="en-US" dirty="0"/>
          </a:p>
        </p:txBody>
      </p:sp>
    </p:spTree>
    <p:extLst>
      <p:ext uri="{BB962C8B-B14F-4D97-AF65-F5344CB8AC3E}">
        <p14:creationId xmlns:p14="http://schemas.microsoft.com/office/powerpoint/2010/main" val="8114196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EF8E6C-2D53-BA4F-80CE-155DC7B9A820}" type="slidenum">
              <a:rPr lang="en-US" smtClean="0"/>
              <a:pPr/>
              <a:t>46</a:t>
            </a:fld>
            <a:endParaRPr lang="en-US" dirty="0"/>
          </a:p>
        </p:txBody>
      </p:sp>
    </p:spTree>
    <p:extLst>
      <p:ext uri="{BB962C8B-B14F-4D97-AF65-F5344CB8AC3E}">
        <p14:creationId xmlns:p14="http://schemas.microsoft.com/office/powerpoint/2010/main" val="154203311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Arial" pitchFamily="34" charset="0"/>
              <a:ea typeface="ＭＳ Ｐゴシック" charset="-128"/>
              <a:cs typeface="ＭＳ Ｐゴシック" pitchFamily="-101" charset="-128"/>
            </a:endParaRPr>
          </a:p>
        </p:txBody>
      </p:sp>
      <p:sp>
        <p:nvSpPr>
          <p:cNvPr id="4" name="Slide Number Placeholder 3"/>
          <p:cNvSpPr>
            <a:spLocks noGrp="1"/>
          </p:cNvSpPr>
          <p:nvPr>
            <p:ph type="sldNum" sz="quarter" idx="10"/>
          </p:nvPr>
        </p:nvSpPr>
        <p:spPr/>
        <p:txBody>
          <a:bodyPr/>
          <a:lstStyle/>
          <a:p>
            <a:fld id="{B0EF8E6C-2D53-BA4F-80CE-155DC7B9A820}" type="slidenum">
              <a:rPr lang="en-US" smtClean="0"/>
              <a:pPr/>
              <a:t>47</a:t>
            </a:fld>
            <a:endParaRPr lang="en-US" dirty="0"/>
          </a:p>
        </p:txBody>
      </p:sp>
    </p:spTree>
    <p:extLst>
      <p:ext uri="{BB962C8B-B14F-4D97-AF65-F5344CB8AC3E}">
        <p14:creationId xmlns:p14="http://schemas.microsoft.com/office/powerpoint/2010/main" val="16943931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EF8E6C-2D53-BA4F-80CE-155DC7B9A820}" type="slidenum">
              <a:rPr lang="en-US" smtClean="0"/>
              <a:pPr/>
              <a:t>48</a:t>
            </a:fld>
            <a:endParaRPr lang="en-US" dirty="0"/>
          </a:p>
        </p:txBody>
      </p:sp>
    </p:spTree>
    <p:extLst>
      <p:ext uri="{BB962C8B-B14F-4D97-AF65-F5344CB8AC3E}">
        <p14:creationId xmlns:p14="http://schemas.microsoft.com/office/powerpoint/2010/main" val="38478790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EF8E6C-2D53-BA4F-80CE-155DC7B9A820}" type="slidenum">
              <a:rPr lang="en-US" smtClean="0"/>
              <a:pPr/>
              <a:t>49</a:t>
            </a:fld>
            <a:endParaRPr lang="en-US" dirty="0"/>
          </a:p>
        </p:txBody>
      </p:sp>
    </p:spTree>
    <p:extLst>
      <p:ext uri="{BB962C8B-B14F-4D97-AF65-F5344CB8AC3E}">
        <p14:creationId xmlns:p14="http://schemas.microsoft.com/office/powerpoint/2010/main" val="5930763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EF8E6C-2D53-BA4F-80CE-155DC7B9A820}" type="slidenum">
              <a:rPr lang="en-US" smtClean="0"/>
              <a:pPr/>
              <a:t>5</a:t>
            </a:fld>
            <a:endParaRPr lang="en-US" dirty="0"/>
          </a:p>
        </p:txBody>
      </p:sp>
    </p:spTree>
    <p:extLst>
      <p:ext uri="{BB962C8B-B14F-4D97-AF65-F5344CB8AC3E}">
        <p14:creationId xmlns:p14="http://schemas.microsoft.com/office/powerpoint/2010/main" val="144309401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EF8E6C-2D53-BA4F-80CE-155DC7B9A820}" type="slidenum">
              <a:rPr lang="en-US" smtClean="0"/>
              <a:pPr/>
              <a:t>50</a:t>
            </a:fld>
            <a:endParaRPr lang="en-US" dirty="0"/>
          </a:p>
        </p:txBody>
      </p:sp>
    </p:spTree>
    <p:extLst>
      <p:ext uri="{BB962C8B-B14F-4D97-AF65-F5344CB8AC3E}">
        <p14:creationId xmlns:p14="http://schemas.microsoft.com/office/powerpoint/2010/main" val="136249107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EF8E6C-2D53-BA4F-80CE-155DC7B9A820}" type="slidenum">
              <a:rPr lang="en-US" smtClean="0"/>
              <a:pPr/>
              <a:t>51</a:t>
            </a:fld>
            <a:endParaRPr lang="en-US" dirty="0"/>
          </a:p>
        </p:txBody>
      </p:sp>
    </p:spTree>
    <p:extLst>
      <p:ext uri="{BB962C8B-B14F-4D97-AF65-F5344CB8AC3E}">
        <p14:creationId xmlns:p14="http://schemas.microsoft.com/office/powerpoint/2010/main" val="9817113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EF8E6C-2D53-BA4F-80CE-155DC7B9A820}" type="slidenum">
              <a:rPr lang="en-US" smtClean="0"/>
              <a:pPr/>
              <a:t>52</a:t>
            </a:fld>
            <a:endParaRPr lang="en-US" dirty="0"/>
          </a:p>
        </p:txBody>
      </p:sp>
    </p:spTree>
    <p:extLst>
      <p:ext uri="{BB962C8B-B14F-4D97-AF65-F5344CB8AC3E}">
        <p14:creationId xmlns:p14="http://schemas.microsoft.com/office/powerpoint/2010/main" val="13837299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EF8E6C-2D53-BA4F-80CE-155DC7B9A820}" type="slidenum">
              <a:rPr lang="en-US" smtClean="0"/>
              <a:pPr/>
              <a:t>53</a:t>
            </a:fld>
            <a:endParaRPr lang="en-US" dirty="0"/>
          </a:p>
        </p:txBody>
      </p:sp>
    </p:spTree>
    <p:extLst>
      <p:ext uri="{BB962C8B-B14F-4D97-AF65-F5344CB8AC3E}">
        <p14:creationId xmlns:p14="http://schemas.microsoft.com/office/powerpoint/2010/main" val="386950515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EF8E6C-2D53-BA4F-80CE-155DC7B9A820}" type="slidenum">
              <a:rPr lang="en-US" smtClean="0"/>
              <a:pPr/>
              <a:t>54</a:t>
            </a:fld>
            <a:endParaRPr lang="en-US" dirty="0"/>
          </a:p>
        </p:txBody>
      </p:sp>
    </p:spTree>
    <p:extLst>
      <p:ext uri="{BB962C8B-B14F-4D97-AF65-F5344CB8AC3E}">
        <p14:creationId xmlns:p14="http://schemas.microsoft.com/office/powerpoint/2010/main" val="209259043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EF8E6C-2D53-BA4F-80CE-155DC7B9A820}" type="slidenum">
              <a:rPr lang="en-US" smtClean="0"/>
              <a:pPr/>
              <a:t>55</a:t>
            </a:fld>
            <a:endParaRPr lang="en-US" dirty="0"/>
          </a:p>
        </p:txBody>
      </p:sp>
    </p:spTree>
    <p:extLst>
      <p:ext uri="{BB962C8B-B14F-4D97-AF65-F5344CB8AC3E}">
        <p14:creationId xmlns:p14="http://schemas.microsoft.com/office/powerpoint/2010/main" val="4075860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EF8E6C-2D53-BA4F-80CE-155DC7B9A820}" type="slidenum">
              <a:rPr lang="en-US" smtClean="0"/>
              <a:pPr/>
              <a:t>56</a:t>
            </a:fld>
            <a:endParaRPr lang="en-US" dirty="0"/>
          </a:p>
        </p:txBody>
      </p:sp>
    </p:spTree>
    <p:extLst>
      <p:ext uri="{BB962C8B-B14F-4D97-AF65-F5344CB8AC3E}">
        <p14:creationId xmlns:p14="http://schemas.microsoft.com/office/powerpoint/2010/main" val="76935275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EF8E6C-2D53-BA4F-80CE-155DC7B9A820}" type="slidenum">
              <a:rPr lang="en-US" smtClean="0"/>
              <a:pPr/>
              <a:t>57</a:t>
            </a:fld>
            <a:endParaRPr lang="en-US" dirty="0"/>
          </a:p>
        </p:txBody>
      </p:sp>
    </p:spTree>
    <p:extLst>
      <p:ext uri="{BB962C8B-B14F-4D97-AF65-F5344CB8AC3E}">
        <p14:creationId xmlns:p14="http://schemas.microsoft.com/office/powerpoint/2010/main" val="51274831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EF8E6C-2D53-BA4F-80CE-155DC7B9A820}" type="slidenum">
              <a:rPr lang="en-US" smtClean="0"/>
              <a:pPr/>
              <a:t>58</a:t>
            </a:fld>
            <a:endParaRPr lang="en-US" dirty="0"/>
          </a:p>
        </p:txBody>
      </p:sp>
    </p:spTree>
    <p:extLst>
      <p:ext uri="{BB962C8B-B14F-4D97-AF65-F5344CB8AC3E}">
        <p14:creationId xmlns:p14="http://schemas.microsoft.com/office/powerpoint/2010/main" val="147392306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EF8E6C-2D53-BA4F-80CE-155DC7B9A820}" type="slidenum">
              <a:rPr lang="en-US" smtClean="0"/>
              <a:pPr/>
              <a:t>59</a:t>
            </a:fld>
            <a:endParaRPr lang="en-US" dirty="0"/>
          </a:p>
        </p:txBody>
      </p:sp>
    </p:spTree>
    <p:extLst>
      <p:ext uri="{BB962C8B-B14F-4D97-AF65-F5344CB8AC3E}">
        <p14:creationId xmlns:p14="http://schemas.microsoft.com/office/powerpoint/2010/main" val="6566546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EF8E6C-2D53-BA4F-80CE-155DC7B9A820}" type="slidenum">
              <a:rPr lang="en-US" smtClean="0"/>
              <a:pPr/>
              <a:t>6</a:t>
            </a:fld>
            <a:endParaRPr lang="en-US" dirty="0"/>
          </a:p>
        </p:txBody>
      </p:sp>
    </p:spTree>
    <p:extLst>
      <p:ext uri="{BB962C8B-B14F-4D97-AF65-F5344CB8AC3E}">
        <p14:creationId xmlns:p14="http://schemas.microsoft.com/office/powerpoint/2010/main" val="373425611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EF8E6C-2D53-BA4F-80CE-155DC7B9A820}" type="slidenum">
              <a:rPr lang="en-US" smtClean="0"/>
              <a:pPr/>
              <a:t>60</a:t>
            </a:fld>
            <a:endParaRPr lang="en-US" dirty="0"/>
          </a:p>
        </p:txBody>
      </p:sp>
    </p:spTree>
    <p:extLst>
      <p:ext uri="{BB962C8B-B14F-4D97-AF65-F5344CB8AC3E}">
        <p14:creationId xmlns:p14="http://schemas.microsoft.com/office/powerpoint/2010/main" val="645888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EF8E6C-2D53-BA4F-80CE-155DC7B9A820}" type="slidenum">
              <a:rPr lang="en-US" smtClean="0"/>
              <a:pPr/>
              <a:t>61</a:t>
            </a:fld>
            <a:endParaRPr lang="en-US" dirty="0"/>
          </a:p>
        </p:txBody>
      </p:sp>
    </p:spTree>
    <p:extLst>
      <p:ext uri="{BB962C8B-B14F-4D97-AF65-F5344CB8AC3E}">
        <p14:creationId xmlns:p14="http://schemas.microsoft.com/office/powerpoint/2010/main" val="29427532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EF8E6C-2D53-BA4F-80CE-155DC7B9A820}" type="slidenum">
              <a:rPr lang="en-US" smtClean="0"/>
              <a:pPr/>
              <a:t>7</a:t>
            </a:fld>
            <a:endParaRPr lang="en-US" dirty="0"/>
          </a:p>
        </p:txBody>
      </p:sp>
    </p:spTree>
    <p:extLst>
      <p:ext uri="{BB962C8B-B14F-4D97-AF65-F5344CB8AC3E}">
        <p14:creationId xmlns:p14="http://schemas.microsoft.com/office/powerpoint/2010/main" val="14411777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EF8E6C-2D53-BA4F-80CE-155DC7B9A820}" type="slidenum">
              <a:rPr lang="en-US" smtClean="0"/>
              <a:pPr/>
              <a:t>8</a:t>
            </a:fld>
            <a:endParaRPr lang="en-US" dirty="0"/>
          </a:p>
        </p:txBody>
      </p:sp>
    </p:spTree>
    <p:extLst>
      <p:ext uri="{BB962C8B-B14F-4D97-AF65-F5344CB8AC3E}">
        <p14:creationId xmlns:p14="http://schemas.microsoft.com/office/powerpoint/2010/main" val="1716700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B0EF8E6C-2D53-BA4F-80CE-155DC7B9A820}" type="slidenum">
              <a:rPr lang="en-US" smtClean="0"/>
              <a:pPr/>
              <a:t>9</a:t>
            </a:fld>
            <a:endParaRPr lang="en-US" dirty="0"/>
          </a:p>
        </p:txBody>
      </p:sp>
    </p:spTree>
    <p:extLst>
      <p:ext uri="{BB962C8B-B14F-4D97-AF65-F5344CB8AC3E}">
        <p14:creationId xmlns:p14="http://schemas.microsoft.com/office/powerpoint/2010/main" val="15869882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CHAPTER OPENER">
    <p:spTree>
      <p:nvGrpSpPr>
        <p:cNvPr id="1" name=""/>
        <p:cNvGrpSpPr/>
        <p:nvPr/>
      </p:nvGrpSpPr>
      <p:grpSpPr>
        <a:xfrm>
          <a:off x="0" y="0"/>
          <a:ext cx="0" cy="0"/>
          <a:chOff x="0" y="0"/>
          <a:chExt cx="0" cy="0"/>
        </a:xfrm>
      </p:grpSpPr>
      <p:sp>
        <p:nvSpPr>
          <p:cNvPr id="22" name="Title 1"/>
          <p:cNvSpPr>
            <a:spLocks noGrp="1"/>
          </p:cNvSpPr>
          <p:nvPr>
            <p:ph type="ctrTitle" hasCustomPrompt="1"/>
          </p:nvPr>
        </p:nvSpPr>
        <p:spPr>
          <a:xfrm>
            <a:off x="4867280" y="1976055"/>
            <a:ext cx="4023360" cy="1631216"/>
          </a:xfrm>
          <a:noFill/>
          <a:ln>
            <a:noFill/>
          </a:ln>
        </p:spPr>
        <p:txBody>
          <a:bodyPr wrap="square" anchor="t">
            <a:spAutoFit/>
          </a:bodyPr>
          <a:lstStyle>
            <a:lvl1pPr algn="ctr">
              <a:lnSpc>
                <a:spcPct val="100000"/>
              </a:lnSpc>
              <a:defRPr sz="5000" b="1" i="0" spc="-250" baseline="0">
                <a:ln>
                  <a:noFill/>
                </a:ln>
                <a:solidFill>
                  <a:srgbClr val="565754"/>
                </a:solidFill>
                <a:latin typeface="Arial"/>
                <a:cs typeface="Arial"/>
              </a:defRPr>
            </a:lvl1pPr>
          </a:lstStyle>
          <a:p>
            <a:r>
              <a:rPr lang="en-US" dirty="0" smtClean="0"/>
              <a:t>Protein Structure</a:t>
            </a:r>
            <a:endParaRPr dirty="0"/>
          </a:p>
        </p:txBody>
      </p:sp>
      <p:sp>
        <p:nvSpPr>
          <p:cNvPr id="23" name="Title 1"/>
          <p:cNvSpPr txBox="1">
            <a:spLocks/>
          </p:cNvSpPr>
          <p:nvPr/>
        </p:nvSpPr>
        <p:spPr>
          <a:xfrm>
            <a:off x="4867280" y="664801"/>
            <a:ext cx="4023360" cy="1235245"/>
          </a:xfrm>
          <a:prstGeom prst="rect">
            <a:avLst/>
          </a:prstGeom>
          <a:ln>
            <a:noFill/>
          </a:ln>
        </p:spPr>
        <p:txBody>
          <a:bodyPr vert="horz" lIns="91440" tIns="45720" rIns="91440" bIns="45720" rtlCol="0" anchor="ctr" anchorCtr="0">
            <a:noAutofit/>
          </a:bodyPr>
          <a:lstStyle>
            <a:lvl1pPr algn="l">
              <a:lnSpc>
                <a:spcPct val="100000"/>
              </a:lnSpc>
              <a:defRPr sz="5600" b="0" spc="-250" baseline="0">
                <a:solidFill>
                  <a:schemeClr val="tx2"/>
                </a:solidFil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000" b="1" i="0" u="none" strike="noStrike" kern="1200" cap="none" spc="-250" normalizeH="0" baseline="0" noProof="0" dirty="0" smtClean="0">
                <a:ln>
                  <a:noFill/>
                </a:ln>
                <a:solidFill>
                  <a:srgbClr val="A01420"/>
                </a:solidFill>
                <a:effectLst/>
                <a:uLnTx/>
                <a:uFillTx/>
                <a:latin typeface="Arial"/>
                <a:ea typeface="+mj-ea"/>
                <a:cs typeface="Arial"/>
              </a:rPr>
              <a:t>Chapter 4</a:t>
            </a:r>
            <a:endParaRPr kumimoji="0" lang="en-US" sz="5000" b="1" i="0" u="none" strike="noStrike" kern="1200" cap="none" spc="-250" normalizeH="0" baseline="0" noProof="0" dirty="0">
              <a:ln>
                <a:noFill/>
              </a:ln>
              <a:solidFill>
                <a:srgbClr val="A01420"/>
              </a:solidFill>
              <a:effectLst/>
              <a:uLnTx/>
              <a:uFillTx/>
              <a:latin typeface="Arial"/>
              <a:ea typeface="+mj-ea"/>
              <a:cs typeface="Arial"/>
            </a:endParaRPr>
          </a:p>
        </p:txBody>
      </p:sp>
      <p:cxnSp>
        <p:nvCxnSpPr>
          <p:cNvPr id="24" name="Straight Connector 23"/>
          <p:cNvCxnSpPr/>
          <p:nvPr/>
        </p:nvCxnSpPr>
        <p:spPr>
          <a:xfrm>
            <a:off x="4867282" y="1916803"/>
            <a:ext cx="4023360" cy="1588"/>
          </a:xfrm>
          <a:prstGeom prst="line">
            <a:avLst/>
          </a:prstGeom>
          <a:ln w="34925" cap="flat" cmpd="sng" algn="ctr">
            <a:solidFill>
              <a:srgbClr val="FBBF22"/>
            </a:solidFill>
            <a:prstDash val="solid"/>
            <a:round/>
            <a:headEnd type="none" w="med" len="med"/>
            <a:tailEnd type="oval" w="med" len="med"/>
          </a:ln>
        </p:spPr>
        <p:style>
          <a:lnRef idx="2">
            <a:schemeClr val="accent1"/>
          </a:lnRef>
          <a:fillRef idx="0">
            <a:schemeClr val="accent1"/>
          </a:fillRef>
          <a:effectRef idx="1">
            <a:schemeClr val="accent1"/>
          </a:effectRef>
          <a:fontRef idx="minor">
            <a:schemeClr val="tx1"/>
          </a:fontRef>
        </p:style>
      </p:cxnSp>
      <p:pic>
        <p:nvPicPr>
          <p:cNvPr id="7" name="Picture 6" descr="Biochemistry_cloth_978-0-393-97726-4.jpg"/>
          <p:cNvPicPr>
            <a:picLocks noChangeAspect="1"/>
          </p:cNvPicPr>
          <p:nvPr/>
        </p:nvPicPr>
        <p:blipFill>
          <a:blip r:embed="rId2"/>
          <a:stretch>
            <a:fillRect/>
          </a:stretch>
        </p:blipFill>
        <p:spPr>
          <a:xfrm>
            <a:off x="0" y="0"/>
            <a:ext cx="4760976" cy="6858000"/>
          </a:xfrm>
          <a:prstGeom prst="rect">
            <a:avLst/>
          </a:prstGeom>
          <a:solidFill>
            <a:srgbClr val="FBBF22"/>
          </a:solidFill>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 Line title for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44095"/>
            <a:ext cx="8229600" cy="914400"/>
          </a:xfrm>
        </p:spPr>
        <p:txBody>
          <a:bodyPr/>
          <a:lstStyle/>
          <a:p>
            <a:r>
              <a:rPr lang="en-US" smtClean="0"/>
              <a:t>Click to edit Master title style</a:t>
            </a:r>
            <a:endParaRPr lang="en-US" dirty="0"/>
          </a:p>
        </p:txBody>
      </p:sp>
      <p:sp>
        <p:nvSpPr>
          <p:cNvPr id="9" name="Rectangle 5"/>
          <p:cNvSpPr>
            <a:spLocks noGrp="1" noChangeArrowheads="1"/>
          </p:cNvSpPr>
          <p:nvPr>
            <p:ph type="ftr" sz="quarter" idx="3"/>
          </p:nvPr>
        </p:nvSpPr>
        <p:spPr bwMode="auto">
          <a:xfrm>
            <a:off x="2019300" y="6561456"/>
            <a:ext cx="5105400" cy="296544"/>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100">
                <a:solidFill>
                  <a:schemeClr val="accent1"/>
                </a:solidFill>
                <a:latin typeface="+mn-lt"/>
              </a:defRPr>
            </a:lvl1pPr>
          </a:lstStyle>
          <a:p>
            <a:r>
              <a:rPr lang="en-US" dirty="0" smtClean="0"/>
              <a:t>Copyright © 2017 W. W. Norton &amp; Company</a:t>
            </a:r>
            <a:endParaRPr lang="en-US" dirty="0"/>
          </a:p>
        </p:txBody>
      </p:sp>
      <p:cxnSp>
        <p:nvCxnSpPr>
          <p:cNvPr id="6" name="Straight Connector 5"/>
          <p:cNvCxnSpPr/>
          <p:nvPr/>
        </p:nvCxnSpPr>
        <p:spPr>
          <a:xfrm>
            <a:off x="449813" y="1014203"/>
            <a:ext cx="8246579" cy="1588"/>
          </a:xfrm>
          <a:prstGeom prst="line">
            <a:avLst/>
          </a:prstGeom>
          <a:ln>
            <a:solidFill>
              <a:srgbClr val="FBBF22"/>
            </a:solidFill>
            <a:tailEnd type="oval" w="lg" len="lg"/>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Rectangle 5"/>
          <p:cNvSpPr>
            <a:spLocks noGrp="1" noChangeArrowheads="1"/>
          </p:cNvSpPr>
          <p:nvPr>
            <p:ph type="ftr" sz="quarter" idx="11"/>
          </p:nvPr>
        </p:nvSpPr>
        <p:spPr/>
        <p:txBody>
          <a:bodyPr/>
          <a:lstStyle>
            <a:lvl1pPr>
              <a:defRPr/>
            </a:lvl1pPr>
          </a:lstStyle>
          <a:p>
            <a:r>
              <a:rPr lang="en-US" dirty="0" smtClean="0"/>
              <a:t>Copyright © 2017 W. W. Norton &amp; Company</a:t>
            </a: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Clicker ques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4095"/>
            <a:ext cx="8229600" cy="914400"/>
          </a:xfrm>
        </p:spPr>
        <p:txBody>
          <a:bodyPr anchor="ctr"/>
          <a:lstStyle/>
          <a:p>
            <a:r>
              <a:rPr lang="en-US" smtClean="0"/>
              <a:t>Click to edit Master title style</a:t>
            </a:r>
            <a:endParaRPr lang="en-US" dirty="0"/>
          </a:p>
        </p:txBody>
      </p:sp>
      <p:sp>
        <p:nvSpPr>
          <p:cNvPr id="3" name="Content Placeholder 2"/>
          <p:cNvSpPr>
            <a:spLocks noGrp="1"/>
          </p:cNvSpPr>
          <p:nvPr>
            <p:ph idx="1"/>
          </p:nvPr>
        </p:nvSpPr>
        <p:spPr>
          <a:xfrm>
            <a:off x="457200" y="1084758"/>
            <a:ext cx="8229600" cy="5375310"/>
          </a:xfrm>
        </p:spPr>
        <p:txBody>
          <a:bodyPr/>
          <a:lstStyle>
            <a:lvl1pPr marL="0" indent="0">
              <a:spcBef>
                <a:spcPts val="1200"/>
              </a:spcBef>
              <a:buNone/>
              <a:defRPr/>
            </a:lvl1pPr>
            <a:lvl2pPr marL="688975" indent="-457200">
              <a:spcBef>
                <a:spcPts val="1200"/>
              </a:spcBef>
              <a:buClr>
                <a:srgbClr val="A01420"/>
              </a:buClr>
              <a:buSzPct val="95000"/>
              <a:buFont typeface="+mj-lt"/>
              <a:buAutoNum type="alphaLcPeriod"/>
              <a:defRPr/>
            </a:lvl2pPr>
            <a:lvl3pPr>
              <a:spcBef>
                <a:spcPts val="1200"/>
              </a:spcBef>
              <a:defRPr/>
            </a:lvl3pPr>
            <a:lvl4pPr>
              <a:spcBef>
                <a:spcPts val="1200"/>
              </a:spcBef>
              <a:defRPr/>
            </a:lvl4pPr>
            <a:lvl5pPr>
              <a:spcBef>
                <a:spcPts val="1200"/>
              </a:spcBef>
              <a:defRPr/>
            </a:lvl5pPr>
          </a:lstStyle>
          <a:p>
            <a:pPr lvl="0"/>
            <a:r>
              <a:rPr lang="en-US" dirty="0" smtClean="0"/>
              <a:t>Click to edit Master text styles</a:t>
            </a:r>
          </a:p>
          <a:p>
            <a:pPr lvl="1"/>
            <a:r>
              <a:rPr lang="en-US" dirty="0" smtClean="0"/>
              <a:t>Second level</a:t>
            </a:r>
          </a:p>
        </p:txBody>
      </p:sp>
      <p:sp>
        <p:nvSpPr>
          <p:cNvPr id="9" name="Rectangle 5"/>
          <p:cNvSpPr>
            <a:spLocks noGrp="1" noChangeArrowheads="1"/>
          </p:cNvSpPr>
          <p:nvPr>
            <p:ph type="ftr" sz="quarter" idx="3"/>
          </p:nvPr>
        </p:nvSpPr>
        <p:spPr bwMode="auto">
          <a:xfrm>
            <a:off x="2019300" y="6561456"/>
            <a:ext cx="5105400" cy="296544"/>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100">
                <a:solidFill>
                  <a:schemeClr val="accent1"/>
                </a:solidFill>
                <a:latin typeface="+mn-lt"/>
              </a:defRPr>
            </a:lvl1pPr>
          </a:lstStyle>
          <a:p>
            <a:r>
              <a:rPr lang="en-US" dirty="0" smtClean="0"/>
              <a:t>Copyright © 2017 W. W. Norton &amp; Company</a:t>
            </a:r>
            <a:endParaRPr lang="en-US" dirty="0"/>
          </a:p>
        </p:txBody>
      </p:sp>
      <p:cxnSp>
        <p:nvCxnSpPr>
          <p:cNvPr id="6" name="Straight Connector 5"/>
          <p:cNvCxnSpPr/>
          <p:nvPr/>
        </p:nvCxnSpPr>
        <p:spPr>
          <a:xfrm>
            <a:off x="449813" y="1014203"/>
            <a:ext cx="8246579" cy="1588"/>
          </a:xfrm>
          <a:prstGeom prst="line">
            <a:avLst/>
          </a:prstGeom>
          <a:ln>
            <a:solidFill>
              <a:srgbClr val="FBBF22"/>
            </a:solidFill>
            <a:tailEnd type="oval" w="lg" len="lg"/>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END SLIDE">
    <p:spTree>
      <p:nvGrpSpPr>
        <p:cNvPr id="1" name=""/>
        <p:cNvGrpSpPr/>
        <p:nvPr/>
      </p:nvGrpSpPr>
      <p:grpSpPr>
        <a:xfrm>
          <a:off x="0" y="0"/>
          <a:ext cx="0" cy="0"/>
          <a:chOff x="0" y="0"/>
          <a:chExt cx="0" cy="0"/>
        </a:xfrm>
      </p:grpSpPr>
      <p:sp>
        <p:nvSpPr>
          <p:cNvPr id="7" name="TextBox 6"/>
          <p:cNvSpPr txBox="1"/>
          <p:nvPr/>
        </p:nvSpPr>
        <p:spPr>
          <a:xfrm>
            <a:off x="453081" y="224070"/>
            <a:ext cx="8189784" cy="954107"/>
          </a:xfrm>
          <a:prstGeom prst="rect">
            <a:avLst/>
          </a:prstGeom>
          <a:noFill/>
        </p:spPr>
        <p:txBody>
          <a:bodyPr wrap="square" rtlCol="0" anchor="ctr">
            <a:spAutoFit/>
          </a:bodyPr>
          <a:lstStyle/>
          <a:p>
            <a:pPr marL="0" marR="0" indent="0" algn="ctr" defTabSz="914400" rtl="0" eaLnBrk="1" fontAlgn="base" latinLnBrk="0" hangingPunct="1">
              <a:lnSpc>
                <a:spcPct val="100000"/>
              </a:lnSpc>
              <a:spcBef>
                <a:spcPct val="0"/>
              </a:spcBef>
              <a:spcAft>
                <a:spcPct val="0"/>
              </a:spcAft>
              <a:buClrTx/>
              <a:buSzTx/>
              <a:buFontTx/>
              <a:buNone/>
              <a:tabLst/>
              <a:defRPr/>
            </a:pPr>
            <a:r>
              <a:rPr lang="en-US" sz="2800" b="1" dirty="0" smtClean="0">
                <a:solidFill>
                  <a:srgbClr val="A01420"/>
                </a:solidFill>
              </a:rPr>
              <a:t>This concludes the Lecture PowerPoint presentation for Chapter 4</a:t>
            </a:r>
            <a:endParaRPr lang="en-US" sz="2600" b="1" baseline="0" dirty="0">
              <a:solidFill>
                <a:srgbClr val="A01420"/>
              </a:solidFill>
            </a:endParaRPr>
          </a:p>
        </p:txBody>
      </p:sp>
      <p:sp>
        <p:nvSpPr>
          <p:cNvPr id="5" name="Footer Placeholder 4"/>
          <p:cNvSpPr>
            <a:spLocks noGrp="1"/>
          </p:cNvSpPr>
          <p:nvPr>
            <p:ph type="ftr" sz="quarter" idx="10"/>
          </p:nvPr>
        </p:nvSpPr>
        <p:spPr/>
        <p:txBody>
          <a:bodyPr/>
          <a:lstStyle/>
          <a:p>
            <a:r>
              <a:rPr lang="en-US" dirty="0" smtClean="0"/>
              <a:t>Copyright © 2017 W. W. Norton &amp; Company</a:t>
            </a:r>
            <a:endParaRPr lang="en-US" dirty="0"/>
          </a:p>
        </p:txBody>
      </p:sp>
      <p:pic>
        <p:nvPicPr>
          <p:cNvPr id="6" name="Picture 5" descr="MicroBio_HumanExp_REG_300x375.jpg"/>
          <p:cNvPicPr>
            <a:picLocks noChangeAspect="1"/>
          </p:cNvPicPr>
          <p:nvPr/>
        </p:nvPicPr>
        <p:blipFill>
          <a:blip r:embed="rId2"/>
          <a:stretch>
            <a:fillRect/>
          </a:stretch>
        </p:blipFill>
        <p:spPr>
          <a:xfrm>
            <a:off x="2856816" y="1826685"/>
            <a:ext cx="3430369" cy="4387681"/>
          </a:xfrm>
          <a:prstGeom prst="rect">
            <a:avLst/>
          </a:prstGeom>
          <a:noFill/>
          <a:ln>
            <a:noFill/>
          </a:ln>
        </p:spPr>
      </p:pic>
      <p:cxnSp>
        <p:nvCxnSpPr>
          <p:cNvPr id="8" name="Straight Connector 7"/>
          <p:cNvCxnSpPr/>
          <p:nvPr/>
        </p:nvCxnSpPr>
        <p:spPr>
          <a:xfrm>
            <a:off x="449813" y="1384608"/>
            <a:ext cx="8246579" cy="1588"/>
          </a:xfrm>
          <a:prstGeom prst="line">
            <a:avLst/>
          </a:prstGeom>
          <a:ln>
            <a:solidFill>
              <a:srgbClr val="FBBF22"/>
            </a:solidFill>
            <a:tailEnd type="oval" w="lg" len="lg"/>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2243546-4417-41DC-BF36-5387F4247D5B}" type="datetimeFigureOut">
              <a:rPr lang="en-US" smtClean="0">
                <a:solidFill>
                  <a:prstClr val="black">
                    <a:tint val="75000"/>
                  </a:prstClr>
                </a:solidFill>
              </a:rPr>
              <a:pPr/>
              <a:t>8/2/17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Copyright © 2017 W. W. Norton &amp; Company</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E64FA2C-B10F-47D8-ABC6-EE96F552EC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652667"/>
      </p:ext>
    </p:extLst>
  </p:cSld>
  <p:clrMapOvr>
    <a:masterClrMapping/>
  </p:clrMapOvr>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243546-4417-41DC-BF36-5387F4247D5B}" type="datetimeFigureOut">
              <a:rPr lang="en-US" smtClean="0">
                <a:solidFill>
                  <a:prstClr val="black">
                    <a:tint val="75000"/>
                  </a:prstClr>
                </a:solidFill>
              </a:rPr>
              <a:pPr/>
              <a:t>8/2/17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Copyright © 2017 W. W. Norton &amp; Company</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E64FA2C-B10F-47D8-ABC6-EE96F552EC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55473"/>
      </p:ext>
    </p:extLst>
  </p:cSld>
  <p:clrMapOvr>
    <a:masterClrMapping/>
  </p:clrMapOvr>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2243546-4417-41DC-BF36-5387F4247D5B}" type="datetimeFigureOut">
              <a:rPr lang="en-US" smtClean="0">
                <a:solidFill>
                  <a:prstClr val="black">
                    <a:tint val="75000"/>
                  </a:prstClr>
                </a:solidFill>
              </a:rPr>
              <a:pPr/>
              <a:t>8/2/17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Copyright © 2017 W. W. Norton &amp; Company</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E64FA2C-B10F-47D8-ABC6-EE96F552EC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0860914"/>
      </p:ext>
    </p:extLst>
  </p:cSld>
  <p:clrMapOvr>
    <a:masterClrMapping/>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2243546-4417-41DC-BF36-5387F4247D5B}" type="datetimeFigureOut">
              <a:rPr lang="en-US" smtClean="0">
                <a:solidFill>
                  <a:prstClr val="black">
                    <a:tint val="75000"/>
                  </a:prstClr>
                </a:solidFill>
              </a:rPr>
              <a:pPr/>
              <a:t>8/2/17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Copyright © 2017 W. W. Norton &amp; Company</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E64FA2C-B10F-47D8-ABC6-EE96F552EC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2005963"/>
      </p:ext>
    </p:extLst>
  </p:cSld>
  <p:clrMapOvr>
    <a:masterClrMapping/>
  </p:clrMapOvr>
  <p:hf hd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2243546-4417-41DC-BF36-5387F4247D5B}" type="datetimeFigureOut">
              <a:rPr lang="en-US" smtClean="0">
                <a:solidFill>
                  <a:prstClr val="black">
                    <a:tint val="75000"/>
                  </a:prstClr>
                </a:solidFill>
              </a:rPr>
              <a:pPr/>
              <a:t>8/2/17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Copyright © 2017 W. W. Norton &amp; Company</a:t>
            </a: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6E64FA2C-B10F-47D8-ABC6-EE96F552EC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6975608"/>
      </p:ext>
    </p:extLst>
  </p:cSld>
  <p:clrMapOvr>
    <a:masterClrMapping/>
  </p:clrMapOvr>
  <p:hf hd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2243546-4417-41DC-BF36-5387F4247D5B}" type="datetimeFigureOut">
              <a:rPr lang="en-US" smtClean="0">
                <a:solidFill>
                  <a:prstClr val="black">
                    <a:tint val="75000"/>
                  </a:prstClr>
                </a:solidFill>
              </a:rPr>
              <a:pPr/>
              <a:t>8/2/17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Copyright © 2017 W. W. Norton &amp; Company</a:t>
            </a: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6E64FA2C-B10F-47D8-ABC6-EE96F552EC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4459670"/>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2 line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90438"/>
            <a:ext cx="8229600" cy="4969629"/>
          </a:xfrm>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Rectangle 5"/>
          <p:cNvSpPr>
            <a:spLocks noGrp="1" noChangeArrowheads="1"/>
          </p:cNvSpPr>
          <p:nvPr>
            <p:ph type="ftr" sz="quarter" idx="3"/>
          </p:nvPr>
        </p:nvSpPr>
        <p:spPr bwMode="auto">
          <a:xfrm>
            <a:off x="2019300" y="6561456"/>
            <a:ext cx="5105400" cy="296544"/>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100">
                <a:solidFill>
                  <a:schemeClr val="accent1"/>
                </a:solidFill>
                <a:latin typeface="+mn-lt"/>
              </a:defRPr>
            </a:lvl1pPr>
          </a:lstStyle>
          <a:p>
            <a:r>
              <a:rPr lang="en-US" dirty="0" smtClean="0"/>
              <a:t>Copyright © 2017 W. W. Norton &amp; Company</a:t>
            </a:r>
            <a:endParaRPr lang="en-US" dirty="0"/>
          </a:p>
        </p:txBody>
      </p:sp>
      <p:cxnSp>
        <p:nvCxnSpPr>
          <p:cNvPr id="5" name="Straight Connector 4"/>
          <p:cNvCxnSpPr/>
          <p:nvPr/>
        </p:nvCxnSpPr>
        <p:spPr>
          <a:xfrm>
            <a:off x="449813" y="1384608"/>
            <a:ext cx="8246579" cy="1588"/>
          </a:xfrm>
          <a:prstGeom prst="line">
            <a:avLst/>
          </a:prstGeom>
          <a:ln>
            <a:solidFill>
              <a:srgbClr val="FBBF22"/>
            </a:solidFill>
            <a:tailEnd type="oval" w="lg" len="lg"/>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243546-4417-41DC-BF36-5387F4247D5B}" type="datetimeFigureOut">
              <a:rPr lang="en-US" smtClean="0">
                <a:solidFill>
                  <a:prstClr val="black">
                    <a:tint val="75000"/>
                  </a:prstClr>
                </a:solidFill>
              </a:rPr>
              <a:pPr/>
              <a:t>8/2/17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Copyright © 2017 W. W. Norton &amp; Company</a:t>
            </a:r>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6E64FA2C-B10F-47D8-ABC6-EE96F552EC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70479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2243546-4417-41DC-BF36-5387F4247D5B}" type="datetimeFigureOut">
              <a:rPr lang="en-US" smtClean="0">
                <a:solidFill>
                  <a:prstClr val="black">
                    <a:tint val="75000"/>
                  </a:prstClr>
                </a:solidFill>
              </a:rPr>
              <a:pPr/>
              <a:t>8/2/17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Copyright © 2017 W. W. Norton &amp; Company</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E64FA2C-B10F-47D8-ABC6-EE96F552EC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3516588"/>
      </p:ext>
    </p:extLst>
  </p:cSld>
  <p:clrMapOvr>
    <a:masterClrMapping/>
  </p:clrMapOvr>
  <p:hf hd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2243546-4417-41DC-BF36-5387F4247D5B}" type="datetimeFigureOut">
              <a:rPr lang="en-US" smtClean="0">
                <a:solidFill>
                  <a:prstClr val="black">
                    <a:tint val="75000"/>
                  </a:prstClr>
                </a:solidFill>
              </a:rPr>
              <a:pPr/>
              <a:t>8/2/17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Copyright © 2017 W. W. Norton &amp; Company</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E64FA2C-B10F-47D8-ABC6-EE96F552EC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3294936"/>
      </p:ext>
    </p:extLst>
  </p:cSld>
  <p:clrMapOvr>
    <a:masterClrMapping/>
  </p:clrMapOvr>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243546-4417-41DC-BF36-5387F4247D5B}" type="datetimeFigureOut">
              <a:rPr lang="en-US" smtClean="0">
                <a:solidFill>
                  <a:prstClr val="black">
                    <a:tint val="75000"/>
                  </a:prstClr>
                </a:solidFill>
              </a:rPr>
              <a:pPr/>
              <a:t>8/2/17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Copyright © 2017 W. W. Norton &amp; Company</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E64FA2C-B10F-47D8-ABC6-EE96F552EC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4467651"/>
      </p:ext>
    </p:extLst>
  </p:cSld>
  <p:clrMapOvr>
    <a:masterClrMapping/>
  </p:clrMapOvr>
  <p:hf hd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243546-4417-41DC-BF36-5387F4247D5B}" type="datetimeFigureOut">
              <a:rPr lang="en-US" smtClean="0">
                <a:solidFill>
                  <a:prstClr val="black">
                    <a:tint val="75000"/>
                  </a:prstClr>
                </a:solidFill>
              </a:rPr>
              <a:pPr/>
              <a:t>8/2/17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Copyright © 2017 W. W. Norton &amp; Company</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E64FA2C-B10F-47D8-ABC6-EE96F552EC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4717496"/>
      </p:ext>
    </p:extLst>
  </p:cSld>
  <p:clrMapOvr>
    <a:masterClrMapping/>
  </p:clrMapOvr>
  <p:hf hdr="0" dt="0"/>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END SLIDE">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r>
              <a:rPr lang="en-US" dirty="0" smtClean="0">
                <a:solidFill>
                  <a:prstClr val="black">
                    <a:tint val="75000"/>
                  </a:prstClr>
                </a:solidFill>
              </a:rPr>
              <a:t>Copyright © 2017 W. W. Norton &amp; Company</a:t>
            </a:r>
            <a:endParaRPr lang="en-US" dirty="0">
              <a:solidFill>
                <a:prstClr val="black">
                  <a:tint val="75000"/>
                </a:prstClr>
              </a:solidFill>
            </a:endParaRPr>
          </a:p>
        </p:txBody>
      </p:sp>
    </p:spTree>
    <p:extLst>
      <p:ext uri="{BB962C8B-B14F-4D97-AF65-F5344CB8AC3E}">
        <p14:creationId xmlns:p14="http://schemas.microsoft.com/office/powerpoint/2010/main" val="1416720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2 Two placeholder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90438"/>
            <a:ext cx="8229600" cy="2450941"/>
          </a:xfrm>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Rectangle 5"/>
          <p:cNvSpPr>
            <a:spLocks noGrp="1" noChangeArrowheads="1"/>
          </p:cNvSpPr>
          <p:nvPr>
            <p:ph type="ftr" sz="quarter" idx="3"/>
          </p:nvPr>
        </p:nvSpPr>
        <p:spPr bwMode="auto">
          <a:xfrm>
            <a:off x="2019300" y="6561456"/>
            <a:ext cx="5105400" cy="296544"/>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100">
                <a:solidFill>
                  <a:schemeClr val="accent1"/>
                </a:solidFill>
                <a:latin typeface="+mn-lt"/>
              </a:defRPr>
            </a:lvl1pPr>
          </a:lstStyle>
          <a:p>
            <a:r>
              <a:rPr lang="en-US" dirty="0" smtClean="0"/>
              <a:t>Copyright © 2017 W. W. Norton &amp; Company</a:t>
            </a:r>
            <a:endParaRPr lang="en-US" dirty="0"/>
          </a:p>
        </p:txBody>
      </p:sp>
      <p:cxnSp>
        <p:nvCxnSpPr>
          <p:cNvPr id="5" name="Straight Connector 4"/>
          <p:cNvCxnSpPr/>
          <p:nvPr/>
        </p:nvCxnSpPr>
        <p:spPr>
          <a:xfrm>
            <a:off x="449813" y="1384608"/>
            <a:ext cx="8246579" cy="1588"/>
          </a:xfrm>
          <a:prstGeom prst="line">
            <a:avLst/>
          </a:prstGeom>
          <a:ln>
            <a:solidFill>
              <a:srgbClr val="FBBF22"/>
            </a:solidFill>
            <a:tailEnd type="oval" w="lg" len="lg"/>
          </a:ln>
        </p:spPr>
        <p:style>
          <a:lnRef idx="2">
            <a:schemeClr val="accent1"/>
          </a:lnRef>
          <a:fillRef idx="0">
            <a:schemeClr val="accent1"/>
          </a:fillRef>
          <a:effectRef idx="1">
            <a:schemeClr val="accent1"/>
          </a:effectRef>
          <a:fontRef idx="minor">
            <a:schemeClr val="tx1"/>
          </a:fontRef>
        </p:style>
      </p:cxnSp>
      <p:sp>
        <p:nvSpPr>
          <p:cNvPr id="6" name="Content Placeholder 5"/>
          <p:cNvSpPr>
            <a:spLocks noGrp="1"/>
          </p:cNvSpPr>
          <p:nvPr>
            <p:ph sz="quarter" idx="10"/>
          </p:nvPr>
        </p:nvSpPr>
        <p:spPr>
          <a:xfrm>
            <a:off x="439738" y="4006273"/>
            <a:ext cx="8247062" cy="24590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061784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 line 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4095"/>
            <a:ext cx="8229600" cy="914400"/>
          </a:xfrm>
        </p:spPr>
        <p:txBody>
          <a:bodyPr anchor="ctr"/>
          <a:lstStyle/>
          <a:p>
            <a:r>
              <a:rPr lang="en-US" smtClean="0"/>
              <a:t>Click to edit Master title style</a:t>
            </a:r>
            <a:endParaRPr lang="en-US" dirty="0"/>
          </a:p>
        </p:txBody>
      </p:sp>
      <p:sp>
        <p:nvSpPr>
          <p:cNvPr id="3" name="Content Placeholder 2"/>
          <p:cNvSpPr>
            <a:spLocks noGrp="1"/>
          </p:cNvSpPr>
          <p:nvPr>
            <p:ph idx="1"/>
          </p:nvPr>
        </p:nvSpPr>
        <p:spPr>
          <a:xfrm>
            <a:off x="457200" y="1084758"/>
            <a:ext cx="8229600" cy="5375310"/>
          </a:xfrm>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Rectangle 5"/>
          <p:cNvSpPr>
            <a:spLocks noGrp="1" noChangeArrowheads="1"/>
          </p:cNvSpPr>
          <p:nvPr>
            <p:ph type="ftr" sz="quarter" idx="3"/>
          </p:nvPr>
        </p:nvSpPr>
        <p:spPr bwMode="auto">
          <a:xfrm>
            <a:off x="2019300" y="6561456"/>
            <a:ext cx="5105400" cy="296544"/>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100">
                <a:solidFill>
                  <a:schemeClr val="accent1"/>
                </a:solidFill>
                <a:latin typeface="+mn-lt"/>
              </a:defRPr>
            </a:lvl1pPr>
          </a:lstStyle>
          <a:p>
            <a:r>
              <a:rPr lang="en-US" dirty="0" smtClean="0"/>
              <a:t>Copyright © 2017 W. W. Norton &amp; Company</a:t>
            </a:r>
            <a:endParaRPr lang="en-US" dirty="0"/>
          </a:p>
        </p:txBody>
      </p:sp>
      <p:cxnSp>
        <p:nvCxnSpPr>
          <p:cNvPr id="6" name="Straight Connector 5"/>
          <p:cNvCxnSpPr/>
          <p:nvPr/>
        </p:nvCxnSpPr>
        <p:spPr>
          <a:xfrm>
            <a:off x="449813" y="1014203"/>
            <a:ext cx="8246579" cy="1588"/>
          </a:xfrm>
          <a:prstGeom prst="line">
            <a:avLst/>
          </a:prstGeom>
          <a:ln>
            <a:solidFill>
              <a:srgbClr val="FBBF22"/>
            </a:solidFill>
            <a:tailEnd type="oval" w="lg" len="lg"/>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2 line Title and Content (2 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90462"/>
            <a:ext cx="4023360" cy="49946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Rectangle 5"/>
          <p:cNvSpPr>
            <a:spLocks noGrp="1" noChangeArrowheads="1"/>
          </p:cNvSpPr>
          <p:nvPr>
            <p:ph type="ftr" sz="quarter" idx="3"/>
          </p:nvPr>
        </p:nvSpPr>
        <p:spPr bwMode="auto">
          <a:xfrm>
            <a:off x="2019300" y="6561456"/>
            <a:ext cx="5105400" cy="296544"/>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100">
                <a:solidFill>
                  <a:schemeClr val="accent1"/>
                </a:solidFill>
                <a:latin typeface="+mn-lt"/>
              </a:defRPr>
            </a:lvl1pPr>
          </a:lstStyle>
          <a:p>
            <a:r>
              <a:rPr lang="en-US" dirty="0" smtClean="0"/>
              <a:t>Copyright © 2017 W. W. Norton &amp; Company</a:t>
            </a:r>
            <a:endParaRPr lang="en-US" dirty="0"/>
          </a:p>
        </p:txBody>
      </p:sp>
      <p:sp>
        <p:nvSpPr>
          <p:cNvPr id="5" name="Content Placeholder 2"/>
          <p:cNvSpPr>
            <a:spLocks noGrp="1"/>
          </p:cNvSpPr>
          <p:nvPr>
            <p:ph idx="10"/>
          </p:nvPr>
        </p:nvSpPr>
        <p:spPr>
          <a:xfrm>
            <a:off x="4663440" y="1490438"/>
            <a:ext cx="4023360" cy="499432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cxnSp>
        <p:nvCxnSpPr>
          <p:cNvPr id="8" name="Straight Connector 7"/>
          <p:cNvCxnSpPr/>
          <p:nvPr/>
        </p:nvCxnSpPr>
        <p:spPr>
          <a:xfrm>
            <a:off x="449813" y="1384608"/>
            <a:ext cx="8246579" cy="1588"/>
          </a:xfrm>
          <a:prstGeom prst="line">
            <a:avLst/>
          </a:prstGeom>
          <a:ln>
            <a:solidFill>
              <a:srgbClr val="FBBF22"/>
            </a:solidFill>
            <a:tailEnd type="oval" w="lg" len="lg"/>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 line Title and Content (left only)">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90462"/>
            <a:ext cx="4023360" cy="49946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Rectangle 5"/>
          <p:cNvSpPr>
            <a:spLocks noGrp="1" noChangeArrowheads="1"/>
          </p:cNvSpPr>
          <p:nvPr>
            <p:ph type="ftr" sz="quarter" idx="3"/>
          </p:nvPr>
        </p:nvSpPr>
        <p:spPr bwMode="auto">
          <a:xfrm>
            <a:off x="2019300" y="6561456"/>
            <a:ext cx="5105400" cy="296544"/>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100">
                <a:solidFill>
                  <a:schemeClr val="accent1"/>
                </a:solidFill>
                <a:latin typeface="+mn-lt"/>
              </a:defRPr>
            </a:lvl1pPr>
          </a:lstStyle>
          <a:p>
            <a:r>
              <a:rPr lang="en-US" dirty="0" smtClean="0"/>
              <a:t>Copyright © 2017 W. W. Norton &amp; Company</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cxnSp>
        <p:nvCxnSpPr>
          <p:cNvPr id="8" name="Straight Connector 7"/>
          <p:cNvCxnSpPr/>
          <p:nvPr/>
        </p:nvCxnSpPr>
        <p:spPr>
          <a:xfrm>
            <a:off x="449813" y="1384608"/>
            <a:ext cx="8246579" cy="1588"/>
          </a:xfrm>
          <a:prstGeom prst="line">
            <a:avLst/>
          </a:prstGeom>
          <a:ln>
            <a:solidFill>
              <a:srgbClr val="FBBF22"/>
            </a:solidFill>
            <a:tailEnd type="oval" w="lg" len="lg"/>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 line Title and Content (2 col)">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93576"/>
            <a:ext cx="4023360" cy="539152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Rectangle 5"/>
          <p:cNvSpPr>
            <a:spLocks noGrp="1" noChangeArrowheads="1"/>
          </p:cNvSpPr>
          <p:nvPr>
            <p:ph type="ftr" sz="quarter" idx="3"/>
          </p:nvPr>
        </p:nvSpPr>
        <p:spPr bwMode="auto">
          <a:xfrm>
            <a:off x="2019300" y="6561456"/>
            <a:ext cx="5105400" cy="296544"/>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100">
                <a:solidFill>
                  <a:schemeClr val="accent1"/>
                </a:solidFill>
                <a:latin typeface="+mn-lt"/>
              </a:defRPr>
            </a:lvl1pPr>
          </a:lstStyle>
          <a:p>
            <a:r>
              <a:rPr lang="en-US" dirty="0" smtClean="0"/>
              <a:t>Copyright © 2017 W. W. Norton &amp; Company</a:t>
            </a:r>
            <a:endParaRPr lang="en-US" dirty="0"/>
          </a:p>
        </p:txBody>
      </p:sp>
      <p:sp>
        <p:nvSpPr>
          <p:cNvPr id="5" name="Content Placeholder 2"/>
          <p:cNvSpPr>
            <a:spLocks noGrp="1"/>
          </p:cNvSpPr>
          <p:nvPr>
            <p:ph idx="10"/>
          </p:nvPr>
        </p:nvSpPr>
        <p:spPr>
          <a:xfrm>
            <a:off x="4663440" y="1093576"/>
            <a:ext cx="4023360" cy="539118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a:xfrm>
            <a:off x="457200" y="44095"/>
            <a:ext cx="8229600" cy="914400"/>
          </a:xfrm>
        </p:spPr>
        <p:txBody>
          <a:bodyPr/>
          <a:lstStyle/>
          <a:p>
            <a:r>
              <a:rPr lang="en-US" smtClean="0"/>
              <a:t>Click to edit Master title style</a:t>
            </a:r>
            <a:endParaRPr lang="en-US"/>
          </a:p>
        </p:txBody>
      </p:sp>
      <p:cxnSp>
        <p:nvCxnSpPr>
          <p:cNvPr id="7" name="Straight Connector 6"/>
          <p:cNvCxnSpPr/>
          <p:nvPr/>
        </p:nvCxnSpPr>
        <p:spPr>
          <a:xfrm>
            <a:off x="449813" y="1014203"/>
            <a:ext cx="8246579" cy="1588"/>
          </a:xfrm>
          <a:prstGeom prst="line">
            <a:avLst/>
          </a:prstGeom>
          <a:ln>
            <a:solidFill>
              <a:srgbClr val="FBBF22"/>
            </a:solidFill>
            <a:tailEnd type="oval" w="lg" len="lg"/>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 line Title and content (1 col)">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93576"/>
            <a:ext cx="4023360" cy="539152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Rectangle 5"/>
          <p:cNvSpPr>
            <a:spLocks noGrp="1" noChangeArrowheads="1"/>
          </p:cNvSpPr>
          <p:nvPr>
            <p:ph type="ftr" sz="quarter" idx="3"/>
          </p:nvPr>
        </p:nvSpPr>
        <p:spPr bwMode="auto">
          <a:xfrm>
            <a:off x="2019300" y="6561456"/>
            <a:ext cx="5105400" cy="296544"/>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100">
                <a:solidFill>
                  <a:schemeClr val="accent1"/>
                </a:solidFill>
                <a:latin typeface="+mn-lt"/>
              </a:defRPr>
            </a:lvl1pPr>
          </a:lstStyle>
          <a:p>
            <a:r>
              <a:rPr lang="en-US" dirty="0" smtClean="0"/>
              <a:t>Copyright © 2017 W. W. Norton &amp; Company</a:t>
            </a:r>
            <a:endParaRPr lang="en-US" dirty="0"/>
          </a:p>
        </p:txBody>
      </p:sp>
      <p:sp>
        <p:nvSpPr>
          <p:cNvPr id="6" name="Title 5"/>
          <p:cNvSpPr>
            <a:spLocks noGrp="1"/>
          </p:cNvSpPr>
          <p:nvPr>
            <p:ph type="title"/>
          </p:nvPr>
        </p:nvSpPr>
        <p:spPr>
          <a:xfrm>
            <a:off x="457200" y="44095"/>
            <a:ext cx="8229600" cy="914400"/>
          </a:xfrm>
        </p:spPr>
        <p:txBody>
          <a:bodyPr/>
          <a:lstStyle/>
          <a:p>
            <a:r>
              <a:rPr lang="en-US" smtClean="0"/>
              <a:t>Click to edit Master title style</a:t>
            </a:r>
            <a:endParaRPr lang="en-US"/>
          </a:p>
        </p:txBody>
      </p:sp>
      <p:cxnSp>
        <p:nvCxnSpPr>
          <p:cNvPr id="7" name="Straight Connector 6"/>
          <p:cNvCxnSpPr/>
          <p:nvPr/>
        </p:nvCxnSpPr>
        <p:spPr>
          <a:xfrm>
            <a:off x="449813" y="1014203"/>
            <a:ext cx="8246579" cy="1588"/>
          </a:xfrm>
          <a:prstGeom prst="line">
            <a:avLst/>
          </a:prstGeom>
          <a:ln>
            <a:solidFill>
              <a:srgbClr val="FBBF22"/>
            </a:solidFill>
            <a:tailEnd type="oval" w="lg" len="lg"/>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2 Line Title for 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Rectangle 5"/>
          <p:cNvSpPr>
            <a:spLocks noGrp="1" noChangeArrowheads="1"/>
          </p:cNvSpPr>
          <p:nvPr>
            <p:ph type="ftr" sz="quarter" idx="11"/>
          </p:nvPr>
        </p:nvSpPr>
        <p:spPr/>
        <p:txBody>
          <a:bodyPr/>
          <a:lstStyle>
            <a:lvl1pPr>
              <a:defRPr/>
            </a:lvl1pPr>
          </a:lstStyle>
          <a:p>
            <a:r>
              <a:rPr lang="en-US" dirty="0" smtClean="0"/>
              <a:t>Copyright © 2017 W. W. Norton &amp; Company</a:t>
            </a:r>
            <a:endParaRPr lang="en-US" dirty="0"/>
          </a:p>
        </p:txBody>
      </p:sp>
      <p:cxnSp>
        <p:nvCxnSpPr>
          <p:cNvPr id="6" name="Straight Connector 5"/>
          <p:cNvCxnSpPr/>
          <p:nvPr/>
        </p:nvCxnSpPr>
        <p:spPr>
          <a:xfrm>
            <a:off x="449813" y="1384608"/>
            <a:ext cx="8246579" cy="1588"/>
          </a:xfrm>
          <a:prstGeom prst="line">
            <a:avLst/>
          </a:prstGeom>
          <a:ln>
            <a:solidFill>
              <a:srgbClr val="FBBF22"/>
            </a:solidFill>
            <a:tailEnd type="oval" w="lg" len="lg"/>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slideLayout" Target="../slideLayouts/slideLayout25.xml"/><Relationship Id="rId13" Type="http://schemas.openxmlformats.org/officeDocument/2006/relationships/theme" Target="../theme/theme2.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44095"/>
            <a:ext cx="8229600" cy="12694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endParaRPr lang="en-US" dirty="0"/>
          </a:p>
        </p:txBody>
      </p:sp>
      <p:sp>
        <p:nvSpPr>
          <p:cNvPr id="1027" name="Rectangle 3"/>
          <p:cNvSpPr>
            <a:spLocks noGrp="1" noChangeArrowheads="1"/>
          </p:cNvSpPr>
          <p:nvPr>
            <p:ph type="body" idx="1"/>
          </p:nvPr>
        </p:nvSpPr>
        <p:spPr bwMode="auto">
          <a:xfrm>
            <a:off x="457200" y="1508077"/>
            <a:ext cx="8229600" cy="49651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437" name="Rectangle 5"/>
          <p:cNvSpPr>
            <a:spLocks noGrp="1" noChangeArrowheads="1"/>
          </p:cNvSpPr>
          <p:nvPr>
            <p:ph type="ftr" sz="quarter" idx="3"/>
          </p:nvPr>
        </p:nvSpPr>
        <p:spPr bwMode="auto">
          <a:xfrm>
            <a:off x="2019300" y="6579094"/>
            <a:ext cx="5105400" cy="278906"/>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100" baseline="0">
                <a:solidFill>
                  <a:schemeClr val="accent1"/>
                </a:solidFill>
                <a:latin typeface="+mn-lt"/>
              </a:defRPr>
            </a:lvl1pPr>
          </a:lstStyle>
          <a:p>
            <a:r>
              <a:rPr lang="en-US" dirty="0" smtClean="0"/>
              <a:t>Copyright © 2017 W. W. Norton &amp; Company</a:t>
            </a:r>
            <a:endParaRPr lang="en-US" dirty="0"/>
          </a:p>
        </p:txBody>
      </p:sp>
      <p:sp>
        <p:nvSpPr>
          <p:cNvPr id="1032" name="Line 8"/>
          <p:cNvSpPr>
            <a:spLocks noChangeShapeType="1"/>
          </p:cNvSpPr>
          <p:nvPr/>
        </p:nvSpPr>
        <p:spPr bwMode="auto">
          <a:xfrm>
            <a:off x="457200" y="6561670"/>
            <a:ext cx="8229600" cy="0"/>
          </a:xfrm>
          <a:prstGeom prst="line">
            <a:avLst/>
          </a:prstGeom>
          <a:noFill/>
          <a:ln w="22225" cap="flat" cmpd="sng" algn="ctr">
            <a:solidFill>
              <a:srgbClr val="FBBF22"/>
            </a:solidFill>
            <a:prstDash val="solid"/>
            <a:round/>
            <a:headEnd type="none" w="med" len="med"/>
            <a:tailEnd type="none" w="med" len="med"/>
          </a:ln>
        </p:spPr>
        <p:txBody>
          <a:bodyPr>
            <a:prstTxWarp prst="textNoShape">
              <a:avLst/>
            </a:prstTxWarp>
          </a:bodyPr>
          <a:lstStyle/>
          <a:p>
            <a:endParaRPr lang="en-US" dirty="0"/>
          </a:p>
        </p:txBody>
      </p:sp>
      <p:sp>
        <p:nvSpPr>
          <p:cNvPr id="10" name="Rectangle 9"/>
          <p:cNvSpPr/>
          <p:nvPr/>
        </p:nvSpPr>
        <p:spPr>
          <a:xfrm>
            <a:off x="0" y="0"/>
            <a:ext cx="402336" cy="6858000"/>
          </a:xfrm>
          <a:prstGeom prst="rect">
            <a:avLst/>
          </a:prstGeom>
          <a:solidFill>
            <a:srgbClr val="FBBF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Sld>
  <p:clrMap bg1="lt1" tx1="dk1" bg2="lt2" tx2="dk2" accent1="accent1" accent2="accent2" accent3="accent3" accent4="accent4" accent5="accent5" accent6="accent6" hlink="hlink" folHlink="folHlink"/>
  <p:sldLayoutIdLst>
    <p:sldLayoutId id="2147483760" r:id="rId1"/>
    <p:sldLayoutId id="2147483761" r:id="rId2"/>
    <p:sldLayoutId id="2147483798"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Lst>
  <p:timing>
    <p:tnLst>
      <p:par>
        <p:cTn id="1" dur="indefinite" restart="never" nodeType="tmRoot"/>
      </p:par>
    </p:tnLst>
  </p:timing>
  <p:hf sldNum="0" hdr="0" dt="0"/>
  <p:txStyles>
    <p:titleStyle>
      <a:lvl1pPr algn="l" rtl="0" eaLnBrk="1" fontAlgn="base" hangingPunct="1">
        <a:spcBef>
          <a:spcPct val="0"/>
        </a:spcBef>
        <a:spcAft>
          <a:spcPct val="0"/>
        </a:spcAft>
        <a:defRPr sz="4000" b="1">
          <a:solidFill>
            <a:srgbClr val="A01420"/>
          </a:solidFill>
          <a:latin typeface="Arial"/>
          <a:ea typeface="+mj-ea"/>
          <a:cs typeface="Arial"/>
        </a:defRPr>
      </a:lvl1pPr>
      <a:lvl2pPr algn="l" rtl="0" eaLnBrk="1" fontAlgn="base" hangingPunct="1">
        <a:spcBef>
          <a:spcPct val="0"/>
        </a:spcBef>
        <a:spcAft>
          <a:spcPct val="0"/>
        </a:spcAft>
        <a:defRPr sz="4200">
          <a:solidFill>
            <a:schemeClr val="tx2"/>
          </a:solidFill>
          <a:latin typeface="Garamond" pitchFamily="124" charset="0"/>
        </a:defRPr>
      </a:lvl2pPr>
      <a:lvl3pPr algn="l" rtl="0" eaLnBrk="1" fontAlgn="base" hangingPunct="1">
        <a:spcBef>
          <a:spcPct val="0"/>
        </a:spcBef>
        <a:spcAft>
          <a:spcPct val="0"/>
        </a:spcAft>
        <a:defRPr sz="4200">
          <a:solidFill>
            <a:schemeClr val="tx2"/>
          </a:solidFill>
          <a:latin typeface="Garamond" pitchFamily="124" charset="0"/>
        </a:defRPr>
      </a:lvl3pPr>
      <a:lvl4pPr algn="l" rtl="0" eaLnBrk="1" fontAlgn="base" hangingPunct="1">
        <a:spcBef>
          <a:spcPct val="0"/>
        </a:spcBef>
        <a:spcAft>
          <a:spcPct val="0"/>
        </a:spcAft>
        <a:defRPr sz="4200">
          <a:solidFill>
            <a:schemeClr val="tx2"/>
          </a:solidFill>
          <a:latin typeface="Garamond" pitchFamily="124" charset="0"/>
        </a:defRPr>
      </a:lvl4pPr>
      <a:lvl5pPr algn="l" rtl="0" eaLnBrk="1" fontAlgn="base" hangingPunct="1">
        <a:spcBef>
          <a:spcPct val="0"/>
        </a:spcBef>
        <a:spcAft>
          <a:spcPct val="0"/>
        </a:spcAft>
        <a:defRPr sz="4200">
          <a:solidFill>
            <a:schemeClr val="tx2"/>
          </a:solidFill>
          <a:latin typeface="Garamond" pitchFamily="124" charset="0"/>
        </a:defRPr>
      </a:lvl5pPr>
      <a:lvl6pPr marL="457200" algn="l" rtl="0" eaLnBrk="1" fontAlgn="base" hangingPunct="1">
        <a:spcBef>
          <a:spcPct val="0"/>
        </a:spcBef>
        <a:spcAft>
          <a:spcPct val="0"/>
        </a:spcAft>
        <a:defRPr sz="4200">
          <a:solidFill>
            <a:schemeClr val="tx2"/>
          </a:solidFill>
          <a:latin typeface="Garamond" pitchFamily="124" charset="0"/>
        </a:defRPr>
      </a:lvl6pPr>
      <a:lvl7pPr marL="914400" algn="l" rtl="0" eaLnBrk="1" fontAlgn="base" hangingPunct="1">
        <a:spcBef>
          <a:spcPct val="0"/>
        </a:spcBef>
        <a:spcAft>
          <a:spcPct val="0"/>
        </a:spcAft>
        <a:defRPr sz="4200">
          <a:solidFill>
            <a:schemeClr val="tx2"/>
          </a:solidFill>
          <a:latin typeface="Garamond" pitchFamily="124" charset="0"/>
        </a:defRPr>
      </a:lvl7pPr>
      <a:lvl8pPr marL="1371600" algn="l" rtl="0" eaLnBrk="1" fontAlgn="base" hangingPunct="1">
        <a:spcBef>
          <a:spcPct val="0"/>
        </a:spcBef>
        <a:spcAft>
          <a:spcPct val="0"/>
        </a:spcAft>
        <a:defRPr sz="4200">
          <a:solidFill>
            <a:schemeClr val="tx2"/>
          </a:solidFill>
          <a:latin typeface="Garamond" pitchFamily="124" charset="0"/>
        </a:defRPr>
      </a:lvl8pPr>
      <a:lvl9pPr marL="1828800" algn="l" rtl="0" eaLnBrk="1" fontAlgn="base" hangingPunct="1">
        <a:spcBef>
          <a:spcPct val="0"/>
        </a:spcBef>
        <a:spcAft>
          <a:spcPct val="0"/>
        </a:spcAft>
        <a:defRPr sz="4200">
          <a:solidFill>
            <a:schemeClr val="tx2"/>
          </a:solidFill>
          <a:latin typeface="Garamond" pitchFamily="124" charset="0"/>
        </a:defRPr>
      </a:lvl9pPr>
    </p:titleStyle>
    <p:bodyStyle>
      <a:lvl1pPr marL="342900" indent="-342900" algn="l" rtl="0" eaLnBrk="1" fontAlgn="base" hangingPunct="1">
        <a:lnSpc>
          <a:spcPct val="100000"/>
        </a:lnSpc>
        <a:spcBef>
          <a:spcPct val="20000"/>
        </a:spcBef>
        <a:spcAft>
          <a:spcPct val="0"/>
        </a:spcAft>
        <a:buClr>
          <a:schemeClr val="accent1"/>
        </a:buClr>
        <a:buSzPct val="65000"/>
        <a:buFont typeface="Wingdings" charset="2"/>
        <a:buChar char="n"/>
        <a:defRPr sz="3000">
          <a:solidFill>
            <a:schemeClr val="tx1"/>
          </a:solidFill>
          <a:latin typeface="+mn-lt"/>
          <a:ea typeface="+mn-ea"/>
          <a:cs typeface="+mn-cs"/>
        </a:defRPr>
      </a:lvl1pPr>
      <a:lvl2pPr marL="669925" indent="-325438" algn="l" rtl="0" eaLnBrk="1" fontAlgn="base" hangingPunct="1">
        <a:lnSpc>
          <a:spcPct val="100000"/>
        </a:lnSpc>
        <a:spcBef>
          <a:spcPct val="20000"/>
        </a:spcBef>
        <a:spcAft>
          <a:spcPct val="0"/>
        </a:spcAft>
        <a:buClr>
          <a:srgbClr val="A01420"/>
        </a:buClr>
        <a:buSzPct val="60000"/>
        <a:buFont typeface="Wingdings" charset="2"/>
        <a:buChar char="q"/>
        <a:defRPr sz="2600">
          <a:solidFill>
            <a:schemeClr val="tx1"/>
          </a:solidFill>
          <a:latin typeface="+mn-lt"/>
          <a:ea typeface="ＭＳ Ｐゴシック" charset="-128"/>
        </a:defRPr>
      </a:lvl2pPr>
      <a:lvl3pPr marL="1022350" indent="-350838" algn="l" rtl="0" eaLnBrk="1" fontAlgn="base" hangingPunct="1">
        <a:lnSpc>
          <a:spcPct val="100000"/>
        </a:lnSpc>
        <a:spcBef>
          <a:spcPct val="20000"/>
        </a:spcBef>
        <a:spcAft>
          <a:spcPct val="0"/>
        </a:spcAft>
        <a:buClr>
          <a:schemeClr val="accent1"/>
        </a:buClr>
        <a:buSzPct val="65000"/>
        <a:buFont typeface="Wingdings" charset="2"/>
        <a:buChar char="n"/>
        <a:defRPr sz="2200">
          <a:solidFill>
            <a:schemeClr val="tx1"/>
          </a:solidFill>
          <a:latin typeface="+mn-lt"/>
          <a:ea typeface="ＭＳ Ｐゴシック" charset="-128"/>
        </a:defRPr>
      </a:lvl3pPr>
      <a:lvl4pPr marL="1339850" indent="-315913" algn="l" rtl="0" eaLnBrk="1" fontAlgn="base" hangingPunct="1">
        <a:lnSpc>
          <a:spcPct val="100000"/>
        </a:lnSpc>
        <a:spcBef>
          <a:spcPct val="20000"/>
        </a:spcBef>
        <a:spcAft>
          <a:spcPct val="0"/>
        </a:spcAft>
        <a:buClr>
          <a:srgbClr val="A01420"/>
        </a:buClr>
        <a:buSzPct val="70000"/>
        <a:buFont typeface="Wingdings" charset="2"/>
        <a:buChar char="q"/>
        <a:defRPr sz="2000">
          <a:solidFill>
            <a:schemeClr val="tx1"/>
          </a:solidFill>
          <a:latin typeface="+mn-lt"/>
          <a:ea typeface="ＭＳ Ｐゴシック" charset="-128"/>
        </a:defRPr>
      </a:lvl4pPr>
      <a:lvl5pPr marL="1681163" indent="-339725" algn="l" rtl="0" eaLnBrk="1" fontAlgn="base" hangingPunct="1">
        <a:lnSpc>
          <a:spcPct val="100000"/>
        </a:lnSpc>
        <a:spcBef>
          <a:spcPct val="20000"/>
        </a:spcBef>
        <a:spcAft>
          <a:spcPct val="0"/>
        </a:spcAft>
        <a:buClr>
          <a:schemeClr val="accent1"/>
        </a:buClr>
        <a:buSzPct val="75000"/>
        <a:buFont typeface="Wingdings" charset="2"/>
        <a:buChar char="§"/>
        <a:defRPr sz="2000">
          <a:solidFill>
            <a:schemeClr val="tx1"/>
          </a:solidFill>
          <a:latin typeface="+mn-lt"/>
          <a:ea typeface="ＭＳ Ｐゴシック" charset="-128"/>
        </a:defRPr>
      </a:lvl5pPr>
      <a:lvl6pPr marL="2138363" indent="-339725" algn="l" rtl="0" eaLnBrk="1" fontAlgn="base" hangingPunct="1">
        <a:spcBef>
          <a:spcPct val="20000"/>
        </a:spcBef>
        <a:spcAft>
          <a:spcPct val="0"/>
        </a:spcAft>
        <a:buClr>
          <a:schemeClr val="accent1"/>
        </a:buClr>
        <a:buSzPct val="75000"/>
        <a:buFont typeface="Wingdings" pitchFamily="124" charset="2"/>
        <a:buChar char="§"/>
        <a:defRPr sz="2000">
          <a:solidFill>
            <a:schemeClr val="tx1"/>
          </a:solidFill>
          <a:latin typeface="+mn-lt"/>
        </a:defRPr>
      </a:lvl6pPr>
      <a:lvl7pPr marL="2595563" indent="-339725" algn="l" rtl="0" eaLnBrk="1" fontAlgn="base" hangingPunct="1">
        <a:spcBef>
          <a:spcPct val="20000"/>
        </a:spcBef>
        <a:spcAft>
          <a:spcPct val="0"/>
        </a:spcAft>
        <a:buClr>
          <a:schemeClr val="accent1"/>
        </a:buClr>
        <a:buSzPct val="75000"/>
        <a:buFont typeface="Wingdings" pitchFamily="124" charset="2"/>
        <a:buChar char="§"/>
        <a:defRPr sz="2000">
          <a:solidFill>
            <a:schemeClr val="tx1"/>
          </a:solidFill>
          <a:latin typeface="+mn-lt"/>
        </a:defRPr>
      </a:lvl7pPr>
      <a:lvl8pPr marL="3052763" indent="-339725" algn="l" rtl="0" eaLnBrk="1" fontAlgn="base" hangingPunct="1">
        <a:spcBef>
          <a:spcPct val="20000"/>
        </a:spcBef>
        <a:spcAft>
          <a:spcPct val="0"/>
        </a:spcAft>
        <a:buClr>
          <a:schemeClr val="accent1"/>
        </a:buClr>
        <a:buSzPct val="75000"/>
        <a:buFont typeface="Wingdings" pitchFamily="124" charset="2"/>
        <a:buChar char="§"/>
        <a:defRPr sz="2000">
          <a:solidFill>
            <a:schemeClr val="tx1"/>
          </a:solidFill>
          <a:latin typeface="+mn-lt"/>
        </a:defRPr>
      </a:lvl8pPr>
      <a:lvl9pPr marL="3509963" indent="-339725" algn="l" rtl="0" eaLnBrk="1" fontAlgn="base" hangingPunct="1">
        <a:spcBef>
          <a:spcPct val="20000"/>
        </a:spcBef>
        <a:spcAft>
          <a:spcPct val="0"/>
        </a:spcAft>
        <a:buClr>
          <a:schemeClr val="accent1"/>
        </a:buClr>
        <a:buSzPct val="75000"/>
        <a:buFont typeface="Wingdings" pitchFamily="124"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D2243546-4417-41DC-BF36-5387F4247D5B}" type="datetimeFigureOut">
              <a:rPr lang="en-US" smtClean="0">
                <a:solidFill>
                  <a:prstClr val="black">
                    <a:tint val="75000"/>
                  </a:prstClr>
                </a:solidFill>
              </a:rPr>
              <a:pPr/>
              <a:t>8/2/17</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smtClean="0">
                <a:solidFill>
                  <a:prstClr val="black">
                    <a:tint val="75000"/>
                  </a:prstClr>
                </a:solidFill>
              </a:rPr>
              <a:t>Copyright © 2017 W. W. Norton &amp; Company</a:t>
            </a:r>
            <a:endParaRPr lang="en-US" dirty="0">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E64FA2C-B10F-47D8-ABC6-EE96F552EC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2632939"/>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xml"/><Relationship Id="rId3"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xml"/><Relationship Id="rId3" Type="http://schemas.openxmlformats.org/officeDocument/2006/relationships/image" Target="../media/image10.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xml"/><Relationship Id="rId3" Type="http://schemas.openxmlformats.org/officeDocument/2006/relationships/image" Target="../media/image1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xml"/><Relationship Id="rId3" Type="http://schemas.openxmlformats.org/officeDocument/2006/relationships/image" Target="../media/image13.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4.xml"/><Relationship Id="rId3" Type="http://schemas.openxmlformats.org/officeDocument/2006/relationships/image" Target="../media/image1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5.xml"/><Relationship Id="rId3" Type="http://schemas.openxmlformats.org/officeDocument/2006/relationships/image" Target="../media/image15.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1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xml"/><Relationship Id="rId3" Type="http://schemas.openxmlformats.org/officeDocument/2006/relationships/image" Target="../media/image17.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8.xml"/><Relationship Id="rId3" Type="http://schemas.openxmlformats.org/officeDocument/2006/relationships/image" Target="../media/image18.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9.xml"/><Relationship Id="rId3" Type="http://schemas.openxmlformats.org/officeDocument/2006/relationships/image" Target="../media/image1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0.xml"/><Relationship Id="rId3" Type="http://schemas.openxmlformats.org/officeDocument/2006/relationships/image" Target="../media/image20.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1.xml"/><Relationship Id="rId3" Type="http://schemas.openxmlformats.org/officeDocument/2006/relationships/image" Target="../media/image21.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2.xml"/><Relationship Id="rId3" Type="http://schemas.openxmlformats.org/officeDocument/2006/relationships/image" Target="../media/image22.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3.xml"/><Relationship Id="rId3" Type="http://schemas.openxmlformats.org/officeDocument/2006/relationships/image" Target="../media/image23.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24.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6.xml"/><Relationship Id="rId3" Type="http://schemas.openxmlformats.org/officeDocument/2006/relationships/image" Target="../media/image25.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2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27.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1.xml"/><Relationship Id="rId3" Type="http://schemas.openxmlformats.org/officeDocument/2006/relationships/image" Target="../media/image28.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2.xml"/><Relationship Id="rId3" Type="http://schemas.openxmlformats.org/officeDocument/2006/relationships/image" Target="../media/image29.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3.xml"/><Relationship Id="rId3" Type="http://schemas.openxmlformats.org/officeDocument/2006/relationships/image" Target="../media/image30.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31.jpeg"/></Relationships>
</file>

<file path=ppt/slides/_rels/slide35.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eg"/><Relationship Id="rId5" Type="http://schemas.openxmlformats.org/officeDocument/2006/relationships/image" Target="../media/image34.jpeg"/><Relationship Id="rId6" Type="http://schemas.openxmlformats.org/officeDocument/2006/relationships/image" Target="../media/image35.jpeg"/><Relationship Id="rId1" Type="http://schemas.openxmlformats.org/officeDocument/2006/relationships/slideLayout" Target="../slideLayouts/slideLayout7.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6.xml"/><Relationship Id="rId3" Type="http://schemas.openxmlformats.org/officeDocument/2006/relationships/image" Target="../media/image36.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image" Target="../media/image37.jpeg"/></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9.jpeg"/><Relationship Id="rId1" Type="http://schemas.openxmlformats.org/officeDocument/2006/relationships/slideLayout" Target="../slideLayouts/slideLayout7.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 Id="rId3" Type="http://schemas.openxmlformats.org/officeDocument/2006/relationships/image" Target="../media/image40.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xml"/><Relationship Id="rId3" Type="http://schemas.openxmlformats.org/officeDocument/2006/relationships/image" Target="../media/image4.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0.xml"/><Relationship Id="rId3" Type="http://schemas.openxmlformats.org/officeDocument/2006/relationships/image" Target="../media/image41.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 Id="rId3" Type="http://schemas.openxmlformats.org/officeDocument/2006/relationships/image" Target="../media/image42.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 Id="rId3" Type="http://schemas.openxmlformats.org/officeDocument/2006/relationships/image" Target="../media/image43.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 Id="rId3" Type="http://schemas.openxmlformats.org/officeDocument/2006/relationships/image" Target="../media/image44.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Relationship Id="rId3" Type="http://schemas.openxmlformats.org/officeDocument/2006/relationships/image" Target="../media/image45.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5.xml"/><Relationship Id="rId3" Type="http://schemas.openxmlformats.org/officeDocument/2006/relationships/image" Target="../media/image46.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6.xml"/><Relationship Id="rId3" Type="http://schemas.openxmlformats.org/officeDocument/2006/relationships/image" Target="../media/image47.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7.xml"/><Relationship Id="rId3" Type="http://schemas.openxmlformats.org/officeDocument/2006/relationships/image" Target="../media/image48.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image" Target="../media/image49.jpeg"/><Relationship Id="rId4" Type="http://schemas.openxmlformats.org/officeDocument/2006/relationships/image" Target="../media/image50.jpeg"/><Relationship Id="rId1" Type="http://schemas.openxmlformats.org/officeDocument/2006/relationships/slideLayout" Target="../slideLayouts/slideLayout10.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2.xml"/><Relationship Id="rId3" Type="http://schemas.openxmlformats.org/officeDocument/2006/relationships/image" Target="../media/image51.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3.xml"/><Relationship Id="rId3" Type="http://schemas.openxmlformats.org/officeDocument/2006/relationships/image" Target="../media/image52.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4.xml"/><Relationship Id="rId3" Type="http://schemas.openxmlformats.org/officeDocument/2006/relationships/image" Target="../media/image53.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5.xml"/><Relationship Id="rId3" Type="http://schemas.openxmlformats.org/officeDocument/2006/relationships/image" Target="../media/image54.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56.jpeg"/><Relationship Id="rId1" Type="http://schemas.openxmlformats.org/officeDocument/2006/relationships/slideLayout" Target="../slideLayouts/slideLayout10.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9.xml"/><Relationship Id="rId3" Type="http://schemas.openxmlformats.org/officeDocument/2006/relationships/image" Target="../media/image57.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xml"/><Relationship Id="rId3" Type="http://schemas.openxmlformats.org/officeDocument/2006/relationships/image" Target="../media/image6.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0.xml"/><Relationship Id="rId3" Type="http://schemas.openxmlformats.org/officeDocument/2006/relationships/image" Target="../media/image58.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1.xml"/><Relationship Id="rId3" Type="http://schemas.openxmlformats.org/officeDocument/2006/relationships/image" Target="../media/image59.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 Id="rId3" Type="http://schemas.openxmlformats.org/officeDocument/2006/relationships/image" Target="../media/image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1" Type="http://schemas.openxmlformats.org/officeDocument/2006/relationships/slideLayout" Target="../slideLayouts/slideLayout9.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4943060" y="592282"/>
            <a:ext cx="3948545" cy="1091046"/>
          </a:xfrm>
        </p:spPr>
        <p:txBody>
          <a:bodyPr>
            <a:noAutofit/>
          </a:bodyPr>
          <a:lstStyle/>
          <a:p>
            <a:pPr algn="ctr"/>
            <a:r>
              <a:rPr lang="en-US" sz="5000" b="1" dirty="0" smtClean="0">
                <a:solidFill>
                  <a:srgbClr val="C00000"/>
                </a:solidFill>
                <a:latin typeface="Arial" panose="020B0604020202020204" pitchFamily="34" charset="0"/>
                <a:cs typeface="Arial" panose="020B0604020202020204" pitchFamily="34" charset="0"/>
              </a:rPr>
              <a:t>Chapter 4</a:t>
            </a:r>
            <a:endParaRPr lang="en-US" sz="5000" b="1" dirty="0">
              <a:solidFill>
                <a:srgbClr val="C00000"/>
              </a:solidFill>
              <a:latin typeface="Arial" panose="020B0604020202020204" pitchFamily="34" charset="0"/>
              <a:cs typeface="Arial" panose="020B0604020202020204" pitchFamily="34" charset="0"/>
            </a:endParaRPr>
          </a:p>
        </p:txBody>
      </p:sp>
      <p:sp>
        <p:nvSpPr>
          <p:cNvPr id="6" name="Content Placeholder 5"/>
          <p:cNvSpPr>
            <a:spLocks noGrp="1"/>
          </p:cNvSpPr>
          <p:nvPr>
            <p:ph idx="1"/>
          </p:nvPr>
        </p:nvSpPr>
        <p:spPr>
          <a:xfrm>
            <a:off x="4943060" y="2207391"/>
            <a:ext cx="3918278" cy="1959364"/>
          </a:xfrm>
        </p:spPr>
        <p:txBody>
          <a:bodyPr>
            <a:normAutofit/>
          </a:bodyPr>
          <a:lstStyle/>
          <a:p>
            <a:pPr marL="0" lvl="0" indent="0" algn="ctr">
              <a:buNone/>
            </a:pPr>
            <a:r>
              <a:rPr lang="en-US" sz="5400" b="1" dirty="0">
                <a:solidFill>
                  <a:srgbClr val="4472C4">
                    <a:lumMod val="50000"/>
                  </a:srgbClr>
                </a:solidFill>
                <a:latin typeface="Arial" panose="020B0604020202020204" pitchFamily="34" charset="0"/>
                <a:cs typeface="Arial" panose="020B0604020202020204" pitchFamily="34" charset="0"/>
              </a:rPr>
              <a:t>Protein </a:t>
            </a:r>
            <a:r>
              <a:rPr lang="en-US" sz="5400" b="1" dirty="0" smtClean="0">
                <a:solidFill>
                  <a:srgbClr val="4472C4">
                    <a:lumMod val="50000"/>
                  </a:srgbClr>
                </a:solidFill>
                <a:latin typeface="Arial" panose="020B0604020202020204" pitchFamily="34" charset="0"/>
                <a:cs typeface="Arial" panose="020B0604020202020204" pitchFamily="34" charset="0"/>
              </a:rPr>
              <a:t>Structure</a:t>
            </a:r>
            <a:endParaRPr lang="en-US" sz="5400" b="1" dirty="0">
              <a:solidFill>
                <a:srgbClr val="4472C4">
                  <a:lumMod val="50000"/>
                </a:srgb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7421100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Amino Acid Abbreviations, Part 1</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4068779131"/>
              </p:ext>
            </p:extLst>
          </p:nvPr>
        </p:nvGraphicFramePr>
        <p:xfrm>
          <a:off x="2729865" y="1297509"/>
          <a:ext cx="3684270" cy="4262983"/>
        </p:xfrm>
        <a:graphic>
          <a:graphicData uri="http://schemas.openxmlformats.org/drawingml/2006/table">
            <a:tbl>
              <a:tblPr firstRow="1">
                <a:tableStyleId>{91EBBBCC-DAD2-459C-BE2E-F6DE35CF9A28}</a:tableStyleId>
              </a:tblPr>
              <a:tblGrid>
                <a:gridCol w="931654">
                  <a:extLst>
                    <a:ext uri="{9D8B030D-6E8A-4147-A177-3AD203B41FA5}">
                      <a16:colId xmlns:a16="http://schemas.microsoft.com/office/drawing/2014/main" xmlns="" val="20000"/>
                    </a:ext>
                  </a:extLst>
                </a:gridCol>
                <a:gridCol w="794024">
                  <a:extLst>
                    <a:ext uri="{9D8B030D-6E8A-4147-A177-3AD203B41FA5}">
                      <a16:colId xmlns:a16="http://schemas.microsoft.com/office/drawing/2014/main" xmlns="" val="20001"/>
                    </a:ext>
                  </a:extLst>
                </a:gridCol>
                <a:gridCol w="719915">
                  <a:extLst>
                    <a:ext uri="{9D8B030D-6E8A-4147-A177-3AD203B41FA5}">
                      <a16:colId xmlns:a16="http://schemas.microsoft.com/office/drawing/2014/main" xmlns="" val="20002"/>
                    </a:ext>
                  </a:extLst>
                </a:gridCol>
                <a:gridCol w="1238677">
                  <a:extLst>
                    <a:ext uri="{9D8B030D-6E8A-4147-A177-3AD203B41FA5}">
                      <a16:colId xmlns:a16="http://schemas.microsoft.com/office/drawing/2014/main" xmlns="" val="20003"/>
                    </a:ext>
                  </a:extLst>
                </a:gridCol>
              </a:tblGrid>
              <a:tr h="387544">
                <a:tc>
                  <a:txBody>
                    <a:bodyPr/>
                    <a:lstStyle/>
                    <a:p>
                      <a:pPr indent="0" algn="ctr">
                        <a:lnSpc>
                          <a:spcPts val="960"/>
                        </a:lnSpc>
                      </a:pPr>
                      <a:r>
                        <a:rPr lang="en-US" sz="800" dirty="0"/>
                        <a:t>Amino acid (or residue in protein)</a:t>
                      </a:r>
                      <a:endParaRPr lang="en-US" sz="800" dirty="0">
                        <a:latin typeface="Franklin Gothic Medium Cond"/>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lnSpc>
                          <a:spcPts val="960"/>
                        </a:lnSpc>
                      </a:pPr>
                      <a:r>
                        <a:rPr lang="en-US" sz="800"/>
                        <a:t>Three-letter abbreviation</a:t>
                      </a:r>
                      <a:endParaRPr lang="en-US" sz="800">
                        <a:latin typeface="Franklin Gothic Medium Cond"/>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lnSpc>
                          <a:spcPts val="960"/>
                        </a:lnSpc>
                      </a:pPr>
                      <a:r>
                        <a:rPr lang="en-US" sz="800"/>
                        <a:t>Single-letter abbreviation</a:t>
                      </a:r>
                      <a:endParaRPr lang="en-US" sz="800">
                        <a:latin typeface="Franklin Gothic Medium Cond"/>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lnSpc>
                          <a:spcPts val="960"/>
                        </a:lnSpc>
                      </a:pPr>
                      <a:r>
                        <a:rPr lang="en-US" sz="800"/>
                        <a:t>Mnemonic for single-letter abbreviation</a:t>
                      </a:r>
                      <a:endParaRPr lang="en-US" sz="800">
                        <a:latin typeface="Franklin Gothic Medium Cond"/>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190964">
                <a:tc>
                  <a:txBody>
                    <a:bodyPr/>
                    <a:lstStyle/>
                    <a:p>
                      <a:pPr indent="0" algn="ctr"/>
                      <a:r>
                        <a:rPr lang="en-US" sz="800"/>
                        <a:t>Glycine</a:t>
                      </a:r>
                      <a:endParaRPr lang="en-US" sz="800">
                        <a:latin typeface="Franklin Gothic Medium Cond"/>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r>
                        <a:rPr lang="en-US" sz="800"/>
                        <a:t>Gly</a:t>
                      </a:r>
                      <a:endParaRPr lang="en-US" sz="800">
                        <a:latin typeface="Franklin Gothic Medium Cond"/>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r>
                        <a:rPr lang="en-US" sz="800"/>
                        <a:t>G</a:t>
                      </a:r>
                      <a:endParaRPr lang="en-US" sz="800">
                        <a:solidFill>
                          <a:srgbClr val="C91C71"/>
                        </a:solidFill>
                        <a:latin typeface="Franklin Gothic Medium Cond"/>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r>
                        <a:rPr lang="en-US" sz="800" dirty="0" smtClean="0"/>
                        <a:t>Glycine</a:t>
                      </a:r>
                      <a:endParaRPr lang="en-US" sz="800" dirty="0">
                        <a:latin typeface="Franklin Gothic Medium Cond"/>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196580">
                <a:tc>
                  <a:txBody>
                    <a:bodyPr/>
                    <a:lstStyle/>
                    <a:p>
                      <a:pPr indent="0" algn="ctr"/>
                      <a:r>
                        <a:rPr lang="en-US" sz="800"/>
                        <a:t>Alanine</a:t>
                      </a:r>
                      <a:endParaRPr lang="en-US" sz="800">
                        <a:latin typeface="Franklin Gothic Medium Cond"/>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r>
                        <a:rPr lang="en-US" sz="800"/>
                        <a:t>Ala</a:t>
                      </a:r>
                      <a:endParaRPr lang="en-US" sz="800">
                        <a:latin typeface="Franklin Gothic Medium Cond"/>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r>
                        <a:rPr lang="en-US" sz="800"/>
                        <a:t>A</a:t>
                      </a:r>
                      <a:endParaRPr lang="en-US" sz="800">
                        <a:solidFill>
                          <a:srgbClr val="C91C71"/>
                        </a:solidFill>
                        <a:latin typeface="Franklin Gothic Medium Cond"/>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r>
                        <a:rPr lang="en-US" sz="800" dirty="0" smtClean="0"/>
                        <a:t>Alanine</a:t>
                      </a:r>
                      <a:endParaRPr lang="en-US" sz="800" dirty="0">
                        <a:latin typeface="Franklin Gothic Medium Cond"/>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196580">
                <a:tc>
                  <a:txBody>
                    <a:bodyPr/>
                    <a:lstStyle/>
                    <a:p>
                      <a:pPr indent="0" algn="ctr"/>
                      <a:r>
                        <a:rPr lang="en-US" sz="800"/>
                        <a:t>Valine</a:t>
                      </a:r>
                      <a:endParaRPr lang="en-US" sz="800">
                        <a:latin typeface="Franklin Gothic Medium Cond"/>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r>
                        <a:rPr lang="en-US" sz="800"/>
                        <a:t>Val</a:t>
                      </a:r>
                      <a:endParaRPr lang="en-US" sz="800">
                        <a:latin typeface="Franklin Gothic Medium Cond"/>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r>
                        <a:rPr lang="en-US" sz="800" dirty="0"/>
                        <a:t>V</a:t>
                      </a:r>
                      <a:endParaRPr lang="en-US" sz="800" dirty="0">
                        <a:solidFill>
                          <a:srgbClr val="C91C71"/>
                        </a:solidFill>
                        <a:latin typeface="Franklin Gothic Medium Cond"/>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r>
                        <a:rPr lang="en-US" sz="800" dirty="0" smtClean="0"/>
                        <a:t>Valine</a:t>
                      </a:r>
                      <a:endParaRPr lang="en-US" sz="800" dirty="0">
                        <a:latin typeface="Franklin Gothic Medium Cond"/>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r h="190964">
                <a:tc>
                  <a:txBody>
                    <a:bodyPr/>
                    <a:lstStyle/>
                    <a:p>
                      <a:pPr indent="0" algn="ctr"/>
                      <a:r>
                        <a:rPr lang="en-US" sz="800" dirty="0"/>
                        <a:t>Leucine</a:t>
                      </a:r>
                      <a:endParaRPr lang="en-US" sz="800" dirty="0">
                        <a:latin typeface="Franklin Gothic Medium Cond"/>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r>
                        <a:rPr lang="en-US" sz="800" dirty="0" err="1"/>
                        <a:t>Leu</a:t>
                      </a:r>
                      <a:endParaRPr lang="en-US" sz="800" dirty="0">
                        <a:latin typeface="Franklin Gothic Medium Cond"/>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r>
                        <a:rPr lang="en-US" sz="800" dirty="0"/>
                        <a:t>L</a:t>
                      </a:r>
                      <a:endParaRPr lang="en-US" sz="800" dirty="0">
                        <a:solidFill>
                          <a:srgbClr val="C91C71"/>
                        </a:solidFill>
                        <a:latin typeface="Franklin Gothic Medium Cond"/>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r>
                        <a:rPr lang="en-US" sz="800" dirty="0" smtClean="0"/>
                        <a:t>Leucine</a:t>
                      </a:r>
                      <a:endParaRPr lang="en-US" sz="800" dirty="0">
                        <a:latin typeface="Franklin Gothic Medium Cond"/>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4"/>
                  </a:ext>
                </a:extLst>
              </a:tr>
              <a:tr h="196580">
                <a:tc>
                  <a:txBody>
                    <a:bodyPr/>
                    <a:lstStyle/>
                    <a:p>
                      <a:pPr marL="0" indent="0" algn="ctr" defTabSz="914400" rtl="0" eaLnBrk="1" latinLnBrk="0" hangingPunct="1"/>
                      <a:r>
                        <a:rPr lang="en-US" sz="800" kern="1200" dirty="0"/>
                        <a:t>Isoleucine</a:t>
                      </a:r>
                      <a:endParaRPr lang="en-US" sz="800" kern="1200" dirty="0">
                        <a:solidFill>
                          <a:schemeClr val="tx1"/>
                        </a:solidFill>
                        <a:latin typeface="+mn-lt"/>
                        <a:ea typeface="+mn-ea"/>
                        <a:cs typeface="+mn-cs"/>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defTabSz="914400" rtl="0" eaLnBrk="1" latinLnBrk="0" hangingPunct="1"/>
                      <a:r>
                        <a:rPr lang="en-US" sz="800" kern="1200" dirty="0"/>
                        <a:t>Ile</a:t>
                      </a:r>
                      <a:endParaRPr lang="en-US" sz="800" kern="1200" dirty="0">
                        <a:solidFill>
                          <a:schemeClr val="tx1"/>
                        </a:solidFill>
                        <a:latin typeface="+mn-lt"/>
                        <a:ea typeface="+mn-ea"/>
                        <a:cs typeface="+mn-cs"/>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defTabSz="914400" rtl="0" eaLnBrk="1" latinLnBrk="0" hangingPunct="1"/>
                      <a:r>
                        <a:rPr lang="en-US" sz="800" kern="1200" dirty="0"/>
                        <a:t>I</a:t>
                      </a:r>
                      <a:endParaRPr lang="en-US" sz="800" kern="1200" dirty="0">
                        <a:solidFill>
                          <a:schemeClr val="tx1"/>
                        </a:solidFill>
                        <a:latin typeface="+mn-lt"/>
                        <a:ea typeface="+mn-ea"/>
                        <a:cs typeface="+mn-cs"/>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defTabSz="914400" rtl="0" eaLnBrk="1" latinLnBrk="0" hangingPunct="1"/>
                      <a:r>
                        <a:rPr lang="en-US" sz="800" kern="1200" dirty="0" smtClean="0"/>
                        <a:t>Isoleucine</a:t>
                      </a:r>
                      <a:endParaRPr lang="en-US" sz="800" kern="1200" dirty="0">
                        <a:solidFill>
                          <a:schemeClr val="tx1"/>
                        </a:solidFill>
                        <a:latin typeface="+mn-lt"/>
                        <a:ea typeface="+mn-ea"/>
                        <a:cs typeface="+mn-cs"/>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5"/>
                  </a:ext>
                </a:extLst>
              </a:tr>
              <a:tr h="196580">
                <a:tc>
                  <a:txBody>
                    <a:bodyPr/>
                    <a:lstStyle/>
                    <a:p>
                      <a:pPr indent="0" algn="ctr"/>
                      <a:r>
                        <a:rPr lang="en-US" sz="800"/>
                        <a:t>Proline</a:t>
                      </a:r>
                      <a:endParaRPr lang="en-US" sz="800">
                        <a:latin typeface="Franklin Gothic Medium Cond"/>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r>
                        <a:rPr lang="en-US" sz="800"/>
                        <a:t>Pro</a:t>
                      </a:r>
                      <a:endParaRPr lang="en-US" sz="800">
                        <a:latin typeface="Franklin Gothic Medium Cond"/>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r>
                        <a:rPr lang="en-US" sz="800" dirty="0"/>
                        <a:t>P</a:t>
                      </a:r>
                      <a:endParaRPr lang="en-US" sz="800" dirty="0">
                        <a:solidFill>
                          <a:srgbClr val="C91C71"/>
                        </a:solidFill>
                        <a:latin typeface="Franklin Gothic Medium Cond"/>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r>
                        <a:rPr lang="en-US" sz="800" dirty="0" smtClean="0"/>
                        <a:t>Proline</a:t>
                      </a:r>
                      <a:endParaRPr lang="en-US" sz="800" dirty="0">
                        <a:latin typeface="Franklin Gothic Medium Cond"/>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6"/>
                  </a:ext>
                </a:extLst>
              </a:tr>
              <a:tr h="190964">
                <a:tc>
                  <a:txBody>
                    <a:bodyPr/>
                    <a:lstStyle/>
                    <a:p>
                      <a:pPr indent="0" algn="ctr"/>
                      <a:r>
                        <a:rPr lang="en-US" sz="800"/>
                        <a:t>Methionine</a:t>
                      </a:r>
                      <a:endParaRPr lang="en-US" sz="800">
                        <a:latin typeface="Franklin Gothic Medium Cond"/>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r>
                        <a:rPr lang="en-US" sz="800"/>
                        <a:t>Met</a:t>
                      </a:r>
                      <a:endParaRPr lang="en-US" sz="800">
                        <a:latin typeface="Franklin Gothic Medium Cond"/>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r>
                        <a:rPr lang="en-US" sz="800"/>
                        <a:t>M</a:t>
                      </a:r>
                      <a:endParaRPr lang="en-US" sz="800">
                        <a:solidFill>
                          <a:srgbClr val="C91C71"/>
                        </a:solidFill>
                        <a:latin typeface="Franklin Gothic Medium Cond"/>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r>
                        <a:rPr lang="en-US" sz="800" dirty="0"/>
                        <a:t>Methionine</a:t>
                      </a:r>
                      <a:endParaRPr lang="en-US" sz="800" dirty="0">
                        <a:latin typeface="Franklin Gothic Medium Cond"/>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7"/>
                  </a:ext>
                </a:extLst>
              </a:tr>
              <a:tr h="190964">
                <a:tc>
                  <a:txBody>
                    <a:bodyPr/>
                    <a:lstStyle/>
                    <a:p>
                      <a:pPr indent="0" algn="ctr"/>
                      <a:r>
                        <a:rPr lang="en-US" sz="800"/>
                        <a:t>Phenylalanine</a:t>
                      </a:r>
                      <a:endParaRPr lang="en-US" sz="800">
                        <a:latin typeface="Franklin Gothic Medium Cond"/>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r>
                        <a:rPr lang="en-US" sz="800"/>
                        <a:t>Phe</a:t>
                      </a:r>
                      <a:endParaRPr lang="en-US" sz="800">
                        <a:latin typeface="Franklin Gothic Medium Cond"/>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r>
                        <a:rPr lang="en-US" sz="800"/>
                        <a:t>F</a:t>
                      </a:r>
                      <a:endParaRPr lang="en-US" sz="800">
                        <a:solidFill>
                          <a:srgbClr val="C91C71"/>
                        </a:solidFill>
                        <a:latin typeface="Franklin Gothic Medium Cond"/>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r>
                        <a:rPr lang="en-US" sz="800" dirty="0" err="1"/>
                        <a:t>Fenylalanine</a:t>
                      </a:r>
                      <a:endParaRPr lang="en-US" sz="800" dirty="0">
                        <a:latin typeface="Franklin Gothic Medium Cond"/>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8"/>
                  </a:ext>
                </a:extLst>
              </a:tr>
              <a:tr h="196580">
                <a:tc>
                  <a:txBody>
                    <a:bodyPr/>
                    <a:lstStyle/>
                    <a:p>
                      <a:pPr indent="0" algn="ctr"/>
                      <a:r>
                        <a:rPr lang="en-US" sz="800"/>
                        <a:t>Tryptophan</a:t>
                      </a:r>
                      <a:endParaRPr lang="en-US" sz="800">
                        <a:latin typeface="Franklin Gothic Medium Cond"/>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r>
                        <a:rPr lang="en-US" sz="800"/>
                        <a:t>Trp</a:t>
                      </a:r>
                      <a:endParaRPr lang="en-US" sz="800">
                        <a:latin typeface="Franklin Gothic Medium Cond"/>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r>
                        <a:rPr lang="en-US" sz="800"/>
                        <a:t>W</a:t>
                      </a:r>
                      <a:endParaRPr lang="en-US" sz="800">
                        <a:solidFill>
                          <a:srgbClr val="C91C71"/>
                        </a:solidFill>
                        <a:latin typeface="Franklin Gothic Medium Cond"/>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r>
                        <a:rPr lang="en-US" sz="800" dirty="0" err="1"/>
                        <a:t>tWyptophan</a:t>
                      </a:r>
                      <a:endParaRPr lang="en-US" sz="800" dirty="0">
                        <a:latin typeface="Franklin Gothic Medium Cond"/>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9"/>
                  </a:ext>
                </a:extLst>
              </a:tr>
              <a:tr h="196580">
                <a:tc>
                  <a:txBody>
                    <a:bodyPr/>
                    <a:lstStyle/>
                    <a:p>
                      <a:pPr indent="0" algn="ctr"/>
                      <a:r>
                        <a:rPr lang="en-US" sz="800"/>
                        <a:t>Tyrosine</a:t>
                      </a:r>
                      <a:endParaRPr lang="en-US" sz="800">
                        <a:latin typeface="Franklin Gothic Medium Cond"/>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r>
                        <a:rPr lang="en-US" sz="800"/>
                        <a:t>Tyr</a:t>
                      </a:r>
                      <a:endParaRPr lang="en-US" sz="800">
                        <a:latin typeface="Franklin Gothic Medium Cond"/>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r>
                        <a:rPr lang="en-US" sz="800"/>
                        <a:t>Y</a:t>
                      </a:r>
                      <a:endParaRPr lang="en-US" sz="800">
                        <a:solidFill>
                          <a:srgbClr val="C91C71"/>
                        </a:solidFill>
                        <a:latin typeface="Franklin Gothic Medium Cond"/>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r>
                        <a:rPr lang="en-US" sz="800" dirty="0" err="1"/>
                        <a:t>tYrosine</a:t>
                      </a:r>
                      <a:endParaRPr lang="en-US" sz="800" dirty="0">
                        <a:latin typeface="Franklin Gothic Medium Cond"/>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10"/>
                  </a:ext>
                </a:extLst>
              </a:tr>
              <a:tr h="190964">
                <a:tc>
                  <a:txBody>
                    <a:bodyPr/>
                    <a:lstStyle/>
                    <a:p>
                      <a:pPr indent="0" algn="ctr"/>
                      <a:r>
                        <a:rPr lang="en-US" sz="800"/>
                        <a:t>Serine</a:t>
                      </a:r>
                      <a:endParaRPr lang="en-US" sz="800">
                        <a:latin typeface="Franklin Gothic Medium Cond"/>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r>
                        <a:rPr lang="en-US" sz="800"/>
                        <a:t>Ser</a:t>
                      </a:r>
                      <a:endParaRPr lang="en-US" sz="800">
                        <a:latin typeface="Franklin Gothic Medium Cond"/>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r>
                        <a:rPr lang="en-US" sz="800"/>
                        <a:t>S</a:t>
                      </a:r>
                      <a:endParaRPr lang="en-US" sz="800">
                        <a:solidFill>
                          <a:srgbClr val="C91C71"/>
                        </a:solidFill>
                        <a:latin typeface="Franklin Gothic Medium Cond"/>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r>
                        <a:rPr lang="en-US" sz="800" dirty="0"/>
                        <a:t>Serine</a:t>
                      </a:r>
                      <a:endParaRPr lang="en-US" sz="800" dirty="0">
                        <a:latin typeface="Franklin Gothic Medium Cond"/>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11"/>
                  </a:ext>
                </a:extLst>
              </a:tr>
              <a:tr h="196580">
                <a:tc>
                  <a:txBody>
                    <a:bodyPr/>
                    <a:lstStyle/>
                    <a:p>
                      <a:pPr indent="0" algn="ctr"/>
                      <a:r>
                        <a:rPr lang="en-US" sz="800"/>
                        <a:t>Threonine</a:t>
                      </a:r>
                      <a:endParaRPr lang="en-US" sz="800">
                        <a:latin typeface="Franklin Gothic Medium Cond"/>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r>
                        <a:rPr lang="en-US" sz="800"/>
                        <a:t>Thr</a:t>
                      </a:r>
                      <a:endParaRPr lang="en-US" sz="800">
                        <a:latin typeface="Franklin Gothic Medium Cond"/>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r>
                        <a:rPr lang="en-US" sz="800"/>
                        <a:t>T</a:t>
                      </a:r>
                      <a:endParaRPr lang="en-US" sz="800">
                        <a:solidFill>
                          <a:srgbClr val="C91C71"/>
                        </a:solidFill>
                        <a:latin typeface="Franklin Gothic Medium Cond"/>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r>
                        <a:rPr lang="en-US" sz="800" dirty="0"/>
                        <a:t>Threonine</a:t>
                      </a:r>
                      <a:endParaRPr lang="en-US" sz="800" dirty="0">
                        <a:latin typeface="Franklin Gothic Medium Cond"/>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12"/>
                  </a:ext>
                </a:extLst>
              </a:tr>
              <a:tr h="196580">
                <a:tc>
                  <a:txBody>
                    <a:bodyPr/>
                    <a:lstStyle/>
                    <a:p>
                      <a:pPr indent="0" algn="ctr"/>
                      <a:r>
                        <a:rPr lang="en-US" sz="800"/>
                        <a:t>Cysteine</a:t>
                      </a:r>
                      <a:endParaRPr lang="en-US" sz="800">
                        <a:latin typeface="Franklin Gothic Medium Cond"/>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r>
                        <a:rPr lang="en-US" sz="800"/>
                        <a:t>Cys</a:t>
                      </a:r>
                      <a:endParaRPr lang="en-US" sz="800">
                        <a:latin typeface="Franklin Gothic Medium Cond"/>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r>
                        <a:rPr lang="en-US" sz="800"/>
                        <a:t>C</a:t>
                      </a:r>
                      <a:endParaRPr lang="en-US" sz="800">
                        <a:solidFill>
                          <a:srgbClr val="C91C71"/>
                        </a:solidFill>
                        <a:latin typeface="Franklin Gothic Medium Cond"/>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r>
                        <a:rPr lang="en-US" sz="800" dirty="0"/>
                        <a:t>Cysteine</a:t>
                      </a:r>
                      <a:endParaRPr lang="en-US" sz="800" dirty="0">
                        <a:latin typeface="Franklin Gothic Medium Cond"/>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13"/>
                  </a:ext>
                </a:extLst>
              </a:tr>
              <a:tr h="190964">
                <a:tc>
                  <a:txBody>
                    <a:bodyPr/>
                    <a:lstStyle/>
                    <a:p>
                      <a:pPr indent="0" algn="ctr"/>
                      <a:r>
                        <a:rPr lang="en-US" sz="800"/>
                        <a:t>Aspartic acid</a:t>
                      </a:r>
                      <a:endParaRPr lang="en-US" sz="800">
                        <a:latin typeface="Franklin Gothic Medium Cond"/>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r>
                        <a:rPr lang="en-US" sz="800"/>
                        <a:t>Asp</a:t>
                      </a:r>
                      <a:endParaRPr lang="en-US" sz="800">
                        <a:latin typeface="Franklin Gothic Medium Cond"/>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r>
                        <a:rPr lang="en-US" sz="800"/>
                        <a:t>D</a:t>
                      </a:r>
                      <a:endParaRPr lang="en-US" sz="800">
                        <a:solidFill>
                          <a:srgbClr val="C91C71"/>
                        </a:solidFill>
                        <a:latin typeface="Franklin Gothic Medium Cond"/>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r>
                        <a:rPr lang="en-US" sz="800" dirty="0" err="1"/>
                        <a:t>asparDic</a:t>
                      </a:r>
                      <a:r>
                        <a:rPr lang="en-US" sz="800" dirty="0"/>
                        <a:t> acid</a:t>
                      </a:r>
                      <a:endParaRPr lang="en-US" sz="800" dirty="0">
                        <a:latin typeface="Franklin Gothic Medium Cond"/>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14"/>
                  </a:ext>
                </a:extLst>
              </a:tr>
              <a:tr h="196580">
                <a:tc>
                  <a:txBody>
                    <a:bodyPr/>
                    <a:lstStyle/>
                    <a:p>
                      <a:pPr indent="0" algn="ctr"/>
                      <a:r>
                        <a:rPr lang="en-US" sz="800"/>
                        <a:t>Glutamic acid</a:t>
                      </a:r>
                      <a:endParaRPr lang="en-US" sz="800">
                        <a:latin typeface="Franklin Gothic Medium Cond"/>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r>
                        <a:rPr lang="en-US" sz="800"/>
                        <a:t>Glu</a:t>
                      </a:r>
                      <a:endParaRPr lang="en-US" sz="800">
                        <a:latin typeface="Franklin Gothic Medium Cond"/>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r>
                        <a:rPr lang="en-US" sz="800"/>
                        <a:t>E</a:t>
                      </a:r>
                      <a:endParaRPr lang="en-US" sz="800">
                        <a:solidFill>
                          <a:srgbClr val="C91C71"/>
                        </a:solidFill>
                        <a:latin typeface="Franklin Gothic Medium Cond"/>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r>
                        <a:rPr lang="en-US" sz="800" dirty="0" err="1"/>
                        <a:t>gluEtamic</a:t>
                      </a:r>
                      <a:r>
                        <a:rPr lang="en-US" sz="800" dirty="0"/>
                        <a:t> acid</a:t>
                      </a:r>
                      <a:endParaRPr lang="en-US" sz="800" dirty="0">
                        <a:latin typeface="Franklin Gothic Medium Cond"/>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15"/>
                  </a:ext>
                </a:extLst>
              </a:tr>
              <a:tr h="196580">
                <a:tc>
                  <a:txBody>
                    <a:bodyPr/>
                    <a:lstStyle/>
                    <a:p>
                      <a:pPr indent="0" algn="ctr"/>
                      <a:r>
                        <a:rPr lang="en-US" sz="800"/>
                        <a:t>Asparagine</a:t>
                      </a:r>
                      <a:endParaRPr lang="en-US" sz="800">
                        <a:latin typeface="Franklin Gothic Medium Cond"/>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r>
                        <a:rPr lang="en-US" sz="800" dirty="0" err="1"/>
                        <a:t>Asn</a:t>
                      </a:r>
                      <a:endParaRPr lang="en-US" sz="800" dirty="0">
                        <a:latin typeface="Franklin Gothic Medium Cond"/>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r>
                        <a:rPr lang="en-US" sz="800"/>
                        <a:t>N</a:t>
                      </a:r>
                      <a:endParaRPr lang="en-US" sz="800">
                        <a:solidFill>
                          <a:srgbClr val="C91C71"/>
                        </a:solidFill>
                        <a:latin typeface="Franklin Gothic Medium Cond"/>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r>
                        <a:rPr lang="en-US" sz="800" dirty="0" err="1"/>
                        <a:t>asparagiNe</a:t>
                      </a:r>
                      <a:endParaRPr lang="en-US" sz="800" dirty="0">
                        <a:latin typeface="Franklin Gothic Medium Cond"/>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16"/>
                  </a:ext>
                </a:extLst>
              </a:tr>
              <a:tr h="190964">
                <a:tc>
                  <a:txBody>
                    <a:bodyPr/>
                    <a:lstStyle/>
                    <a:p>
                      <a:pPr indent="0" algn="ctr"/>
                      <a:r>
                        <a:rPr lang="en-US" sz="800"/>
                        <a:t>Glutamine</a:t>
                      </a:r>
                      <a:endParaRPr lang="en-US" sz="800">
                        <a:latin typeface="Franklin Gothic Medium Cond"/>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r>
                        <a:rPr lang="en-US" sz="800"/>
                        <a:t>Gln</a:t>
                      </a:r>
                      <a:endParaRPr lang="en-US" sz="800">
                        <a:latin typeface="Franklin Gothic Medium Cond"/>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r>
                        <a:rPr lang="en-US" sz="800"/>
                        <a:t>Q</a:t>
                      </a:r>
                      <a:endParaRPr lang="en-US" sz="800">
                        <a:solidFill>
                          <a:srgbClr val="C91C71"/>
                        </a:solidFill>
                        <a:latin typeface="Franklin Gothic Medium Cond"/>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r>
                        <a:rPr lang="en-US" sz="800" dirty="0"/>
                        <a:t>Q-</a:t>
                      </a:r>
                      <a:r>
                        <a:rPr lang="en-US" sz="800" dirty="0" err="1"/>
                        <a:t>tamine</a:t>
                      </a:r>
                      <a:endParaRPr lang="en-US" sz="800" dirty="0">
                        <a:latin typeface="Franklin Gothic Medium Cond"/>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17"/>
                  </a:ext>
                </a:extLst>
              </a:tr>
              <a:tr h="196580">
                <a:tc>
                  <a:txBody>
                    <a:bodyPr/>
                    <a:lstStyle/>
                    <a:p>
                      <a:pPr indent="0" algn="ctr"/>
                      <a:r>
                        <a:rPr lang="en-US" sz="800"/>
                        <a:t>Histidine</a:t>
                      </a:r>
                      <a:endParaRPr lang="en-US" sz="800">
                        <a:latin typeface="Franklin Gothic Medium Cond"/>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r>
                        <a:rPr lang="en-US" sz="800"/>
                        <a:t>His</a:t>
                      </a:r>
                      <a:endParaRPr lang="en-US" sz="800">
                        <a:latin typeface="Franklin Gothic Medium Cond"/>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r>
                        <a:rPr lang="en-US" sz="800"/>
                        <a:t>H</a:t>
                      </a:r>
                      <a:endParaRPr lang="en-US" sz="800">
                        <a:solidFill>
                          <a:srgbClr val="C91C71"/>
                        </a:solidFill>
                        <a:latin typeface="Franklin Gothic Medium Cond"/>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r>
                        <a:rPr lang="en-US" sz="800" dirty="0"/>
                        <a:t>Histidine</a:t>
                      </a:r>
                      <a:endParaRPr lang="en-US" sz="800" dirty="0">
                        <a:latin typeface="Franklin Gothic Medium Cond"/>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18"/>
                  </a:ext>
                </a:extLst>
              </a:tr>
              <a:tr h="190964">
                <a:tc>
                  <a:txBody>
                    <a:bodyPr/>
                    <a:lstStyle/>
                    <a:p>
                      <a:pPr indent="0" algn="ctr"/>
                      <a:r>
                        <a:rPr lang="en-US" sz="800"/>
                        <a:t>Lysine</a:t>
                      </a:r>
                      <a:endParaRPr lang="en-US" sz="800">
                        <a:latin typeface="Franklin Gothic Medium Cond"/>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r>
                        <a:rPr lang="en-US" sz="800"/>
                        <a:t>Lys</a:t>
                      </a:r>
                      <a:endParaRPr lang="en-US" sz="800">
                        <a:latin typeface="Franklin Gothic Medium Cond"/>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r>
                        <a:rPr lang="en-US" sz="800"/>
                        <a:t>K</a:t>
                      </a:r>
                      <a:endParaRPr lang="en-US" sz="800">
                        <a:solidFill>
                          <a:srgbClr val="C91C71"/>
                        </a:solidFill>
                        <a:latin typeface="Franklin Gothic Medium Cond"/>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r>
                        <a:rPr lang="en-US" sz="800" dirty="0"/>
                        <a:t>(before L)</a:t>
                      </a:r>
                      <a:endParaRPr lang="en-US" sz="800" dirty="0">
                        <a:latin typeface="Franklin Gothic Medium Cond"/>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19"/>
                  </a:ext>
                </a:extLst>
              </a:tr>
              <a:tr h="185347">
                <a:tc>
                  <a:txBody>
                    <a:bodyPr/>
                    <a:lstStyle/>
                    <a:p>
                      <a:pPr indent="0" algn="ctr"/>
                      <a:r>
                        <a:rPr lang="en-US" sz="800"/>
                        <a:t>Arginine</a:t>
                      </a:r>
                      <a:endParaRPr lang="en-US" sz="800">
                        <a:latin typeface="Franklin Gothic Medium Cond"/>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r>
                        <a:rPr lang="en-US" sz="800"/>
                        <a:t>Arg</a:t>
                      </a:r>
                      <a:endParaRPr lang="en-US" sz="800">
                        <a:latin typeface="Franklin Gothic Medium Cond"/>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r>
                        <a:rPr lang="en-US" sz="800"/>
                        <a:t>R</a:t>
                      </a:r>
                      <a:endParaRPr lang="en-US" sz="800">
                        <a:solidFill>
                          <a:srgbClr val="C91C71"/>
                        </a:solidFill>
                        <a:latin typeface="Franklin Gothic Medium Cond"/>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r>
                        <a:rPr lang="en-US" sz="800" dirty="0" err="1"/>
                        <a:t>aRginine</a:t>
                      </a:r>
                      <a:endParaRPr lang="en-US" sz="800" dirty="0">
                        <a:latin typeface="Franklin Gothic Medium Cond"/>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20"/>
                  </a:ext>
                </a:extLst>
              </a:tr>
            </a:tbl>
          </a:graphicData>
        </a:graphic>
      </p:graphicFrame>
      <p:pic>
        <p:nvPicPr>
          <p:cNvPr id="7" name="Picture 6" descr="Table 4.2 is titled The Dayhoff single letter amino acid code. The table has 21 rows and four columns. The columns are titled amino acid or residue in protein, three letter abbreviation, single letter abbreviation, and mnemonic for single letter abbreviation."/>
          <p:cNvPicPr>
            <a:picLocks noChangeAspect="1"/>
          </p:cNvPicPr>
          <p:nvPr/>
        </p:nvPicPr>
        <p:blipFill>
          <a:blip r:embed="rId3"/>
          <a:stretch>
            <a:fillRect/>
          </a:stretch>
        </p:blipFill>
        <p:spPr>
          <a:xfrm>
            <a:off x="2416985" y="1115179"/>
            <a:ext cx="4310030" cy="5371846"/>
          </a:xfrm>
          <a:prstGeom prst="rect">
            <a:avLst/>
          </a:prstGeom>
        </p:spPr>
      </p:pic>
      <p:sp>
        <p:nvSpPr>
          <p:cNvPr id="4" name="Footer Placeholder 3"/>
          <p:cNvSpPr>
            <a:spLocks noGrp="1"/>
          </p:cNvSpPr>
          <p:nvPr>
            <p:ph type="ftr" sz="quarter" idx="3"/>
          </p:nvPr>
        </p:nvSpPr>
        <p:spPr/>
        <p:txBody>
          <a:bodyPr/>
          <a:lstStyle/>
          <a:p>
            <a:r>
              <a:rPr lang="en-US" smtClean="0"/>
              <a:t>Copyright © 2017 W. W. Norton &amp; Company</a:t>
            </a:r>
            <a:endParaRPr lang="en-US" dirty="0"/>
          </a:p>
        </p:txBody>
      </p:sp>
    </p:spTree>
    <p:extLst>
      <p:ext uri="{BB962C8B-B14F-4D97-AF65-F5344CB8AC3E}">
        <p14:creationId xmlns:p14="http://schemas.microsoft.com/office/powerpoint/2010/main" val="386688629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Amino Acid Classifications, Part 2</a:t>
            </a:r>
            <a:endParaRPr lang="en-US" sz="3600" dirty="0"/>
          </a:p>
        </p:txBody>
      </p:sp>
      <p:graphicFrame>
        <p:nvGraphicFramePr>
          <p:cNvPr id="5" name="Table 4"/>
          <p:cNvGraphicFramePr>
            <a:graphicFrameLocks noGrp="1"/>
          </p:cNvGraphicFramePr>
          <p:nvPr>
            <p:extLst>
              <p:ext uri="{D42A27DB-BD31-4B8C-83A1-F6EECF244321}">
                <p14:modId xmlns:p14="http://schemas.microsoft.com/office/powerpoint/2010/main" val="2724659647"/>
              </p:ext>
            </p:extLst>
          </p:nvPr>
        </p:nvGraphicFramePr>
        <p:xfrm>
          <a:off x="2194560" y="2476500"/>
          <a:ext cx="4754880" cy="838200"/>
        </p:xfrm>
        <a:graphic>
          <a:graphicData uri="http://schemas.openxmlformats.org/drawingml/2006/table">
            <a:tbl>
              <a:tblPr firstRow="1">
                <a:tableStyleId>{2D5ABB26-0587-4C30-8999-92F81FD0307C}</a:tableStyleId>
              </a:tblPr>
              <a:tblGrid>
                <a:gridCol w="1188720">
                  <a:extLst>
                    <a:ext uri="{9D8B030D-6E8A-4147-A177-3AD203B41FA5}">
                      <a16:colId xmlns:a16="http://schemas.microsoft.com/office/drawing/2014/main" xmlns="" val="20000"/>
                    </a:ext>
                  </a:extLst>
                </a:gridCol>
                <a:gridCol w="1188720">
                  <a:extLst>
                    <a:ext uri="{9D8B030D-6E8A-4147-A177-3AD203B41FA5}">
                      <a16:colId xmlns:a16="http://schemas.microsoft.com/office/drawing/2014/main" xmlns="" val="20001"/>
                    </a:ext>
                  </a:extLst>
                </a:gridCol>
                <a:gridCol w="1188720">
                  <a:extLst>
                    <a:ext uri="{9D8B030D-6E8A-4147-A177-3AD203B41FA5}">
                      <a16:colId xmlns:a16="http://schemas.microsoft.com/office/drawing/2014/main" xmlns="" val="20002"/>
                    </a:ext>
                  </a:extLst>
                </a:gridCol>
                <a:gridCol w="1188720">
                  <a:extLst>
                    <a:ext uri="{9D8B030D-6E8A-4147-A177-3AD203B41FA5}">
                      <a16:colId xmlns:a16="http://schemas.microsoft.com/office/drawing/2014/main" xmlns="" val="20003"/>
                    </a:ext>
                  </a:extLst>
                </a:gridCol>
              </a:tblGrid>
              <a:tr h="0">
                <a:tc>
                  <a:txBody>
                    <a:bodyPr/>
                    <a:lstStyle/>
                    <a:p>
                      <a:pPr indent="0" algn="ctr">
                        <a:lnSpc>
                          <a:spcPts val="1671"/>
                        </a:lnSpc>
                      </a:pPr>
                      <a:r>
                        <a:rPr lang="en-US" sz="1400" spc="-100" dirty="0"/>
                        <a:t>Charged</a:t>
                      </a:r>
                      <a:endParaRPr lang="en-US" sz="1400" spc="-100" dirty="0">
                        <a:solidFill>
                          <a:srgbClr val="FFFFFF"/>
                        </a:solidFill>
                        <a:latin typeface="Franklin Gothic Medium"/>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lnSpc>
                          <a:spcPts val="1800"/>
                        </a:lnSpc>
                      </a:pPr>
                      <a:r>
                        <a:rPr lang="en-US" sz="1400" spc="-100" dirty="0"/>
                        <a:t>Hydrophilic</a:t>
                      </a:r>
                      <a:endParaRPr lang="en-US" sz="1400" spc="-100" dirty="0">
                        <a:solidFill>
                          <a:srgbClr val="FFFFFF"/>
                        </a:solidFill>
                        <a:latin typeface="Franklin Gothic Medium"/>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lnSpc>
                          <a:spcPts val="1800"/>
                        </a:lnSpc>
                      </a:pPr>
                      <a:r>
                        <a:rPr lang="en-US" sz="1400" spc="-100" dirty="0"/>
                        <a:t>Hydrophobic</a:t>
                      </a:r>
                      <a:endParaRPr lang="en-US" sz="1400" spc="-100" dirty="0">
                        <a:solidFill>
                          <a:srgbClr val="FFFFFF"/>
                        </a:solidFill>
                        <a:latin typeface="Franklin Gothic Medium"/>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lnSpc>
                          <a:spcPts val="1414"/>
                        </a:lnSpc>
                      </a:pPr>
                      <a:r>
                        <a:rPr lang="en-US" sz="1400" spc="-100" dirty="0"/>
                        <a:t>Aromatic</a:t>
                      </a:r>
                      <a:endParaRPr lang="en-US" sz="1400" spc="-100" dirty="0">
                        <a:solidFill>
                          <a:srgbClr val="FFFFFF"/>
                        </a:solidFill>
                        <a:latin typeface="Franklin Gothic Medium"/>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0">
                <a:tc>
                  <a:txBody>
                    <a:bodyPr/>
                    <a:lstStyle/>
                    <a:p>
                      <a:pPr marL="0" indent="0" algn="l" defTabSz="914400" rtl="0" eaLnBrk="1" latinLnBrk="0" hangingPunct="1">
                        <a:lnSpc>
                          <a:spcPct val="100000"/>
                        </a:lnSpc>
                        <a:spcAft>
                          <a:spcPts val="0"/>
                        </a:spcAft>
                      </a:pPr>
                      <a:r>
                        <a:rPr lang="en-US" sz="1400" kern="1200" spc="-100" dirty="0" smtClean="0"/>
                        <a:t>Asp,</a:t>
                      </a:r>
                      <a:r>
                        <a:rPr lang="en-US" sz="1400" kern="1200" spc="-100" baseline="0" dirty="0" smtClean="0"/>
                        <a:t> </a:t>
                      </a:r>
                      <a:r>
                        <a:rPr lang="en-US" sz="1400" kern="1200" spc="-100" dirty="0" err="1" smtClean="0"/>
                        <a:t>Glu</a:t>
                      </a:r>
                      <a:r>
                        <a:rPr lang="en-US" sz="1400" kern="1200" spc="-100" dirty="0" smtClean="0"/>
                        <a:t>,</a:t>
                      </a:r>
                      <a:r>
                        <a:rPr lang="en-US" sz="1400" kern="1200" spc="-100" baseline="0" dirty="0" smtClean="0"/>
                        <a:t> </a:t>
                      </a:r>
                      <a:r>
                        <a:rPr lang="en-US" sz="1400" kern="1200" spc="-100" dirty="0" smtClean="0"/>
                        <a:t>Lys,</a:t>
                      </a:r>
                      <a:r>
                        <a:rPr lang="en-US" sz="1400" kern="1200" spc="-100" baseline="0" dirty="0" smtClean="0"/>
                        <a:t> </a:t>
                      </a:r>
                      <a:r>
                        <a:rPr lang="en-US" sz="1400" kern="1200" spc="-100" dirty="0" err="1" smtClean="0"/>
                        <a:t>Arg</a:t>
                      </a:r>
                      <a:r>
                        <a:rPr lang="en-US" sz="1400" kern="1200" spc="-100" baseline="0" dirty="0" smtClean="0"/>
                        <a:t>, </a:t>
                      </a:r>
                      <a:r>
                        <a:rPr lang="en-US" sz="1400" kern="1200" spc="-100" dirty="0" smtClean="0"/>
                        <a:t>His</a:t>
                      </a:r>
                      <a:endParaRPr lang="en-US" sz="1400" kern="1200" spc="-100" dirty="0">
                        <a:solidFill>
                          <a:schemeClr val="tx1"/>
                        </a:solidFill>
                        <a:latin typeface="Franklin Gothic Medium"/>
                        <a:ea typeface="+mn-ea"/>
                        <a:cs typeface="+mn-cs"/>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defTabSz="914400" rtl="0" eaLnBrk="1" latinLnBrk="0" hangingPunct="1">
                        <a:lnSpc>
                          <a:spcPct val="100000"/>
                        </a:lnSpc>
                        <a:spcAft>
                          <a:spcPts val="0"/>
                        </a:spcAft>
                      </a:pPr>
                      <a:r>
                        <a:rPr lang="en-US" sz="1400" kern="1200" spc="-100" dirty="0" err="1" smtClean="0"/>
                        <a:t>Ser</a:t>
                      </a:r>
                      <a:r>
                        <a:rPr lang="en-US" sz="1400" kern="1200" spc="-100" dirty="0" smtClean="0"/>
                        <a:t>,</a:t>
                      </a:r>
                      <a:r>
                        <a:rPr lang="en-US" sz="1400" kern="1200" spc="-100" baseline="0" dirty="0" smtClean="0"/>
                        <a:t> </a:t>
                      </a:r>
                      <a:r>
                        <a:rPr lang="en-US" sz="1400" kern="1200" spc="-100" dirty="0" err="1" smtClean="0"/>
                        <a:t>Thr</a:t>
                      </a:r>
                      <a:r>
                        <a:rPr lang="en-US" sz="1400" kern="1200" spc="-100" dirty="0" smtClean="0"/>
                        <a:t>,</a:t>
                      </a:r>
                      <a:r>
                        <a:rPr lang="en-US" sz="1400" kern="1200" spc="-100" baseline="0" dirty="0" smtClean="0"/>
                        <a:t> </a:t>
                      </a:r>
                      <a:r>
                        <a:rPr lang="en-US" sz="1400" kern="1200" spc="-100" dirty="0" err="1" smtClean="0"/>
                        <a:t>Cys</a:t>
                      </a:r>
                      <a:r>
                        <a:rPr lang="en-US" sz="1400" kern="1200" spc="-100" dirty="0" smtClean="0"/>
                        <a:t>,</a:t>
                      </a:r>
                      <a:r>
                        <a:rPr lang="en-US" sz="1400" kern="1200" spc="-100" baseline="0" dirty="0" smtClean="0"/>
                        <a:t> </a:t>
                      </a:r>
                      <a:r>
                        <a:rPr lang="en-US" sz="1400" kern="1200" spc="-100" dirty="0" err="1" smtClean="0"/>
                        <a:t>Asn</a:t>
                      </a:r>
                      <a:r>
                        <a:rPr lang="en-US" sz="1400" kern="1200" spc="-100" dirty="0" smtClean="0"/>
                        <a:t>,</a:t>
                      </a:r>
                      <a:r>
                        <a:rPr lang="en-US" sz="1400" kern="1200" spc="-100" baseline="0" dirty="0" smtClean="0"/>
                        <a:t> </a:t>
                      </a:r>
                      <a:r>
                        <a:rPr lang="en-US" sz="1400" kern="1200" spc="-100" dirty="0" err="1" smtClean="0"/>
                        <a:t>Gln</a:t>
                      </a:r>
                      <a:endParaRPr lang="en-US" sz="1400" kern="1200" spc="-100" dirty="0">
                        <a:solidFill>
                          <a:schemeClr val="tx1"/>
                        </a:solidFill>
                        <a:latin typeface="Franklin Gothic Medium"/>
                        <a:ea typeface="+mn-ea"/>
                        <a:cs typeface="+mn-cs"/>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defTabSz="914400" rtl="0" eaLnBrk="1" latinLnBrk="0" hangingPunct="1">
                        <a:lnSpc>
                          <a:spcPct val="100000"/>
                        </a:lnSpc>
                        <a:spcAft>
                          <a:spcPts val="0"/>
                        </a:spcAft>
                      </a:pPr>
                      <a:r>
                        <a:rPr lang="en-US" sz="1400" kern="1200" spc="-100" dirty="0" err="1" smtClean="0"/>
                        <a:t>Gly</a:t>
                      </a:r>
                      <a:r>
                        <a:rPr lang="en-US" sz="1400" kern="1200" spc="-100" dirty="0" smtClean="0"/>
                        <a:t>,</a:t>
                      </a:r>
                      <a:r>
                        <a:rPr lang="en-US" sz="1400" kern="1200" spc="-100" baseline="0" dirty="0" smtClean="0"/>
                        <a:t> </a:t>
                      </a:r>
                      <a:r>
                        <a:rPr lang="en-US" sz="1400" kern="1200" spc="-100" dirty="0" smtClean="0"/>
                        <a:t>Ala,</a:t>
                      </a:r>
                      <a:r>
                        <a:rPr lang="en-US" sz="1400" kern="1200" spc="-100" baseline="0" dirty="0" smtClean="0"/>
                        <a:t> </a:t>
                      </a:r>
                      <a:r>
                        <a:rPr lang="en-US" sz="1400" kern="1200" spc="-100" dirty="0" smtClean="0"/>
                        <a:t>Pro,</a:t>
                      </a:r>
                      <a:r>
                        <a:rPr lang="en-US" sz="1400" kern="1200" spc="-100" baseline="0" dirty="0" smtClean="0"/>
                        <a:t> </a:t>
                      </a:r>
                      <a:r>
                        <a:rPr lang="en-US" sz="1400" kern="1200" spc="-100" dirty="0" smtClean="0"/>
                        <a:t>Val,</a:t>
                      </a:r>
                      <a:r>
                        <a:rPr lang="en-US" sz="1400" kern="1200" spc="-100" baseline="0" dirty="0" smtClean="0"/>
                        <a:t> </a:t>
                      </a:r>
                      <a:r>
                        <a:rPr lang="en-US" sz="1400" kern="1200" spc="-100" dirty="0" err="1" smtClean="0"/>
                        <a:t>Leu</a:t>
                      </a:r>
                      <a:r>
                        <a:rPr lang="en-US" sz="1400" kern="1200" spc="-100" dirty="0" smtClean="0"/>
                        <a:t>,</a:t>
                      </a:r>
                      <a:r>
                        <a:rPr lang="en-US" sz="1400" kern="1200" spc="-100" baseline="0" dirty="0" smtClean="0"/>
                        <a:t> </a:t>
                      </a:r>
                      <a:r>
                        <a:rPr lang="en-US" sz="1400" kern="1200" spc="-100" dirty="0" smtClean="0"/>
                        <a:t>Ile,</a:t>
                      </a:r>
                      <a:r>
                        <a:rPr lang="en-US" sz="1400" kern="1200" spc="-100" baseline="0" dirty="0" smtClean="0"/>
                        <a:t> </a:t>
                      </a:r>
                      <a:r>
                        <a:rPr lang="en-US" sz="1400" kern="1200" spc="-100" dirty="0" smtClean="0"/>
                        <a:t>Met</a:t>
                      </a:r>
                      <a:endParaRPr sz="1400" kern="1200" spc="-100" dirty="0">
                        <a:solidFill>
                          <a:schemeClr val="tx1"/>
                        </a:solidFill>
                        <a:latin typeface="Franklin Gothic Medium"/>
                        <a:ea typeface="+mn-ea"/>
                        <a:cs typeface="+mn-cs"/>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defTabSz="914400" rtl="0" eaLnBrk="1" latinLnBrk="0" hangingPunct="1">
                        <a:lnSpc>
                          <a:spcPct val="100000"/>
                        </a:lnSpc>
                        <a:spcAft>
                          <a:spcPts val="0"/>
                        </a:spcAft>
                      </a:pPr>
                      <a:r>
                        <a:rPr lang="en-US" sz="1400" kern="1200" spc="-100" dirty="0" err="1" smtClean="0"/>
                        <a:t>Phe</a:t>
                      </a:r>
                      <a:r>
                        <a:rPr lang="en-US" sz="1400" kern="1200" spc="-100" dirty="0" smtClean="0"/>
                        <a:t>,</a:t>
                      </a:r>
                      <a:r>
                        <a:rPr lang="en-US" sz="1400" kern="1200" spc="-100" baseline="0" dirty="0" smtClean="0"/>
                        <a:t> </a:t>
                      </a:r>
                      <a:r>
                        <a:rPr lang="en-US" sz="1400" kern="1200" spc="-100" dirty="0" smtClean="0"/>
                        <a:t>Tyr,</a:t>
                      </a:r>
                      <a:r>
                        <a:rPr lang="en-US" sz="1400" kern="1200" spc="-100" baseline="0" dirty="0" smtClean="0"/>
                        <a:t> </a:t>
                      </a:r>
                      <a:r>
                        <a:rPr lang="en-US" sz="1400" kern="1200" spc="-100" dirty="0" err="1" smtClean="0"/>
                        <a:t>Trp</a:t>
                      </a:r>
                      <a:endParaRPr sz="1400" kern="1200" spc="-100" dirty="0">
                        <a:solidFill>
                          <a:schemeClr val="tx1"/>
                        </a:solidFill>
                        <a:latin typeface="Franklin Gothic Medium"/>
                        <a:ea typeface="+mn-ea"/>
                        <a:cs typeface="+mn-cs"/>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bl>
          </a:graphicData>
        </a:graphic>
      </p:graphicFrame>
      <p:pic>
        <p:nvPicPr>
          <p:cNvPr id="1026" name="Picture 2" descr="A table of amino acids listed by three-letter abbreviation in two rows and four columns, with the column headers charged, hydrophilic, hydrophobic, and aromatic."/>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533708" y="2041054"/>
            <a:ext cx="6076583" cy="2306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Footer Placeholder 3"/>
          <p:cNvSpPr>
            <a:spLocks noGrp="1"/>
          </p:cNvSpPr>
          <p:nvPr>
            <p:ph type="ftr" sz="quarter" idx="3"/>
          </p:nvPr>
        </p:nvSpPr>
        <p:spPr/>
        <p:txBody>
          <a:bodyPr/>
          <a:lstStyle/>
          <a:p>
            <a:r>
              <a:rPr lang="en-US" smtClean="0"/>
              <a:t>Copyright © 2017 W. W. Norton &amp; Company</a:t>
            </a:r>
            <a:endParaRPr lang="en-US" dirty="0"/>
          </a:p>
        </p:txBody>
      </p:sp>
    </p:spTree>
    <p:extLst>
      <p:ext uri="{BB962C8B-B14F-4D97-AF65-F5344CB8AC3E}">
        <p14:creationId xmlns:p14="http://schemas.microsoft.com/office/powerpoint/2010/main" val="39835728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Charged Amino Acid Structures</a:t>
            </a:r>
            <a:r>
              <a:rPr lang="en-US" sz="3200" baseline="0" dirty="0" smtClean="0"/>
              <a:t>, Part 1</a:t>
            </a:r>
            <a:endParaRPr lang="en-US" sz="3200" dirty="0"/>
          </a:p>
        </p:txBody>
      </p:sp>
      <p:graphicFrame>
        <p:nvGraphicFramePr>
          <p:cNvPr id="3" name="Table 2"/>
          <p:cNvGraphicFramePr>
            <a:graphicFrameLocks noGrp="1"/>
          </p:cNvGraphicFramePr>
          <p:nvPr>
            <p:extLst>
              <p:ext uri="{D42A27DB-BD31-4B8C-83A1-F6EECF244321}">
                <p14:modId xmlns:p14="http://schemas.microsoft.com/office/powerpoint/2010/main" val="3691590765"/>
              </p:ext>
            </p:extLst>
          </p:nvPr>
        </p:nvGraphicFramePr>
        <p:xfrm>
          <a:off x="878364" y="1954018"/>
          <a:ext cx="7387272" cy="3135159"/>
        </p:xfrm>
        <a:graphic>
          <a:graphicData uri="http://schemas.openxmlformats.org/drawingml/2006/table">
            <a:tbl>
              <a:tblPr firstRow="1" bandRow="1">
                <a:tableStyleId>{2D5ABB26-0587-4C30-8999-92F81FD0307C}</a:tableStyleId>
              </a:tblPr>
              <a:tblGrid>
                <a:gridCol w="894991">
                  <a:extLst>
                    <a:ext uri="{9D8B030D-6E8A-4147-A177-3AD203B41FA5}">
                      <a16:colId xmlns:a16="http://schemas.microsoft.com/office/drawing/2014/main" xmlns="" val="20000"/>
                    </a:ext>
                  </a:extLst>
                </a:gridCol>
                <a:gridCol w="1088378">
                  <a:extLst>
                    <a:ext uri="{9D8B030D-6E8A-4147-A177-3AD203B41FA5}">
                      <a16:colId xmlns:a16="http://schemas.microsoft.com/office/drawing/2014/main" xmlns="" val="20001"/>
                    </a:ext>
                  </a:extLst>
                </a:gridCol>
                <a:gridCol w="1276585">
                  <a:extLst>
                    <a:ext uri="{9D8B030D-6E8A-4147-A177-3AD203B41FA5}">
                      <a16:colId xmlns:a16="http://schemas.microsoft.com/office/drawing/2014/main" xmlns="" val="20002"/>
                    </a:ext>
                  </a:extLst>
                </a:gridCol>
                <a:gridCol w="911682">
                  <a:extLst>
                    <a:ext uri="{9D8B030D-6E8A-4147-A177-3AD203B41FA5}">
                      <a16:colId xmlns:a16="http://schemas.microsoft.com/office/drawing/2014/main" xmlns="" val="20003"/>
                    </a:ext>
                  </a:extLst>
                </a:gridCol>
                <a:gridCol w="1281765">
                  <a:extLst>
                    <a:ext uri="{9D8B030D-6E8A-4147-A177-3AD203B41FA5}">
                      <a16:colId xmlns:a16="http://schemas.microsoft.com/office/drawing/2014/main" xmlns="" val="20004"/>
                    </a:ext>
                  </a:extLst>
                </a:gridCol>
                <a:gridCol w="1933871">
                  <a:extLst>
                    <a:ext uri="{9D8B030D-6E8A-4147-A177-3AD203B41FA5}">
                      <a16:colId xmlns:a16="http://schemas.microsoft.com/office/drawing/2014/main" xmlns="" val="20005"/>
                    </a:ext>
                  </a:extLst>
                </a:gridCol>
              </a:tblGrid>
              <a:tr h="533554">
                <a:tc>
                  <a:txBody>
                    <a:bodyPr/>
                    <a:lstStyle/>
                    <a:p>
                      <a:pPr marL="0" marR="0">
                        <a:lnSpc>
                          <a:spcPct val="107000"/>
                        </a:lnSpc>
                        <a:spcBef>
                          <a:spcPts val="0"/>
                        </a:spcBef>
                        <a:spcAft>
                          <a:spcPts val="0"/>
                        </a:spcAft>
                      </a:pPr>
                      <a:r>
                        <a:rPr lang="en-US" sz="1100" dirty="0">
                          <a:effectLst/>
                        </a:rPr>
                        <a:t>Name</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rPr>
                        <a:t>Molecular structure</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rPr>
                        <a:t>Chemical structure</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rPr>
                        <a:t>Molecular mass (D)</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rPr>
                        <a:t>Percent frequency in proteins </a:t>
                      </a:r>
                      <a:r>
                        <a:rPr lang="en-US" sz="1100" dirty="0" smtClean="0">
                          <a:effectLst/>
                        </a:rPr>
                        <a:t>(percent)</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dirty="0">
                          <a:effectLst/>
                        </a:rPr>
                        <a:t> </a:t>
                      </a:r>
                      <a:r>
                        <a:rPr lang="en-US" sz="1000" dirty="0" smtClean="0">
                          <a:effectLst/>
                        </a:rPr>
                        <a:t>Comments</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1242212">
                <a:tc>
                  <a:txBody>
                    <a:bodyPr/>
                    <a:lstStyle/>
                    <a:p>
                      <a:pPr marL="0" marR="0">
                        <a:lnSpc>
                          <a:spcPct val="107000"/>
                        </a:lnSpc>
                        <a:spcBef>
                          <a:spcPts val="0"/>
                        </a:spcBef>
                        <a:spcAft>
                          <a:spcPts val="0"/>
                        </a:spcAft>
                      </a:pPr>
                      <a:r>
                        <a:rPr lang="en-US" sz="1100" dirty="0" smtClean="0">
                          <a:effectLst/>
                        </a:rPr>
                        <a:t>Negatively charged</a:t>
                      </a:r>
                    </a:p>
                    <a:p>
                      <a:pPr marL="0" marR="0">
                        <a:lnSpc>
                          <a:spcPct val="107000"/>
                        </a:lnSpc>
                        <a:spcBef>
                          <a:spcPts val="0"/>
                        </a:spcBef>
                        <a:spcAft>
                          <a:spcPts val="0"/>
                        </a:spcAft>
                      </a:pPr>
                      <a:r>
                        <a:rPr lang="en-US" sz="1100" dirty="0" smtClean="0">
                          <a:effectLst/>
                        </a:rPr>
                        <a:t>Aspartate</a:t>
                      </a:r>
                      <a:endParaRPr lang="en-US" sz="1100" dirty="0">
                        <a:effectLst/>
                      </a:endParaRPr>
                    </a:p>
                    <a:p>
                      <a:pPr marL="0" marR="0">
                        <a:lnSpc>
                          <a:spcPct val="107000"/>
                        </a:lnSpc>
                        <a:spcBef>
                          <a:spcPts val="0"/>
                        </a:spcBef>
                        <a:spcAft>
                          <a:spcPts val="0"/>
                        </a:spcAft>
                      </a:pPr>
                      <a:r>
                        <a:rPr lang="en-US" sz="1100" dirty="0">
                          <a:effectLst/>
                        </a:rPr>
                        <a:t>Asp</a:t>
                      </a:r>
                    </a:p>
                    <a:p>
                      <a:pPr marL="0" marR="0">
                        <a:lnSpc>
                          <a:spcPct val="107000"/>
                        </a:lnSpc>
                        <a:spcBef>
                          <a:spcPts val="0"/>
                        </a:spcBef>
                        <a:spcAft>
                          <a:spcPts val="0"/>
                        </a:spcAft>
                      </a:pPr>
                      <a:r>
                        <a:rPr lang="en-US" sz="1100" dirty="0">
                          <a:effectLst/>
                        </a:rPr>
                        <a:t>D</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dirty="0">
                          <a:effectLst/>
                        </a:rPr>
                        <a:t>The molecular structure of aspartate shown in a three dimensional model.</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dirty="0">
                          <a:effectLst/>
                        </a:rPr>
                        <a:t>The chemical structure of Aspartate has a molecular formula of Negative 1 Upper C 4 Upper H 6 Upper N Upper O 4.</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rPr>
                        <a:t>133</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rPr>
                        <a:t>5.3</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err="1">
                          <a:effectLst/>
                        </a:rPr>
                        <a:t>lonizable</a:t>
                      </a:r>
                      <a:r>
                        <a:rPr lang="en-US" sz="1100" dirty="0">
                          <a:effectLst/>
                        </a:rPr>
                        <a:t> side chain has a </a:t>
                      </a:r>
                      <a:r>
                        <a:rPr lang="en-US" sz="1100" dirty="0" err="1">
                          <a:effectLst/>
                        </a:rPr>
                        <a:t>pK</a:t>
                      </a:r>
                      <a:r>
                        <a:rPr lang="en-US" sz="1100" baseline="-25000" dirty="0" err="1">
                          <a:effectLst/>
                        </a:rPr>
                        <a:t>a</a:t>
                      </a:r>
                      <a:r>
                        <a:rPr lang="en-US" sz="1100" dirty="0">
                          <a:effectLst/>
                        </a:rPr>
                        <a:t> of </a:t>
                      </a:r>
                      <a:r>
                        <a:rPr lang="en-US" sz="1100" dirty="0" smtClean="0">
                          <a:effectLst/>
                        </a:rPr>
                        <a:t>approximately</a:t>
                      </a:r>
                      <a:r>
                        <a:rPr lang="en-US" sz="1100" baseline="0" dirty="0" smtClean="0">
                          <a:effectLst/>
                        </a:rPr>
                        <a:t> </a:t>
                      </a:r>
                      <a:r>
                        <a:rPr lang="en-US" sz="1100" dirty="0" smtClean="0">
                          <a:effectLst/>
                        </a:rPr>
                        <a:t>3.9</a:t>
                      </a:r>
                      <a:r>
                        <a:rPr lang="en-US" sz="1100" dirty="0">
                          <a:effectLst/>
                        </a:rPr>
                        <a:t>. In proteins, Asp often has a net negative charge at pH 7.</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1354784">
                <a:tc>
                  <a:txBody>
                    <a:bodyPr/>
                    <a:lstStyle/>
                    <a:p>
                      <a:pPr marL="0" marR="0">
                        <a:lnSpc>
                          <a:spcPct val="107000"/>
                        </a:lnSpc>
                        <a:spcBef>
                          <a:spcPts val="0"/>
                        </a:spcBef>
                        <a:spcAft>
                          <a:spcPts val="0"/>
                        </a:spcAft>
                      </a:pPr>
                      <a:r>
                        <a:rPr lang="en-US" sz="1100" dirty="0" smtClean="0">
                          <a:effectLst/>
                        </a:rPr>
                        <a:t>Negatively</a:t>
                      </a:r>
                      <a:r>
                        <a:rPr lang="en-US" sz="1100" baseline="0" dirty="0" smtClean="0">
                          <a:effectLst/>
                        </a:rPr>
                        <a:t> charged </a:t>
                      </a:r>
                      <a:r>
                        <a:rPr lang="en-US" sz="1100" dirty="0" smtClean="0">
                          <a:effectLst/>
                        </a:rPr>
                        <a:t>Glutamate</a:t>
                      </a:r>
                      <a:endParaRPr lang="en-US" sz="1100" dirty="0">
                        <a:effectLst/>
                      </a:endParaRPr>
                    </a:p>
                    <a:p>
                      <a:pPr marL="0" marR="0">
                        <a:lnSpc>
                          <a:spcPct val="107000"/>
                        </a:lnSpc>
                        <a:spcBef>
                          <a:spcPts val="0"/>
                        </a:spcBef>
                        <a:spcAft>
                          <a:spcPts val="0"/>
                        </a:spcAft>
                      </a:pPr>
                      <a:r>
                        <a:rPr lang="en-US" sz="1100" dirty="0" err="1">
                          <a:effectLst/>
                        </a:rPr>
                        <a:t>Glu</a:t>
                      </a:r>
                      <a:endParaRPr lang="en-US" sz="1100" dirty="0">
                        <a:effectLst/>
                      </a:endParaRPr>
                    </a:p>
                    <a:p>
                      <a:pPr marL="0" marR="0">
                        <a:lnSpc>
                          <a:spcPct val="107000"/>
                        </a:lnSpc>
                        <a:spcBef>
                          <a:spcPts val="0"/>
                        </a:spcBef>
                        <a:spcAft>
                          <a:spcPts val="0"/>
                        </a:spcAft>
                      </a:pPr>
                      <a:r>
                        <a:rPr lang="en-US" sz="1100" dirty="0">
                          <a:effectLst/>
                        </a:rPr>
                        <a:t>E</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effectLst/>
                        </a:rPr>
                        <a:t>The molecular structure of glutamate shown in a three dimensional model.</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effectLst/>
                        </a:rPr>
                        <a:t>The chemical structure of glutamate has a molecular formula of Negative 1 Upper C 5 Upper H 8 Upper N Upper O 4.</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rPr>
                        <a:t>147</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rPr>
                        <a:t>6.3</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err="1">
                          <a:effectLst/>
                        </a:rPr>
                        <a:t>lonizable</a:t>
                      </a:r>
                      <a:r>
                        <a:rPr lang="en-US" sz="1100" dirty="0">
                          <a:effectLst/>
                        </a:rPr>
                        <a:t> side chain has a </a:t>
                      </a:r>
                      <a:r>
                        <a:rPr lang="en-US" sz="1100" dirty="0" err="1">
                          <a:effectLst/>
                        </a:rPr>
                        <a:t>pK</a:t>
                      </a:r>
                      <a:r>
                        <a:rPr lang="en-US" sz="1100" baseline="-25000" dirty="0" err="1">
                          <a:effectLst/>
                        </a:rPr>
                        <a:t>a</a:t>
                      </a:r>
                      <a:r>
                        <a:rPr lang="en-US" sz="1100" dirty="0">
                          <a:effectLst/>
                        </a:rPr>
                        <a:t> of </a:t>
                      </a:r>
                      <a:r>
                        <a:rPr lang="en-US" sz="1100" dirty="0" smtClean="0">
                          <a:effectLst/>
                        </a:rPr>
                        <a:t>approximately</a:t>
                      </a:r>
                      <a:r>
                        <a:rPr lang="en-US" sz="1100" baseline="0" dirty="0" smtClean="0">
                          <a:effectLst/>
                        </a:rPr>
                        <a:t> </a:t>
                      </a:r>
                      <a:r>
                        <a:rPr lang="en-US" sz="1100" dirty="0" smtClean="0">
                          <a:effectLst/>
                        </a:rPr>
                        <a:t>4.1</a:t>
                      </a:r>
                      <a:r>
                        <a:rPr lang="en-US" sz="1100" dirty="0">
                          <a:effectLst/>
                        </a:rPr>
                        <a:t>. In proteins, </a:t>
                      </a:r>
                      <a:r>
                        <a:rPr lang="en-US" sz="1100" dirty="0" err="1">
                          <a:effectLst/>
                        </a:rPr>
                        <a:t>Glu</a:t>
                      </a:r>
                      <a:r>
                        <a:rPr lang="en-US" sz="1100" dirty="0">
                          <a:effectLst/>
                        </a:rPr>
                        <a:t> often has a net negative charge at pH 7.</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pic>
        <p:nvPicPr>
          <p:cNvPr id="6" name="Picture 5" descr="Figure 4.8 part 1 gives information on two amino acids. It has 3 rows and 7 columns. The column headers are names and abbreviations, charge, molecular structure, chemical structure, molecular mass in daltons, percent frequency in proteins, and comments."/>
          <p:cNvPicPr>
            <a:picLocks noChangeAspect="1"/>
          </p:cNvPicPr>
          <p:nvPr/>
        </p:nvPicPr>
        <p:blipFill>
          <a:blip r:embed="rId3"/>
          <a:stretch>
            <a:fillRect/>
          </a:stretch>
        </p:blipFill>
        <p:spPr>
          <a:xfrm>
            <a:off x="573314" y="1788453"/>
            <a:ext cx="8229600" cy="4126557"/>
          </a:xfrm>
          <a:prstGeom prst="rect">
            <a:avLst/>
          </a:prstGeom>
        </p:spPr>
      </p:pic>
      <p:sp>
        <p:nvSpPr>
          <p:cNvPr id="4" name="Footer Placeholder 3"/>
          <p:cNvSpPr>
            <a:spLocks noGrp="1"/>
          </p:cNvSpPr>
          <p:nvPr>
            <p:ph type="ftr" sz="quarter" idx="3"/>
          </p:nvPr>
        </p:nvSpPr>
        <p:spPr/>
        <p:txBody>
          <a:bodyPr/>
          <a:lstStyle/>
          <a:p>
            <a:r>
              <a:rPr lang="en-US" smtClean="0"/>
              <a:t>Copyright © 2017 W. W. Norton &amp; Company</a:t>
            </a:r>
            <a:endParaRPr lang="en-US" dirty="0"/>
          </a:p>
        </p:txBody>
      </p:sp>
    </p:spTree>
    <p:extLst>
      <p:ext uri="{BB962C8B-B14F-4D97-AF65-F5344CB8AC3E}">
        <p14:creationId xmlns:p14="http://schemas.microsoft.com/office/powerpoint/2010/main" val="37846580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Charged Amino Acid Structures</a:t>
            </a:r>
            <a:r>
              <a:rPr lang="en-US" sz="3200" baseline="0" dirty="0" smtClean="0"/>
              <a:t>, Part 2</a:t>
            </a:r>
            <a:endParaRPr lang="en-US" sz="3200" dirty="0"/>
          </a:p>
        </p:txBody>
      </p:sp>
      <p:graphicFrame>
        <p:nvGraphicFramePr>
          <p:cNvPr id="3" name="Table 2"/>
          <p:cNvGraphicFramePr>
            <a:graphicFrameLocks noGrp="1"/>
          </p:cNvGraphicFramePr>
          <p:nvPr>
            <p:extLst>
              <p:ext uri="{D42A27DB-BD31-4B8C-83A1-F6EECF244321}">
                <p14:modId xmlns:p14="http://schemas.microsoft.com/office/powerpoint/2010/main" val="2775226896"/>
              </p:ext>
            </p:extLst>
          </p:nvPr>
        </p:nvGraphicFramePr>
        <p:xfrm>
          <a:off x="1427398" y="1280506"/>
          <a:ext cx="6289203" cy="3447480"/>
        </p:xfrm>
        <a:graphic>
          <a:graphicData uri="http://schemas.openxmlformats.org/drawingml/2006/table">
            <a:tbl>
              <a:tblPr firstRow="1" bandRow="1">
                <a:tableStyleId>{2D5ABB26-0587-4C30-8999-92F81FD0307C}</a:tableStyleId>
              </a:tblPr>
              <a:tblGrid>
                <a:gridCol w="641866">
                  <a:extLst>
                    <a:ext uri="{9D8B030D-6E8A-4147-A177-3AD203B41FA5}">
                      <a16:colId xmlns:a16="http://schemas.microsoft.com/office/drawing/2014/main" xmlns="" val="20000"/>
                    </a:ext>
                  </a:extLst>
                </a:gridCol>
                <a:gridCol w="1235911">
                  <a:extLst>
                    <a:ext uri="{9D8B030D-6E8A-4147-A177-3AD203B41FA5}">
                      <a16:colId xmlns:a16="http://schemas.microsoft.com/office/drawing/2014/main" xmlns="" val="20001"/>
                    </a:ext>
                  </a:extLst>
                </a:gridCol>
                <a:gridCol w="1438275">
                  <a:extLst>
                    <a:ext uri="{9D8B030D-6E8A-4147-A177-3AD203B41FA5}">
                      <a16:colId xmlns:a16="http://schemas.microsoft.com/office/drawing/2014/main" xmlns="" val="20002"/>
                    </a:ext>
                  </a:extLst>
                </a:gridCol>
                <a:gridCol w="685800">
                  <a:extLst>
                    <a:ext uri="{9D8B030D-6E8A-4147-A177-3AD203B41FA5}">
                      <a16:colId xmlns:a16="http://schemas.microsoft.com/office/drawing/2014/main" xmlns="" val="20003"/>
                    </a:ext>
                  </a:extLst>
                </a:gridCol>
                <a:gridCol w="790575">
                  <a:extLst>
                    <a:ext uri="{9D8B030D-6E8A-4147-A177-3AD203B41FA5}">
                      <a16:colId xmlns:a16="http://schemas.microsoft.com/office/drawing/2014/main" xmlns="" val="20004"/>
                    </a:ext>
                  </a:extLst>
                </a:gridCol>
                <a:gridCol w="1496776">
                  <a:extLst>
                    <a:ext uri="{9D8B030D-6E8A-4147-A177-3AD203B41FA5}">
                      <a16:colId xmlns:a16="http://schemas.microsoft.com/office/drawing/2014/main" xmlns="" val="20005"/>
                    </a:ext>
                  </a:extLst>
                </a:gridCol>
              </a:tblGrid>
              <a:tr h="0">
                <a:tc>
                  <a:txBody>
                    <a:bodyPr/>
                    <a:lstStyle/>
                    <a:p>
                      <a:pPr marL="0" marR="0">
                        <a:lnSpc>
                          <a:spcPct val="107000"/>
                        </a:lnSpc>
                        <a:spcBef>
                          <a:spcPts val="0"/>
                        </a:spcBef>
                        <a:spcAft>
                          <a:spcPts val="0"/>
                        </a:spcAft>
                      </a:pPr>
                      <a:r>
                        <a:rPr lang="en-US" sz="900" dirty="0">
                          <a:effectLst/>
                        </a:rPr>
                        <a:t>Name</a:t>
                      </a: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dirty="0">
                          <a:effectLst/>
                        </a:rPr>
                        <a:t>Molecular structure</a:t>
                      </a: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a:effectLst/>
                        </a:rPr>
                        <a:t>Chemical structure</a:t>
                      </a:r>
                      <a:endParaRPr lang="en-US"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dirty="0">
                          <a:effectLst/>
                        </a:rPr>
                        <a:t>Molecular mass (D)</a:t>
                      </a: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dirty="0">
                          <a:effectLst/>
                        </a:rPr>
                        <a:t>Percent </a:t>
                      </a:r>
                      <a:r>
                        <a:rPr lang="en-US" sz="900" dirty="0" smtClean="0">
                          <a:effectLst/>
                        </a:rPr>
                        <a:t>frequency </a:t>
                      </a:r>
                      <a:r>
                        <a:rPr lang="en-US" sz="900" dirty="0">
                          <a:effectLst/>
                        </a:rPr>
                        <a:t>in proteins </a:t>
                      </a:r>
                      <a:r>
                        <a:rPr lang="en-US" sz="900" dirty="0" smtClean="0">
                          <a:effectLst/>
                        </a:rPr>
                        <a:t>(percent)</a:t>
                      </a: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dirty="0">
                          <a:effectLst/>
                        </a:rPr>
                        <a:t>Comments</a:t>
                      </a: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0">
                <a:tc>
                  <a:txBody>
                    <a:bodyPr/>
                    <a:lstStyle/>
                    <a:p>
                      <a:pPr marL="0" marR="0">
                        <a:lnSpc>
                          <a:spcPct val="107000"/>
                        </a:lnSpc>
                        <a:spcBef>
                          <a:spcPts val="0"/>
                        </a:spcBef>
                        <a:spcAft>
                          <a:spcPts val="0"/>
                        </a:spcAft>
                      </a:pPr>
                      <a:r>
                        <a:rPr lang="en-US" sz="900">
                          <a:effectLst/>
                        </a:rPr>
                        <a:t>Positively charged</a:t>
                      </a:r>
                      <a:endParaRPr lang="en-US" sz="1000">
                        <a:effectLst/>
                      </a:endParaRPr>
                    </a:p>
                    <a:p>
                      <a:pPr marL="0" marR="0">
                        <a:lnSpc>
                          <a:spcPct val="107000"/>
                        </a:lnSpc>
                        <a:spcBef>
                          <a:spcPts val="0"/>
                        </a:spcBef>
                        <a:spcAft>
                          <a:spcPts val="0"/>
                        </a:spcAft>
                      </a:pPr>
                      <a:r>
                        <a:rPr lang="en-US" sz="900">
                          <a:effectLst/>
                        </a:rPr>
                        <a:t>Lysine</a:t>
                      </a:r>
                      <a:endParaRPr lang="en-US" sz="1000">
                        <a:effectLst/>
                      </a:endParaRPr>
                    </a:p>
                    <a:p>
                      <a:pPr marL="0" marR="0">
                        <a:lnSpc>
                          <a:spcPct val="107000"/>
                        </a:lnSpc>
                        <a:spcBef>
                          <a:spcPts val="0"/>
                        </a:spcBef>
                        <a:spcAft>
                          <a:spcPts val="0"/>
                        </a:spcAft>
                      </a:pPr>
                      <a:r>
                        <a:rPr lang="en-US" sz="900">
                          <a:effectLst/>
                        </a:rPr>
                        <a:t>Lys</a:t>
                      </a:r>
                      <a:endParaRPr lang="en-US" sz="1000">
                        <a:effectLst/>
                      </a:endParaRPr>
                    </a:p>
                    <a:p>
                      <a:pPr marL="0" marR="0">
                        <a:lnSpc>
                          <a:spcPct val="107000"/>
                        </a:lnSpc>
                        <a:spcBef>
                          <a:spcPts val="0"/>
                        </a:spcBef>
                        <a:spcAft>
                          <a:spcPts val="0"/>
                        </a:spcAft>
                      </a:pPr>
                      <a:r>
                        <a:rPr lang="en-US" sz="900">
                          <a:effectLst/>
                        </a:rPr>
                        <a:t>K</a:t>
                      </a:r>
                      <a:endParaRPr lang="en-US"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a:effectLst/>
                        </a:rPr>
                        <a:t>The molecular structure of lysine shown in a three dimensional model.</a:t>
                      </a:r>
                      <a:endParaRPr lang="en-US"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dirty="0">
                          <a:effectLst/>
                        </a:rPr>
                        <a:t>The chemical structure of lysine has a molecular formula of Positive 1 Upper C 6 Upper H 15 Upper N 2 Upper O 2.</a:t>
                      </a: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a:effectLst/>
                        </a:rPr>
                        <a:t>146</a:t>
                      </a:r>
                      <a:endParaRPr lang="en-US"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a:effectLst/>
                        </a:rPr>
                        <a:t>5.9</a:t>
                      </a:r>
                      <a:endParaRPr lang="en-US"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dirty="0" err="1">
                          <a:effectLst/>
                        </a:rPr>
                        <a:t>lonizable</a:t>
                      </a:r>
                      <a:r>
                        <a:rPr lang="en-US" sz="900" dirty="0">
                          <a:effectLst/>
                        </a:rPr>
                        <a:t> side chain has a </a:t>
                      </a:r>
                      <a:r>
                        <a:rPr lang="en-US" sz="900" dirty="0" err="1">
                          <a:effectLst/>
                        </a:rPr>
                        <a:t>pK</a:t>
                      </a:r>
                      <a:r>
                        <a:rPr lang="en-US" sz="900" baseline="-25000" dirty="0" err="1">
                          <a:effectLst/>
                        </a:rPr>
                        <a:t>a</a:t>
                      </a:r>
                      <a:r>
                        <a:rPr lang="en-US" sz="900" dirty="0">
                          <a:effectLst/>
                        </a:rPr>
                        <a:t> of approximately 10.5. In proteins, Lys often has a net positive charge at pH 7.</a:t>
                      </a: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0">
                <a:tc>
                  <a:txBody>
                    <a:bodyPr/>
                    <a:lstStyle/>
                    <a:p>
                      <a:pPr marL="0" marR="0">
                        <a:lnSpc>
                          <a:spcPct val="107000"/>
                        </a:lnSpc>
                        <a:spcBef>
                          <a:spcPts val="0"/>
                        </a:spcBef>
                        <a:spcAft>
                          <a:spcPts val="0"/>
                        </a:spcAft>
                      </a:pPr>
                      <a:r>
                        <a:rPr lang="en-US" sz="900">
                          <a:effectLst/>
                        </a:rPr>
                        <a:t>Positively charged</a:t>
                      </a:r>
                      <a:endParaRPr lang="en-US" sz="1000">
                        <a:effectLst/>
                      </a:endParaRPr>
                    </a:p>
                    <a:p>
                      <a:pPr marL="0" marR="0">
                        <a:lnSpc>
                          <a:spcPct val="107000"/>
                        </a:lnSpc>
                        <a:spcBef>
                          <a:spcPts val="0"/>
                        </a:spcBef>
                        <a:spcAft>
                          <a:spcPts val="0"/>
                        </a:spcAft>
                      </a:pPr>
                      <a:r>
                        <a:rPr lang="en-US" sz="900">
                          <a:effectLst/>
                        </a:rPr>
                        <a:t>Arginine</a:t>
                      </a:r>
                      <a:endParaRPr lang="en-US" sz="1000">
                        <a:effectLst/>
                      </a:endParaRPr>
                    </a:p>
                    <a:p>
                      <a:pPr marL="0" marR="0">
                        <a:lnSpc>
                          <a:spcPct val="107000"/>
                        </a:lnSpc>
                        <a:spcBef>
                          <a:spcPts val="0"/>
                        </a:spcBef>
                        <a:spcAft>
                          <a:spcPts val="0"/>
                        </a:spcAft>
                      </a:pPr>
                      <a:r>
                        <a:rPr lang="en-US" sz="900">
                          <a:effectLst/>
                        </a:rPr>
                        <a:t>Arg</a:t>
                      </a:r>
                      <a:endParaRPr lang="en-US" sz="1000">
                        <a:effectLst/>
                      </a:endParaRPr>
                    </a:p>
                    <a:p>
                      <a:pPr marL="0" marR="0">
                        <a:lnSpc>
                          <a:spcPct val="107000"/>
                        </a:lnSpc>
                        <a:spcBef>
                          <a:spcPts val="0"/>
                        </a:spcBef>
                        <a:spcAft>
                          <a:spcPts val="0"/>
                        </a:spcAft>
                      </a:pPr>
                      <a:r>
                        <a:rPr lang="en-US" sz="900">
                          <a:effectLst/>
                        </a:rPr>
                        <a:t>R</a:t>
                      </a:r>
                      <a:endParaRPr lang="en-US"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a:effectLst/>
                        </a:rPr>
                        <a:t>The molecular structure of arginine shown in a three dimensional model.</a:t>
                      </a:r>
                      <a:endParaRPr lang="en-US"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a:effectLst/>
                        </a:rPr>
                        <a:t>The chemical structure of arginine has a molecular formula of Positive 1 Upper C 6 Upper H 15 Upper N 4 Upper O 2.</a:t>
                      </a:r>
                      <a:endParaRPr lang="en-US"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a:effectLst/>
                        </a:rPr>
                        <a:t>174</a:t>
                      </a:r>
                      <a:endParaRPr lang="en-US"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a:effectLst/>
                        </a:rPr>
                        <a:t>5.1</a:t>
                      </a:r>
                      <a:endParaRPr lang="en-US"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a:effectLst/>
                        </a:rPr>
                        <a:t>lonizable side chain has a pK</a:t>
                      </a:r>
                      <a:r>
                        <a:rPr lang="en-US" sz="900" baseline="-25000">
                          <a:effectLst/>
                        </a:rPr>
                        <a:t>a</a:t>
                      </a:r>
                      <a:r>
                        <a:rPr lang="en-US" sz="900">
                          <a:effectLst/>
                        </a:rPr>
                        <a:t> of approximately 12.5. In proteins, Arg often has a net positive charge at pH 7.</a:t>
                      </a:r>
                      <a:endParaRPr lang="en-US"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0">
                <a:tc>
                  <a:txBody>
                    <a:bodyPr/>
                    <a:lstStyle/>
                    <a:p>
                      <a:pPr marL="0" marR="0">
                        <a:lnSpc>
                          <a:spcPct val="107000"/>
                        </a:lnSpc>
                        <a:spcBef>
                          <a:spcPts val="0"/>
                        </a:spcBef>
                        <a:spcAft>
                          <a:spcPts val="0"/>
                        </a:spcAft>
                      </a:pPr>
                      <a:r>
                        <a:rPr lang="en-US" sz="900">
                          <a:effectLst/>
                        </a:rPr>
                        <a:t>Positively charged</a:t>
                      </a:r>
                      <a:endParaRPr lang="en-US" sz="1000">
                        <a:effectLst/>
                      </a:endParaRPr>
                    </a:p>
                    <a:p>
                      <a:pPr marL="0" marR="0">
                        <a:lnSpc>
                          <a:spcPct val="107000"/>
                        </a:lnSpc>
                        <a:spcBef>
                          <a:spcPts val="0"/>
                        </a:spcBef>
                        <a:spcAft>
                          <a:spcPts val="0"/>
                        </a:spcAft>
                      </a:pPr>
                      <a:r>
                        <a:rPr lang="en-US" sz="900">
                          <a:effectLst/>
                        </a:rPr>
                        <a:t>Histidine</a:t>
                      </a:r>
                      <a:endParaRPr lang="en-US" sz="1000">
                        <a:effectLst/>
                      </a:endParaRPr>
                    </a:p>
                    <a:p>
                      <a:pPr marL="0" marR="0">
                        <a:lnSpc>
                          <a:spcPct val="107000"/>
                        </a:lnSpc>
                        <a:spcBef>
                          <a:spcPts val="0"/>
                        </a:spcBef>
                        <a:spcAft>
                          <a:spcPts val="0"/>
                        </a:spcAft>
                      </a:pPr>
                      <a:r>
                        <a:rPr lang="en-US" sz="900">
                          <a:effectLst/>
                        </a:rPr>
                        <a:t>His</a:t>
                      </a:r>
                      <a:endParaRPr lang="en-US" sz="1000">
                        <a:effectLst/>
                      </a:endParaRPr>
                    </a:p>
                    <a:p>
                      <a:pPr marL="0" marR="0">
                        <a:lnSpc>
                          <a:spcPct val="107000"/>
                        </a:lnSpc>
                        <a:spcBef>
                          <a:spcPts val="0"/>
                        </a:spcBef>
                        <a:spcAft>
                          <a:spcPts val="0"/>
                        </a:spcAft>
                      </a:pPr>
                      <a:r>
                        <a:rPr lang="en-US" sz="900">
                          <a:effectLst/>
                        </a:rPr>
                        <a:t>H</a:t>
                      </a:r>
                      <a:endParaRPr lang="en-US"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dirty="0">
                          <a:effectLst/>
                        </a:rPr>
                        <a:t>The molecular structure of histidine shown in a three dimensional model.</a:t>
                      </a: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a:effectLst/>
                        </a:rPr>
                        <a:t>The chemical structure of histidine has a molecular formula of Positive 1 Upper C 6 Upper H 9 Upper N 3 Upper O 2.</a:t>
                      </a:r>
                      <a:endParaRPr lang="en-US"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a:effectLst/>
                        </a:rPr>
                        <a:t>155</a:t>
                      </a:r>
                      <a:endParaRPr lang="en-US"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a:effectLst/>
                        </a:rPr>
                        <a:t>2.3</a:t>
                      </a:r>
                      <a:endParaRPr lang="en-US"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dirty="0" err="1">
                          <a:effectLst/>
                        </a:rPr>
                        <a:t>lonizable</a:t>
                      </a:r>
                      <a:r>
                        <a:rPr lang="en-US" sz="900" dirty="0">
                          <a:effectLst/>
                        </a:rPr>
                        <a:t> side chain has a </a:t>
                      </a:r>
                      <a:r>
                        <a:rPr lang="en-US" sz="900" dirty="0" err="1">
                          <a:effectLst/>
                        </a:rPr>
                        <a:t>pK</a:t>
                      </a:r>
                      <a:r>
                        <a:rPr lang="en-US" sz="900" baseline="-25000" dirty="0" err="1">
                          <a:effectLst/>
                        </a:rPr>
                        <a:t>a</a:t>
                      </a:r>
                      <a:r>
                        <a:rPr lang="en-US" sz="900" dirty="0">
                          <a:effectLst/>
                        </a:rPr>
                        <a:t> of approximately 6.0. In proteins, the imidazole ring in His can be either positively charged or neutral depending on the environment.</a:t>
                      </a: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pic>
        <p:nvPicPr>
          <p:cNvPr id="5" name="Picture 4" descr="Figure 4.8 part 2 gives information on three amino acids. It has 4 rows and 6 columns. The columns are titled name and abbreviations, charge, molecular structure, chemical structure, molecular mass in Daltons, percent frequency in proteins, and comments. "/>
          <p:cNvPicPr>
            <a:picLocks noChangeAspect="1"/>
          </p:cNvPicPr>
          <p:nvPr/>
        </p:nvPicPr>
        <p:blipFill>
          <a:blip r:embed="rId3"/>
          <a:stretch>
            <a:fillRect/>
          </a:stretch>
        </p:blipFill>
        <p:spPr>
          <a:xfrm>
            <a:off x="1204278" y="1121013"/>
            <a:ext cx="6735442" cy="5373278"/>
          </a:xfrm>
          <a:prstGeom prst="rect">
            <a:avLst/>
          </a:prstGeom>
        </p:spPr>
      </p:pic>
      <p:sp>
        <p:nvSpPr>
          <p:cNvPr id="4" name="Footer Placeholder 3"/>
          <p:cNvSpPr>
            <a:spLocks noGrp="1"/>
          </p:cNvSpPr>
          <p:nvPr>
            <p:ph type="ftr" sz="quarter" idx="3"/>
          </p:nvPr>
        </p:nvSpPr>
        <p:spPr/>
        <p:txBody>
          <a:bodyPr/>
          <a:lstStyle/>
          <a:p>
            <a:r>
              <a:rPr lang="en-US" smtClean="0"/>
              <a:t>Copyright © 2017 W. W. Norton &amp; Company</a:t>
            </a:r>
            <a:endParaRPr lang="en-US" dirty="0"/>
          </a:p>
        </p:txBody>
      </p:sp>
    </p:spTree>
    <p:extLst>
      <p:ext uri="{BB962C8B-B14F-4D97-AF65-F5344CB8AC3E}">
        <p14:creationId xmlns:p14="http://schemas.microsoft.com/office/powerpoint/2010/main" val="37846580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Hydrophilic Amino Acids</a:t>
            </a:r>
            <a:r>
              <a:rPr lang="en-US" baseline="0" dirty="0" smtClean="0"/>
              <a:t>, Part 1</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3501525455"/>
              </p:ext>
            </p:extLst>
          </p:nvPr>
        </p:nvGraphicFramePr>
        <p:xfrm>
          <a:off x="680225" y="1730160"/>
          <a:ext cx="7783550" cy="4092498"/>
        </p:xfrm>
        <a:graphic>
          <a:graphicData uri="http://schemas.openxmlformats.org/drawingml/2006/table">
            <a:tbl>
              <a:tblPr firstRow="1">
                <a:tableStyleId>{2D5ABB26-0587-4C30-8999-92F81FD0307C}</a:tableStyleId>
              </a:tblPr>
              <a:tblGrid>
                <a:gridCol w="920674">
                  <a:extLst>
                    <a:ext uri="{9D8B030D-6E8A-4147-A177-3AD203B41FA5}">
                      <a16:colId xmlns:a16="http://schemas.microsoft.com/office/drawing/2014/main" xmlns="" val="20000"/>
                    </a:ext>
                  </a:extLst>
                </a:gridCol>
                <a:gridCol w="1275713">
                  <a:extLst>
                    <a:ext uri="{9D8B030D-6E8A-4147-A177-3AD203B41FA5}">
                      <a16:colId xmlns:a16="http://schemas.microsoft.com/office/drawing/2014/main" xmlns="" val="20001"/>
                    </a:ext>
                  </a:extLst>
                </a:gridCol>
                <a:gridCol w="1310914">
                  <a:extLst>
                    <a:ext uri="{9D8B030D-6E8A-4147-A177-3AD203B41FA5}">
                      <a16:colId xmlns:a16="http://schemas.microsoft.com/office/drawing/2014/main" xmlns="" val="20002"/>
                    </a:ext>
                  </a:extLst>
                </a:gridCol>
                <a:gridCol w="909143">
                  <a:extLst>
                    <a:ext uri="{9D8B030D-6E8A-4147-A177-3AD203B41FA5}">
                      <a16:colId xmlns:a16="http://schemas.microsoft.com/office/drawing/2014/main" xmlns="" val="20003"/>
                    </a:ext>
                  </a:extLst>
                </a:gridCol>
                <a:gridCol w="1392239">
                  <a:extLst>
                    <a:ext uri="{9D8B030D-6E8A-4147-A177-3AD203B41FA5}">
                      <a16:colId xmlns:a16="http://schemas.microsoft.com/office/drawing/2014/main" xmlns="" val="20004"/>
                    </a:ext>
                  </a:extLst>
                </a:gridCol>
                <a:gridCol w="1974867">
                  <a:extLst>
                    <a:ext uri="{9D8B030D-6E8A-4147-A177-3AD203B41FA5}">
                      <a16:colId xmlns:a16="http://schemas.microsoft.com/office/drawing/2014/main" xmlns="" val="20005"/>
                    </a:ext>
                  </a:extLst>
                </a:gridCol>
              </a:tblGrid>
              <a:tr h="341202">
                <a:tc>
                  <a:txBody>
                    <a:bodyPr/>
                    <a:lstStyle/>
                    <a:p>
                      <a:pPr marL="0" marR="0">
                        <a:lnSpc>
                          <a:spcPct val="107000"/>
                        </a:lnSpc>
                        <a:spcBef>
                          <a:spcPts val="0"/>
                        </a:spcBef>
                        <a:spcAft>
                          <a:spcPts val="0"/>
                        </a:spcAft>
                      </a:pPr>
                      <a:r>
                        <a:rPr lang="en-US" sz="1000" dirty="0">
                          <a:effectLst/>
                        </a:rPr>
                        <a:t> </a:t>
                      </a:r>
                      <a:r>
                        <a:rPr lang="en-US" sz="1000" dirty="0" smtClean="0">
                          <a:effectLst/>
                        </a:rPr>
                        <a:t>Name</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effectLst/>
                        </a:rPr>
                        <a:t>Molecular structure</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effectLst/>
                        </a:rPr>
                        <a:t>Chemical structure</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dirty="0">
                          <a:effectLst/>
                        </a:rPr>
                        <a:t>Molecular mass (D)</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dirty="0">
                          <a:effectLst/>
                        </a:rPr>
                        <a:t>Percent frequency in proteins </a:t>
                      </a:r>
                      <a:r>
                        <a:rPr lang="en-US" sz="1000" dirty="0" smtClean="0">
                          <a:effectLst/>
                        </a:rPr>
                        <a:t>(percent)</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effectLst/>
                        </a:rPr>
                        <a:t>Comments</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1124913">
                <a:tc>
                  <a:txBody>
                    <a:bodyPr/>
                    <a:lstStyle/>
                    <a:p>
                      <a:pPr marL="0" marR="0">
                        <a:lnSpc>
                          <a:spcPct val="107000"/>
                        </a:lnSpc>
                        <a:spcBef>
                          <a:spcPts val="0"/>
                        </a:spcBef>
                        <a:spcAft>
                          <a:spcPts val="0"/>
                        </a:spcAft>
                      </a:pPr>
                      <a:r>
                        <a:rPr lang="en-US" sz="1000">
                          <a:effectLst/>
                        </a:rPr>
                        <a:t>Serine</a:t>
                      </a:r>
                      <a:endParaRPr lang="en-US" sz="1100">
                        <a:effectLst/>
                      </a:endParaRPr>
                    </a:p>
                    <a:p>
                      <a:pPr marL="0" marR="0">
                        <a:lnSpc>
                          <a:spcPct val="107000"/>
                        </a:lnSpc>
                        <a:spcBef>
                          <a:spcPts val="0"/>
                        </a:spcBef>
                        <a:spcAft>
                          <a:spcPts val="0"/>
                        </a:spcAft>
                      </a:pPr>
                      <a:r>
                        <a:rPr lang="en-US" sz="1000">
                          <a:effectLst/>
                        </a:rPr>
                        <a:t>Ser</a:t>
                      </a:r>
                      <a:endParaRPr lang="en-US" sz="1100">
                        <a:effectLst/>
                      </a:endParaRPr>
                    </a:p>
                    <a:p>
                      <a:pPr marL="0" marR="0">
                        <a:lnSpc>
                          <a:spcPct val="107000"/>
                        </a:lnSpc>
                        <a:spcBef>
                          <a:spcPts val="0"/>
                        </a:spcBef>
                        <a:spcAft>
                          <a:spcPts val="0"/>
                        </a:spcAft>
                      </a:pPr>
                      <a:r>
                        <a:rPr lang="en-US" sz="1000">
                          <a:effectLst/>
                        </a:rPr>
                        <a:t>S</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effectLst/>
                        </a:rPr>
                        <a:t>The molecular structure of serine shown in a three dimensional model.</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effectLst/>
                        </a:rPr>
                        <a:t>The chemical structure of serine has a molecular formula of Upper C 3 Upper H 7 Upper N Upper O 3.</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effectLst/>
                        </a:rPr>
                        <a:t>105</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effectLst/>
                        </a:rPr>
                        <a:t>6.8</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effectLst/>
                        </a:rPr>
                        <a:t>Hydroxyl group in Ser can form hydrogen bonds and may be a substrate in proteins for kinase-mediated phosphorylation</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1289200">
                <a:tc>
                  <a:txBody>
                    <a:bodyPr/>
                    <a:lstStyle/>
                    <a:p>
                      <a:pPr marL="0" marR="0">
                        <a:lnSpc>
                          <a:spcPct val="107000"/>
                        </a:lnSpc>
                        <a:spcBef>
                          <a:spcPts val="0"/>
                        </a:spcBef>
                        <a:spcAft>
                          <a:spcPts val="0"/>
                        </a:spcAft>
                      </a:pPr>
                      <a:r>
                        <a:rPr lang="en-US" sz="1000">
                          <a:effectLst/>
                        </a:rPr>
                        <a:t>Threonine</a:t>
                      </a:r>
                      <a:endParaRPr lang="en-US" sz="1100">
                        <a:effectLst/>
                      </a:endParaRPr>
                    </a:p>
                    <a:p>
                      <a:pPr marL="0" marR="0">
                        <a:lnSpc>
                          <a:spcPct val="107000"/>
                        </a:lnSpc>
                        <a:spcBef>
                          <a:spcPts val="0"/>
                        </a:spcBef>
                        <a:spcAft>
                          <a:spcPts val="0"/>
                        </a:spcAft>
                      </a:pPr>
                      <a:r>
                        <a:rPr lang="en-US" sz="1000">
                          <a:effectLst/>
                        </a:rPr>
                        <a:t>Thr</a:t>
                      </a:r>
                      <a:endParaRPr lang="en-US" sz="1100">
                        <a:effectLst/>
                      </a:endParaRPr>
                    </a:p>
                    <a:p>
                      <a:pPr marL="0" marR="0">
                        <a:lnSpc>
                          <a:spcPct val="107000"/>
                        </a:lnSpc>
                        <a:spcBef>
                          <a:spcPts val="0"/>
                        </a:spcBef>
                        <a:spcAft>
                          <a:spcPts val="0"/>
                        </a:spcAft>
                      </a:pPr>
                      <a:r>
                        <a:rPr lang="en-US" sz="1000">
                          <a:effectLst/>
                        </a:rPr>
                        <a:t>T</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effectLst/>
                        </a:rPr>
                        <a:t>The molecular structure of threonine shown in a three dimensional model.</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effectLst/>
                        </a:rPr>
                        <a:t>The chemical structure of threonine has a molecular formula of Upper C 4 Upper H 9 Upper N Upper O 3.</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effectLst/>
                        </a:rPr>
                        <a:t>119</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effectLst/>
                        </a:rPr>
                        <a:t>5.9</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dirty="0">
                          <a:effectLst/>
                        </a:rPr>
                        <a:t>Chemically similar to </a:t>
                      </a:r>
                      <a:r>
                        <a:rPr lang="en-US" sz="1000" dirty="0" err="1">
                          <a:effectLst/>
                        </a:rPr>
                        <a:t>Ser</a:t>
                      </a:r>
                      <a:r>
                        <a:rPr lang="en-US" sz="1000" dirty="0">
                          <a:effectLst/>
                        </a:rPr>
                        <a:t> in that the hydroxyl group can form hydrogen bonds and may be phosphorylated by kinases</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1278137">
                <a:tc>
                  <a:txBody>
                    <a:bodyPr/>
                    <a:lstStyle/>
                    <a:p>
                      <a:pPr marL="0" marR="0">
                        <a:lnSpc>
                          <a:spcPct val="107000"/>
                        </a:lnSpc>
                        <a:spcBef>
                          <a:spcPts val="0"/>
                        </a:spcBef>
                        <a:spcAft>
                          <a:spcPts val="0"/>
                        </a:spcAft>
                      </a:pPr>
                      <a:r>
                        <a:rPr lang="en-US" sz="1000">
                          <a:effectLst/>
                        </a:rPr>
                        <a:t>Cysteine</a:t>
                      </a:r>
                      <a:endParaRPr lang="en-US" sz="1100">
                        <a:effectLst/>
                      </a:endParaRPr>
                    </a:p>
                    <a:p>
                      <a:pPr marL="0" marR="0">
                        <a:lnSpc>
                          <a:spcPct val="107000"/>
                        </a:lnSpc>
                        <a:spcBef>
                          <a:spcPts val="0"/>
                        </a:spcBef>
                        <a:spcAft>
                          <a:spcPts val="0"/>
                        </a:spcAft>
                      </a:pPr>
                      <a:r>
                        <a:rPr lang="en-US" sz="1000">
                          <a:effectLst/>
                        </a:rPr>
                        <a:t>Cys</a:t>
                      </a:r>
                      <a:endParaRPr lang="en-US" sz="1100">
                        <a:effectLst/>
                      </a:endParaRPr>
                    </a:p>
                    <a:p>
                      <a:pPr marL="0" marR="0">
                        <a:lnSpc>
                          <a:spcPct val="107000"/>
                        </a:lnSpc>
                        <a:spcBef>
                          <a:spcPts val="0"/>
                        </a:spcBef>
                        <a:spcAft>
                          <a:spcPts val="0"/>
                        </a:spcAft>
                      </a:pPr>
                      <a:r>
                        <a:rPr lang="en-US" sz="1000">
                          <a:effectLst/>
                        </a:rPr>
                        <a:t>C</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effectLst/>
                        </a:rPr>
                        <a:t>The molecular structure of cysteine shown in a three dimensional model.</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effectLst/>
                        </a:rPr>
                        <a:t>The chemical structure of cysteine has a molecular formula of Upper C 3 Upper H 7 Upper N Upper O 2 Upper S.</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effectLst/>
                        </a:rPr>
                        <a:t>121</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effectLst/>
                        </a:rPr>
                        <a:t>1.9</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dirty="0">
                          <a:effectLst/>
                        </a:rPr>
                        <a:t>The </a:t>
                      </a:r>
                      <a:r>
                        <a:rPr lang="en-US" sz="1000" dirty="0" err="1">
                          <a:effectLst/>
                        </a:rPr>
                        <a:t>ionizable</a:t>
                      </a:r>
                      <a:r>
                        <a:rPr lang="en-US" sz="1000" dirty="0">
                          <a:effectLst/>
                        </a:rPr>
                        <a:t> side chain has a </a:t>
                      </a:r>
                      <a:r>
                        <a:rPr lang="en-US" sz="1100" dirty="0" err="1">
                          <a:effectLst/>
                        </a:rPr>
                        <a:t>pK</a:t>
                      </a:r>
                      <a:r>
                        <a:rPr lang="en-US" sz="1100" baseline="-25000" dirty="0" err="1">
                          <a:effectLst/>
                        </a:rPr>
                        <a:t>a</a:t>
                      </a:r>
                      <a:r>
                        <a:rPr lang="en-US" sz="1100" dirty="0">
                          <a:effectLst/>
                        </a:rPr>
                        <a:t> </a:t>
                      </a:r>
                      <a:r>
                        <a:rPr lang="en-US" sz="1000" dirty="0">
                          <a:effectLst/>
                        </a:rPr>
                        <a:t>of approximately 8.3 in proteins. The sulfhydryl can form a disulfide bond with other cysteines and can form weak hydrogen bonds. It is the only </a:t>
                      </a:r>
                      <a:r>
                        <a:rPr lang="en-US" sz="600" dirty="0">
                          <a:effectLst/>
                        </a:rPr>
                        <a:t>L</a:t>
                      </a:r>
                      <a:r>
                        <a:rPr lang="en-US" sz="1000" dirty="0">
                          <a:effectLst/>
                        </a:rPr>
                        <a:t>-amino acid with an absolute configuration of </a:t>
                      </a:r>
                      <a:r>
                        <a:rPr lang="en-US" sz="1100" dirty="0">
                          <a:effectLst/>
                        </a:rPr>
                        <a:t>R.</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pic>
        <p:nvPicPr>
          <p:cNvPr id="7" name="Picture 6" descr="Figure 4.9 part 1 is a table of the polar amino acids serine, threonine, and cysteine. It has 4 rows and 6 columns. The columns are titled name and abbreviations, molecular structure, chemical structure, molecular mass in Daltons, percent frequency in proteins, and comments."/>
          <p:cNvPicPr>
            <a:picLocks noChangeAspect="1"/>
          </p:cNvPicPr>
          <p:nvPr/>
        </p:nvPicPr>
        <p:blipFill>
          <a:blip r:embed="rId3"/>
          <a:stretch>
            <a:fillRect/>
          </a:stretch>
        </p:blipFill>
        <p:spPr>
          <a:xfrm>
            <a:off x="457200" y="1687628"/>
            <a:ext cx="8229600" cy="4632089"/>
          </a:xfrm>
          <a:prstGeom prst="rect">
            <a:avLst/>
          </a:prstGeom>
        </p:spPr>
      </p:pic>
      <p:sp>
        <p:nvSpPr>
          <p:cNvPr id="4" name="Footer Placeholder 3"/>
          <p:cNvSpPr>
            <a:spLocks noGrp="1"/>
          </p:cNvSpPr>
          <p:nvPr>
            <p:ph type="ftr" sz="quarter" idx="3"/>
          </p:nvPr>
        </p:nvSpPr>
        <p:spPr/>
        <p:txBody>
          <a:bodyPr/>
          <a:lstStyle/>
          <a:p>
            <a:r>
              <a:rPr lang="en-US" smtClean="0"/>
              <a:t>Copyright © 2017 W. W. Norton &amp; Company</a:t>
            </a:r>
            <a:endParaRPr lang="en-US" dirty="0"/>
          </a:p>
        </p:txBody>
      </p:sp>
    </p:spTree>
    <p:extLst>
      <p:ext uri="{BB962C8B-B14F-4D97-AF65-F5344CB8AC3E}">
        <p14:creationId xmlns:p14="http://schemas.microsoft.com/office/powerpoint/2010/main" val="8105900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Hydrophilic Amino Acids</a:t>
            </a:r>
            <a:r>
              <a:rPr lang="en-US" baseline="0" dirty="0" smtClean="0"/>
              <a:t>, Part 2</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1972376229"/>
              </p:ext>
            </p:extLst>
          </p:nvPr>
        </p:nvGraphicFramePr>
        <p:xfrm>
          <a:off x="740526" y="1365952"/>
          <a:ext cx="7662948" cy="2921689"/>
        </p:xfrm>
        <a:graphic>
          <a:graphicData uri="http://schemas.openxmlformats.org/drawingml/2006/table">
            <a:tbl>
              <a:tblPr firstRow="1" bandRow="1">
                <a:tableStyleId>{2D5ABB26-0587-4C30-8999-92F81FD0307C}</a:tableStyleId>
              </a:tblPr>
              <a:tblGrid>
                <a:gridCol w="860334">
                  <a:extLst>
                    <a:ext uri="{9D8B030D-6E8A-4147-A177-3AD203B41FA5}">
                      <a16:colId xmlns:a16="http://schemas.microsoft.com/office/drawing/2014/main" xmlns="" val="20000"/>
                    </a:ext>
                  </a:extLst>
                </a:gridCol>
                <a:gridCol w="1107083">
                  <a:extLst>
                    <a:ext uri="{9D8B030D-6E8A-4147-A177-3AD203B41FA5}">
                      <a16:colId xmlns:a16="http://schemas.microsoft.com/office/drawing/2014/main" xmlns="" val="20001"/>
                    </a:ext>
                  </a:extLst>
                </a:gridCol>
                <a:gridCol w="1433890">
                  <a:extLst>
                    <a:ext uri="{9D8B030D-6E8A-4147-A177-3AD203B41FA5}">
                      <a16:colId xmlns:a16="http://schemas.microsoft.com/office/drawing/2014/main" xmlns="" val="20002"/>
                    </a:ext>
                  </a:extLst>
                </a:gridCol>
                <a:gridCol w="957719">
                  <a:extLst>
                    <a:ext uri="{9D8B030D-6E8A-4147-A177-3AD203B41FA5}">
                      <a16:colId xmlns:a16="http://schemas.microsoft.com/office/drawing/2014/main" xmlns="" val="20003"/>
                    </a:ext>
                  </a:extLst>
                </a:gridCol>
                <a:gridCol w="1243900">
                  <a:extLst>
                    <a:ext uri="{9D8B030D-6E8A-4147-A177-3AD203B41FA5}">
                      <a16:colId xmlns:a16="http://schemas.microsoft.com/office/drawing/2014/main" xmlns="" val="20004"/>
                    </a:ext>
                  </a:extLst>
                </a:gridCol>
                <a:gridCol w="2060022">
                  <a:extLst>
                    <a:ext uri="{9D8B030D-6E8A-4147-A177-3AD203B41FA5}">
                      <a16:colId xmlns:a16="http://schemas.microsoft.com/office/drawing/2014/main" xmlns="" val="20005"/>
                    </a:ext>
                  </a:extLst>
                </a:gridCol>
              </a:tblGrid>
              <a:tr h="507070">
                <a:tc>
                  <a:txBody>
                    <a:bodyPr/>
                    <a:lstStyle/>
                    <a:p>
                      <a:pPr marL="0" marR="0">
                        <a:lnSpc>
                          <a:spcPct val="107000"/>
                        </a:lnSpc>
                        <a:spcBef>
                          <a:spcPts val="0"/>
                        </a:spcBef>
                        <a:spcAft>
                          <a:spcPts val="0"/>
                        </a:spcAft>
                      </a:pPr>
                      <a:r>
                        <a:rPr lang="en-US" sz="1100" dirty="0">
                          <a:effectLst/>
                        </a:rPr>
                        <a:t>Name</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rPr>
                        <a:t>Molecular structure</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rPr>
                        <a:t>Chemical structure</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rPr>
                        <a:t>Molecular mass (D)</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rPr>
                        <a:t>Percent frequency in proteins </a:t>
                      </a:r>
                      <a:r>
                        <a:rPr lang="en-US" sz="1100" dirty="0" smtClean="0">
                          <a:effectLst/>
                        </a:rPr>
                        <a:t>(percent)</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dirty="0">
                          <a:effectLst/>
                        </a:rPr>
                        <a:t> </a:t>
                      </a:r>
                      <a:r>
                        <a:rPr lang="en-US" sz="1000" dirty="0" smtClean="0">
                          <a:effectLst/>
                        </a:rPr>
                        <a:t>Comments</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1183548">
                <a:tc>
                  <a:txBody>
                    <a:bodyPr/>
                    <a:lstStyle/>
                    <a:p>
                      <a:pPr marL="0" marR="0">
                        <a:lnSpc>
                          <a:spcPct val="107000"/>
                        </a:lnSpc>
                        <a:spcBef>
                          <a:spcPts val="0"/>
                        </a:spcBef>
                        <a:spcAft>
                          <a:spcPts val="0"/>
                        </a:spcAft>
                      </a:pPr>
                      <a:r>
                        <a:rPr lang="en-US" sz="1100">
                          <a:effectLst/>
                        </a:rPr>
                        <a:t>Asparagine</a:t>
                      </a:r>
                    </a:p>
                    <a:p>
                      <a:pPr marL="0" marR="0">
                        <a:lnSpc>
                          <a:spcPct val="107000"/>
                        </a:lnSpc>
                        <a:spcBef>
                          <a:spcPts val="0"/>
                        </a:spcBef>
                        <a:spcAft>
                          <a:spcPts val="0"/>
                        </a:spcAft>
                      </a:pPr>
                      <a:r>
                        <a:rPr lang="en-US" sz="1100">
                          <a:effectLst/>
                        </a:rPr>
                        <a:t>Asn</a:t>
                      </a:r>
                    </a:p>
                    <a:p>
                      <a:pPr marL="0" marR="0">
                        <a:lnSpc>
                          <a:spcPct val="107000"/>
                        </a:lnSpc>
                        <a:spcBef>
                          <a:spcPts val="0"/>
                        </a:spcBef>
                        <a:spcAft>
                          <a:spcPts val="0"/>
                        </a:spcAft>
                      </a:pPr>
                      <a:r>
                        <a:rPr lang="en-US" sz="1100">
                          <a:effectLst/>
                        </a:rPr>
                        <a:t>N</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effectLst/>
                        </a:rPr>
                        <a:t>The molecular structure of asparagine shown in a three dimensional model.</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effectLst/>
                        </a:rPr>
                        <a:t>The chemical structure of asparagine has a molecular formula of Upper C 4 Upper H 8 Upper N 2 Upper O 3.</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rPr>
                        <a:t>132</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rPr>
                        <a:t>4.3</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rPr>
                        <a:t>Often found on the surface of globular proteins, the side chain of </a:t>
                      </a:r>
                      <a:r>
                        <a:rPr lang="en-US" sz="1100" dirty="0" err="1">
                          <a:effectLst/>
                        </a:rPr>
                        <a:t>Asn</a:t>
                      </a:r>
                      <a:r>
                        <a:rPr lang="en-US" sz="1100" dirty="0">
                          <a:effectLst/>
                        </a:rPr>
                        <a:t> can form numerous hydrogen bonds. It is structurally similar to the charged amino acid aspartate.</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1199978">
                <a:tc>
                  <a:txBody>
                    <a:bodyPr/>
                    <a:lstStyle/>
                    <a:p>
                      <a:pPr marL="0" marR="0">
                        <a:lnSpc>
                          <a:spcPct val="107000"/>
                        </a:lnSpc>
                        <a:spcBef>
                          <a:spcPts val="0"/>
                        </a:spcBef>
                        <a:spcAft>
                          <a:spcPts val="0"/>
                        </a:spcAft>
                      </a:pPr>
                      <a:r>
                        <a:rPr lang="en-US" sz="1100">
                          <a:effectLst/>
                        </a:rPr>
                        <a:t>Glutamine</a:t>
                      </a:r>
                    </a:p>
                    <a:p>
                      <a:pPr marL="0" marR="0">
                        <a:lnSpc>
                          <a:spcPct val="107000"/>
                        </a:lnSpc>
                        <a:spcBef>
                          <a:spcPts val="0"/>
                        </a:spcBef>
                        <a:spcAft>
                          <a:spcPts val="0"/>
                        </a:spcAft>
                      </a:pPr>
                      <a:r>
                        <a:rPr lang="en-US" sz="1100">
                          <a:effectLst/>
                        </a:rPr>
                        <a:t>Gln</a:t>
                      </a:r>
                    </a:p>
                    <a:p>
                      <a:pPr marL="0" marR="0">
                        <a:lnSpc>
                          <a:spcPct val="107000"/>
                        </a:lnSpc>
                        <a:spcBef>
                          <a:spcPts val="0"/>
                        </a:spcBef>
                        <a:spcAft>
                          <a:spcPts val="0"/>
                        </a:spcAft>
                      </a:pPr>
                      <a:r>
                        <a:rPr lang="en-US" sz="1100">
                          <a:effectLst/>
                        </a:rPr>
                        <a:t>Q</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effectLst/>
                        </a:rPr>
                        <a:t>The molecular structure of glutamine shown in a three dimensional model.</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effectLst/>
                        </a:rPr>
                        <a:t>The chemical structure of glutamine has a molecular formula of Upper C 5 Upper H 10 Upper N 2 Upper O 3.</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rPr>
                        <a:t>146</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rPr>
                        <a:t>4.2</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rPr>
                        <a:t>Like asparagine, the side chain of </a:t>
                      </a:r>
                      <a:r>
                        <a:rPr lang="en-US" sz="1100" dirty="0" err="1">
                          <a:effectLst/>
                        </a:rPr>
                        <a:t>Gln</a:t>
                      </a:r>
                      <a:r>
                        <a:rPr lang="en-US" sz="1100" dirty="0">
                          <a:effectLst/>
                        </a:rPr>
                        <a:t> can form numerous hydrogen bonds. It is structurally similar to the charged amino acid glutamate.</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pic>
        <p:nvPicPr>
          <p:cNvPr id="7" name="Picture 6" descr="Figure 4.9 part 2 is a table of the polar amino acids asparagine and glutamine. It has 3 rows and 6 columns. The columns are titled name and abbreviations, molecular structure, chemical structure, molecular mass in Daltons, percent frequency in proteins, and comments."/>
          <p:cNvPicPr>
            <a:picLocks noChangeAspect="1"/>
          </p:cNvPicPr>
          <p:nvPr/>
        </p:nvPicPr>
        <p:blipFill>
          <a:blip r:embed="rId3"/>
          <a:stretch>
            <a:fillRect/>
          </a:stretch>
        </p:blipFill>
        <p:spPr>
          <a:xfrm>
            <a:off x="558800" y="1365952"/>
            <a:ext cx="8229600" cy="3744468"/>
          </a:xfrm>
          <a:prstGeom prst="rect">
            <a:avLst/>
          </a:prstGeom>
        </p:spPr>
      </p:pic>
      <p:sp>
        <p:nvSpPr>
          <p:cNvPr id="4" name="Footer Placeholder 3"/>
          <p:cNvSpPr>
            <a:spLocks noGrp="1"/>
          </p:cNvSpPr>
          <p:nvPr>
            <p:ph type="ftr" sz="quarter" idx="3"/>
          </p:nvPr>
        </p:nvSpPr>
        <p:spPr/>
        <p:txBody>
          <a:bodyPr/>
          <a:lstStyle/>
          <a:p>
            <a:r>
              <a:rPr lang="en-US" smtClean="0"/>
              <a:t>Copyright © 2017 W. W. Norton &amp; Company</a:t>
            </a:r>
            <a:endParaRPr lang="en-US" dirty="0"/>
          </a:p>
        </p:txBody>
      </p:sp>
    </p:spTree>
    <p:extLst>
      <p:ext uri="{BB962C8B-B14F-4D97-AF65-F5344CB8AC3E}">
        <p14:creationId xmlns:p14="http://schemas.microsoft.com/office/powerpoint/2010/main" val="8105900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Common Covalent Modifications with Hydrophilic Amino Acids</a:t>
            </a:r>
            <a:endParaRPr lang="en-US" sz="3600" dirty="0"/>
          </a:p>
        </p:txBody>
      </p:sp>
      <p:sp>
        <p:nvSpPr>
          <p:cNvPr id="3" name="Content Placeholder 2"/>
          <p:cNvSpPr>
            <a:spLocks noGrp="1"/>
          </p:cNvSpPr>
          <p:nvPr>
            <p:ph idx="1"/>
          </p:nvPr>
        </p:nvSpPr>
        <p:spPr>
          <a:xfrm>
            <a:off x="457200" y="1490462"/>
            <a:ext cx="4425926" cy="4994639"/>
          </a:xfrm>
        </p:spPr>
        <p:txBody>
          <a:bodyPr>
            <a:normAutofit/>
          </a:bodyPr>
          <a:lstStyle/>
          <a:p>
            <a:r>
              <a:rPr lang="en-US" dirty="0" smtClean="0"/>
              <a:t>.</a:t>
            </a:r>
            <a:endParaRPr lang="en-US" dirty="0"/>
          </a:p>
        </p:txBody>
      </p:sp>
      <p:pic>
        <p:nvPicPr>
          <p:cNvPr id="9" name="Picture 8" descr="A diagram of the chemical structures of serine and threonine being phosphorylated by kinases or dephosphorylated by phosphatases. In the first reaction, serine is in equilibrium with phosphoserine. The central Upper C Upper H of serine is single bonded to Upper N, Upper C Upper H 2, and Upper C. The Upper N is single bonded to Upper H, the Upper C Upper H 2 is single bonded to Upper H Upper O, and the Upper C is double bonded to Upper O. When the reaction proceeds to the right, a kinase uses A T P as a phosphate donor, resulting in A D P. When the reaction proceeds to the left, a phosphatase uses Upper H 2 Upper O to remove a phosphoryl group. The central Upper C Upper H of phosphoserine is single bonded to Upper N, Upper C Upper C Upper H 2, and Upper C. The Upper N is single bonded to Upper H, the Upper C is double bonded to Upper O, and the Upper C Upper H 2 is single bonded to Upper O, which is single bonded to Upper P. Upper P is double bonded to Upper O, single bonded to negative 1 Upper O ion, and single bonded to negative 1 Upper O ion. In the second reaction, threonine is in equilibrium with phosphothreonine. The central Upper C Upper H of threonine is single bonded to Upper N, Upper C Upper H, and Upper C. The Upper N is single bonded to Upper H. The Upper C Upper H is single bonded to Upper H 3 Upper C and Upper O Upper H. The Upper C is double bonded to Upper O. When the reaction proceeds to the right, a kinase uses A T P as a phosphate donor, resulting in A D P. When the reaction proceeds to the left, a phosphatase uses Upper H 2 Upper O to remove a phosphoryl group. The central Upper C Upper H of phosphothreonine is single bonded to Upper N, Upper C Upper H, and Upper C. Upper N is single bonded to Upper H. The Upper C is double bonded to Upper O. The Upper C Upper H is single bonded to Upper H 3 Upper C and Upper O, which is single bonded to Upper P. The Upper P is double bonded to Upper O, single bonded to negative 1 Upper O ion, and single bonded to negative 1 Upper O ion."/>
          <p:cNvPicPr>
            <a:picLocks noChangeAspect="1"/>
          </p:cNvPicPr>
          <p:nvPr/>
        </p:nvPicPr>
        <p:blipFill>
          <a:blip r:embed="rId3"/>
          <a:stretch>
            <a:fillRect/>
          </a:stretch>
        </p:blipFill>
        <p:spPr>
          <a:xfrm>
            <a:off x="4966933" y="1679429"/>
            <a:ext cx="3580276" cy="4284311"/>
          </a:xfrm>
          <a:prstGeom prst="rect">
            <a:avLst/>
          </a:prstGeom>
        </p:spPr>
      </p:pic>
      <p:sp>
        <p:nvSpPr>
          <p:cNvPr id="4" name="Footer Placeholder 3"/>
          <p:cNvSpPr>
            <a:spLocks noGrp="1"/>
          </p:cNvSpPr>
          <p:nvPr>
            <p:ph type="ftr" sz="quarter" idx="3"/>
          </p:nvPr>
        </p:nvSpPr>
        <p:spPr/>
        <p:txBody>
          <a:bodyPr/>
          <a:lstStyle/>
          <a:p>
            <a:r>
              <a:rPr lang="en-US" smtClean="0"/>
              <a:t>Copyright © 2017 W. W. Norton &amp; Company</a:t>
            </a:r>
            <a:endParaRPr lang="en-US" dirty="0"/>
          </a:p>
        </p:txBody>
      </p:sp>
    </p:spTree>
    <p:extLst>
      <p:ext uri="{BB962C8B-B14F-4D97-AF65-F5344CB8AC3E}">
        <p14:creationId xmlns:p14="http://schemas.microsoft.com/office/powerpoint/2010/main" val="248487602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Cysteine Is a Weak Acid</a:t>
            </a:r>
            <a:endParaRPr lang="en-US" dirty="0"/>
          </a:p>
        </p:txBody>
      </p:sp>
      <p:sp>
        <p:nvSpPr>
          <p:cNvPr id="2" name="Content Placeholder 1"/>
          <p:cNvSpPr>
            <a:spLocks noGrp="1"/>
          </p:cNvSpPr>
          <p:nvPr>
            <p:ph idx="1"/>
          </p:nvPr>
        </p:nvSpPr>
        <p:spPr>
          <a:xfrm>
            <a:off x="457200" y="1093576"/>
            <a:ext cx="3761704" cy="5391526"/>
          </a:xfrm>
        </p:spPr>
        <p:txBody>
          <a:bodyPr/>
          <a:lstStyle/>
          <a:p>
            <a:endParaRPr lang="en-US" dirty="0"/>
          </a:p>
        </p:txBody>
      </p:sp>
      <p:pic>
        <p:nvPicPr>
          <p:cNvPr id="9" name="Picture 8" descr="A diagram of the oxidation and reduction of two cysteine residues. The chemical structure of cysteine is a central Upper C Upper H single bonded to positive 1 Upper H 3 Upper N ion, negative 1 Upper C Upper O Upper O ion, and Upper C Upper H 2, which is single bonded to Upper H Upper S. The two cysteines are in equilibrium with their conjugated form. The conjugated form has the two sulfurs bound to each other after each loses its hydrogen. When the reaction proceeds to the right, it is an oxidation that results in the loss of two protons plus two electrons. When the reaction proceeds to the left, it is a reduction that uses two protons plus two electrons."/>
          <p:cNvPicPr>
            <a:picLocks noChangeAspect="1"/>
          </p:cNvPicPr>
          <p:nvPr/>
        </p:nvPicPr>
        <p:blipFill>
          <a:blip r:embed="rId3"/>
          <a:stretch>
            <a:fillRect/>
          </a:stretch>
        </p:blipFill>
        <p:spPr>
          <a:xfrm>
            <a:off x="4361245" y="1306458"/>
            <a:ext cx="4201789" cy="3208405"/>
          </a:xfrm>
          <a:prstGeom prst="rect">
            <a:avLst/>
          </a:prstGeom>
        </p:spPr>
      </p:pic>
      <p:sp>
        <p:nvSpPr>
          <p:cNvPr id="3" name="Footer Placeholder 2"/>
          <p:cNvSpPr>
            <a:spLocks noGrp="1"/>
          </p:cNvSpPr>
          <p:nvPr>
            <p:ph type="ftr" sz="quarter" idx="3"/>
          </p:nvPr>
        </p:nvSpPr>
        <p:spPr/>
        <p:txBody>
          <a:bodyPr/>
          <a:lstStyle/>
          <a:p>
            <a:r>
              <a:rPr lang="en-US" smtClean="0"/>
              <a:t>Copyright © 2017 W. W. Norton &amp; Company</a:t>
            </a:r>
            <a:endParaRPr lang="en-US" dirty="0"/>
          </a:p>
        </p:txBody>
      </p:sp>
    </p:spTree>
    <p:extLst>
      <p:ext uri="{BB962C8B-B14F-4D97-AF65-F5344CB8AC3E}">
        <p14:creationId xmlns:p14="http://schemas.microsoft.com/office/powerpoint/2010/main" val="13773451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3600" dirty="0" smtClean="0"/>
              <a:t>Hydrophobic Amino Acids</a:t>
            </a:r>
            <a:r>
              <a:rPr lang="en-US" sz="3600" baseline="0" dirty="0" smtClean="0"/>
              <a:t>, Part 1</a:t>
            </a:r>
            <a:endParaRPr lang="en-US" sz="3600" dirty="0"/>
          </a:p>
        </p:txBody>
      </p:sp>
      <p:graphicFrame>
        <p:nvGraphicFramePr>
          <p:cNvPr id="2" name="Table 1"/>
          <p:cNvGraphicFramePr>
            <a:graphicFrameLocks noGrp="1"/>
          </p:cNvGraphicFramePr>
          <p:nvPr>
            <p:extLst>
              <p:ext uri="{D42A27DB-BD31-4B8C-83A1-F6EECF244321}">
                <p14:modId xmlns:p14="http://schemas.microsoft.com/office/powerpoint/2010/main" val="903502347"/>
              </p:ext>
            </p:extLst>
          </p:nvPr>
        </p:nvGraphicFramePr>
        <p:xfrm>
          <a:off x="706499" y="1737424"/>
          <a:ext cx="7731002" cy="3424428"/>
        </p:xfrm>
        <a:graphic>
          <a:graphicData uri="http://schemas.openxmlformats.org/drawingml/2006/table">
            <a:tbl>
              <a:tblPr firstRow="1">
                <a:tableStyleId>{2D5ABB26-0587-4C30-8999-92F81FD0307C}</a:tableStyleId>
              </a:tblPr>
              <a:tblGrid>
                <a:gridCol w="670827">
                  <a:extLst>
                    <a:ext uri="{9D8B030D-6E8A-4147-A177-3AD203B41FA5}">
                      <a16:colId xmlns:a16="http://schemas.microsoft.com/office/drawing/2014/main" xmlns="" val="20000"/>
                    </a:ext>
                  </a:extLst>
                </a:gridCol>
                <a:gridCol w="1306218">
                  <a:extLst>
                    <a:ext uri="{9D8B030D-6E8A-4147-A177-3AD203B41FA5}">
                      <a16:colId xmlns:a16="http://schemas.microsoft.com/office/drawing/2014/main" xmlns="" val="20001"/>
                    </a:ext>
                  </a:extLst>
                </a:gridCol>
                <a:gridCol w="1697956">
                  <a:extLst>
                    <a:ext uri="{9D8B030D-6E8A-4147-A177-3AD203B41FA5}">
                      <a16:colId xmlns:a16="http://schemas.microsoft.com/office/drawing/2014/main" xmlns="" val="20002"/>
                    </a:ext>
                  </a:extLst>
                </a:gridCol>
                <a:gridCol w="844831">
                  <a:extLst>
                    <a:ext uri="{9D8B030D-6E8A-4147-A177-3AD203B41FA5}">
                      <a16:colId xmlns:a16="http://schemas.microsoft.com/office/drawing/2014/main" xmlns="" val="20003"/>
                    </a:ext>
                  </a:extLst>
                </a:gridCol>
                <a:gridCol w="1041064">
                  <a:extLst>
                    <a:ext uri="{9D8B030D-6E8A-4147-A177-3AD203B41FA5}">
                      <a16:colId xmlns:a16="http://schemas.microsoft.com/office/drawing/2014/main" xmlns="" val="20004"/>
                    </a:ext>
                  </a:extLst>
                </a:gridCol>
                <a:gridCol w="2170106">
                  <a:extLst>
                    <a:ext uri="{9D8B030D-6E8A-4147-A177-3AD203B41FA5}">
                      <a16:colId xmlns:a16="http://schemas.microsoft.com/office/drawing/2014/main" xmlns="" val="20005"/>
                    </a:ext>
                  </a:extLst>
                </a:gridCol>
              </a:tblGrid>
              <a:tr h="0">
                <a:tc>
                  <a:txBody>
                    <a:bodyPr/>
                    <a:lstStyle/>
                    <a:p>
                      <a:pPr marL="0" marR="0">
                        <a:lnSpc>
                          <a:spcPct val="107000"/>
                        </a:lnSpc>
                        <a:spcBef>
                          <a:spcPts val="0"/>
                        </a:spcBef>
                        <a:spcAft>
                          <a:spcPts val="0"/>
                        </a:spcAft>
                      </a:pPr>
                      <a:r>
                        <a:rPr lang="en-US" sz="1000" dirty="0">
                          <a:effectLst/>
                        </a:rPr>
                        <a:t>Name</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dirty="0">
                          <a:effectLst/>
                        </a:rPr>
                        <a:t>Molecular structure</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effectLst/>
                        </a:rPr>
                        <a:t>Chemical structure</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dirty="0">
                          <a:effectLst/>
                        </a:rPr>
                        <a:t>Molecular mass (D)</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dirty="0">
                          <a:effectLst/>
                        </a:rPr>
                        <a:t>Percent frequency in proteins </a:t>
                      </a:r>
                      <a:r>
                        <a:rPr lang="en-US" sz="1000" dirty="0" smtClean="0">
                          <a:effectLst/>
                        </a:rPr>
                        <a:t>(percent)</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effectLst/>
                        </a:rPr>
                        <a:t>Comments</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0">
                <a:tc>
                  <a:txBody>
                    <a:bodyPr/>
                    <a:lstStyle/>
                    <a:p>
                      <a:pPr marL="0" marR="0">
                        <a:lnSpc>
                          <a:spcPct val="107000"/>
                        </a:lnSpc>
                        <a:spcBef>
                          <a:spcPts val="0"/>
                        </a:spcBef>
                        <a:spcAft>
                          <a:spcPts val="0"/>
                        </a:spcAft>
                      </a:pPr>
                      <a:r>
                        <a:rPr lang="en-US" sz="1000">
                          <a:effectLst/>
                        </a:rPr>
                        <a:t>Glycine</a:t>
                      </a:r>
                      <a:endParaRPr lang="en-US" sz="1100">
                        <a:effectLst/>
                      </a:endParaRPr>
                    </a:p>
                    <a:p>
                      <a:pPr marL="0" marR="0">
                        <a:lnSpc>
                          <a:spcPct val="107000"/>
                        </a:lnSpc>
                        <a:spcBef>
                          <a:spcPts val="0"/>
                        </a:spcBef>
                        <a:spcAft>
                          <a:spcPts val="0"/>
                        </a:spcAft>
                      </a:pPr>
                      <a:r>
                        <a:rPr lang="en-US" sz="1000">
                          <a:effectLst/>
                        </a:rPr>
                        <a:t>Gly</a:t>
                      </a:r>
                      <a:endParaRPr lang="en-US" sz="1100">
                        <a:effectLst/>
                      </a:endParaRPr>
                    </a:p>
                    <a:p>
                      <a:pPr marL="0" marR="0">
                        <a:lnSpc>
                          <a:spcPct val="107000"/>
                        </a:lnSpc>
                        <a:spcBef>
                          <a:spcPts val="0"/>
                        </a:spcBef>
                        <a:spcAft>
                          <a:spcPts val="0"/>
                        </a:spcAft>
                      </a:pPr>
                      <a:r>
                        <a:rPr lang="en-US" sz="1000">
                          <a:effectLst/>
                        </a:rPr>
                        <a:t>G</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dirty="0">
                          <a:effectLst/>
                        </a:rPr>
                        <a:t>The molecular structure of glycine shown in a three dimensional model.</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dirty="0">
                          <a:effectLst/>
                        </a:rPr>
                        <a:t>The chemical structure of glycine has a molecular formula of Upper C 2 Upper H 5 Upper N Upper O 2.</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effectLst/>
                        </a:rPr>
                        <a:t>75</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effectLst/>
                        </a:rPr>
                        <a:t>7.2</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dirty="0">
                          <a:effectLst/>
                        </a:rPr>
                        <a:t>The smallest amino acid; the hydrogen side chain makes this the most chemically neutral of all the amino acids</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0">
                <a:tc>
                  <a:txBody>
                    <a:bodyPr/>
                    <a:lstStyle/>
                    <a:p>
                      <a:pPr marL="0" marR="0">
                        <a:lnSpc>
                          <a:spcPct val="107000"/>
                        </a:lnSpc>
                        <a:spcBef>
                          <a:spcPts val="0"/>
                        </a:spcBef>
                        <a:spcAft>
                          <a:spcPts val="0"/>
                        </a:spcAft>
                      </a:pPr>
                      <a:r>
                        <a:rPr lang="en-US" sz="1000">
                          <a:effectLst/>
                        </a:rPr>
                        <a:t>Alanine</a:t>
                      </a:r>
                      <a:endParaRPr lang="en-US" sz="1100">
                        <a:effectLst/>
                      </a:endParaRPr>
                    </a:p>
                    <a:p>
                      <a:pPr marL="0" marR="0">
                        <a:lnSpc>
                          <a:spcPct val="107000"/>
                        </a:lnSpc>
                        <a:spcBef>
                          <a:spcPts val="0"/>
                        </a:spcBef>
                        <a:spcAft>
                          <a:spcPts val="0"/>
                        </a:spcAft>
                      </a:pPr>
                      <a:r>
                        <a:rPr lang="en-US" sz="1000">
                          <a:effectLst/>
                        </a:rPr>
                        <a:t>Ala</a:t>
                      </a:r>
                      <a:endParaRPr lang="en-US" sz="1100">
                        <a:effectLst/>
                      </a:endParaRPr>
                    </a:p>
                    <a:p>
                      <a:pPr marL="0" marR="0">
                        <a:lnSpc>
                          <a:spcPct val="107000"/>
                        </a:lnSpc>
                        <a:spcBef>
                          <a:spcPts val="0"/>
                        </a:spcBef>
                        <a:spcAft>
                          <a:spcPts val="0"/>
                        </a:spcAft>
                      </a:pPr>
                      <a:r>
                        <a:rPr lang="en-US" sz="1000">
                          <a:effectLst/>
                        </a:rPr>
                        <a:t>A</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effectLst/>
                        </a:rPr>
                        <a:t>The molecular structure of alanine shown in a three dimensional model.</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effectLst/>
                        </a:rPr>
                        <a:t>The chemical structure of alanine has a molecular formula of Upper C 3 Upper H 7 Upper N Upper O 2.</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effectLst/>
                        </a:rPr>
                        <a:t>89</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effectLst/>
                        </a:rPr>
                        <a:t>7.8</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effectLst/>
                        </a:rPr>
                        <a:t>Minimally hydrophobic, Ala is one of the more abundant amino acids in proteins</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0">
                <a:tc>
                  <a:txBody>
                    <a:bodyPr/>
                    <a:lstStyle/>
                    <a:p>
                      <a:pPr marL="0" marR="0">
                        <a:lnSpc>
                          <a:spcPct val="107000"/>
                        </a:lnSpc>
                        <a:spcBef>
                          <a:spcPts val="0"/>
                        </a:spcBef>
                        <a:spcAft>
                          <a:spcPts val="0"/>
                        </a:spcAft>
                      </a:pPr>
                      <a:r>
                        <a:rPr lang="en-US" sz="1000">
                          <a:effectLst/>
                        </a:rPr>
                        <a:t>Proline</a:t>
                      </a:r>
                      <a:endParaRPr lang="en-US" sz="1100">
                        <a:effectLst/>
                      </a:endParaRPr>
                    </a:p>
                    <a:p>
                      <a:pPr marL="0" marR="0">
                        <a:lnSpc>
                          <a:spcPct val="107000"/>
                        </a:lnSpc>
                        <a:spcBef>
                          <a:spcPts val="0"/>
                        </a:spcBef>
                        <a:spcAft>
                          <a:spcPts val="0"/>
                        </a:spcAft>
                      </a:pPr>
                      <a:r>
                        <a:rPr lang="en-US" sz="1000">
                          <a:effectLst/>
                        </a:rPr>
                        <a:t>Pro</a:t>
                      </a:r>
                      <a:endParaRPr lang="en-US" sz="1100">
                        <a:effectLst/>
                      </a:endParaRPr>
                    </a:p>
                    <a:p>
                      <a:pPr marL="0" marR="0">
                        <a:lnSpc>
                          <a:spcPct val="107000"/>
                        </a:lnSpc>
                        <a:spcBef>
                          <a:spcPts val="0"/>
                        </a:spcBef>
                        <a:spcAft>
                          <a:spcPts val="0"/>
                        </a:spcAft>
                      </a:pPr>
                      <a:r>
                        <a:rPr lang="en-US" sz="1000">
                          <a:effectLst/>
                        </a:rPr>
                        <a:t>P</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effectLst/>
                        </a:rPr>
                        <a:t>The molecular structure of proline shown in a three dimensional model.</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effectLst/>
                        </a:rPr>
                        <a:t>The chemical structure of proline has a molecular formula of Upper C 5 Upper H 9 Upper N Upper O 2.</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effectLst/>
                        </a:rPr>
                        <a:t>115</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dirty="0">
                          <a:effectLst/>
                        </a:rPr>
                        <a:t>5.2</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effectLst/>
                        </a:rPr>
                        <a:t>Cyclic ring limits the conformations that proline can adopt. In a polypeptide, the backbone nitrogen lacks a hydrogen, which limits hydrogen bonding.</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r h="0">
                <a:tc>
                  <a:txBody>
                    <a:bodyPr/>
                    <a:lstStyle/>
                    <a:p>
                      <a:pPr marL="0" marR="0">
                        <a:lnSpc>
                          <a:spcPct val="107000"/>
                        </a:lnSpc>
                        <a:spcBef>
                          <a:spcPts val="0"/>
                        </a:spcBef>
                        <a:spcAft>
                          <a:spcPts val="0"/>
                        </a:spcAft>
                      </a:pPr>
                      <a:r>
                        <a:rPr lang="en-US" sz="1000">
                          <a:effectLst/>
                        </a:rPr>
                        <a:t>Valine</a:t>
                      </a:r>
                      <a:endParaRPr lang="en-US" sz="1100">
                        <a:effectLst/>
                      </a:endParaRPr>
                    </a:p>
                    <a:p>
                      <a:pPr marL="0" marR="0">
                        <a:lnSpc>
                          <a:spcPct val="107000"/>
                        </a:lnSpc>
                        <a:spcBef>
                          <a:spcPts val="0"/>
                        </a:spcBef>
                        <a:spcAft>
                          <a:spcPts val="0"/>
                        </a:spcAft>
                      </a:pPr>
                      <a:r>
                        <a:rPr lang="en-US" sz="1000">
                          <a:effectLst/>
                        </a:rPr>
                        <a:t>Val</a:t>
                      </a:r>
                      <a:endParaRPr lang="en-US" sz="1100">
                        <a:effectLst/>
                      </a:endParaRPr>
                    </a:p>
                    <a:p>
                      <a:pPr marL="0" marR="0">
                        <a:lnSpc>
                          <a:spcPct val="107000"/>
                        </a:lnSpc>
                        <a:spcBef>
                          <a:spcPts val="0"/>
                        </a:spcBef>
                        <a:spcAft>
                          <a:spcPts val="0"/>
                        </a:spcAft>
                      </a:pPr>
                      <a:r>
                        <a:rPr lang="en-US" sz="1000">
                          <a:effectLst/>
                        </a:rPr>
                        <a:t>V</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effectLst/>
                        </a:rPr>
                        <a:t>The molecular structure of valine shown in a three dimensional model.</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dirty="0">
                          <a:effectLst/>
                        </a:rPr>
                        <a:t>The chemical structure of valine has a molecular formula of Upper C 5 Upper H 11 Upper N Upper O 2.</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effectLst/>
                        </a:rPr>
                        <a:t>117</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effectLst/>
                        </a:rPr>
                        <a:t>6.6</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dirty="0">
                          <a:effectLst/>
                        </a:rPr>
                        <a:t>Small hydrophobic amino acid often found in the hydrophobic core of globular proteins</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4"/>
                  </a:ext>
                </a:extLst>
              </a:tr>
            </a:tbl>
          </a:graphicData>
        </a:graphic>
      </p:graphicFrame>
      <p:pic>
        <p:nvPicPr>
          <p:cNvPr id="10" name="Picture 9" descr="A table of four of the amino acids with hydrophobic properties.  It has 5 rows and 6 columns. The columns are titled name and abbreviations, molecular structure, chemical structure, molecular mass in Daltons, percent frequency in proteins, and comments."/>
          <p:cNvPicPr>
            <a:picLocks noChangeAspect="1"/>
          </p:cNvPicPr>
          <p:nvPr/>
        </p:nvPicPr>
        <p:blipFill>
          <a:blip r:embed="rId3"/>
          <a:stretch>
            <a:fillRect/>
          </a:stretch>
        </p:blipFill>
        <p:spPr>
          <a:xfrm>
            <a:off x="457200" y="1249517"/>
            <a:ext cx="8229600" cy="4949517"/>
          </a:xfrm>
          <a:prstGeom prst="rect">
            <a:avLst/>
          </a:prstGeom>
        </p:spPr>
      </p:pic>
      <p:sp>
        <p:nvSpPr>
          <p:cNvPr id="3" name="Footer Placeholder 2"/>
          <p:cNvSpPr>
            <a:spLocks noGrp="1"/>
          </p:cNvSpPr>
          <p:nvPr>
            <p:ph type="ftr" sz="quarter" idx="3"/>
          </p:nvPr>
        </p:nvSpPr>
        <p:spPr/>
        <p:txBody>
          <a:bodyPr/>
          <a:lstStyle/>
          <a:p>
            <a:r>
              <a:rPr lang="en-US" smtClean="0"/>
              <a:t>Copyright © 2017 W. W. Norton &amp; Company</a:t>
            </a:r>
            <a:endParaRPr lang="en-US" dirty="0"/>
          </a:p>
        </p:txBody>
      </p:sp>
    </p:spTree>
    <p:extLst>
      <p:ext uri="{BB962C8B-B14F-4D97-AF65-F5344CB8AC3E}">
        <p14:creationId xmlns:p14="http://schemas.microsoft.com/office/powerpoint/2010/main" val="14324318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3600" dirty="0" smtClean="0"/>
              <a:t>Hydrophobic Amino Acids</a:t>
            </a:r>
            <a:r>
              <a:rPr lang="en-US" sz="3600" baseline="0" dirty="0" smtClean="0"/>
              <a:t>, Part 2</a:t>
            </a:r>
            <a:endParaRPr lang="en-US" sz="3600" dirty="0"/>
          </a:p>
        </p:txBody>
      </p:sp>
      <p:graphicFrame>
        <p:nvGraphicFramePr>
          <p:cNvPr id="2" name="Table 1"/>
          <p:cNvGraphicFramePr>
            <a:graphicFrameLocks noGrp="1"/>
          </p:cNvGraphicFramePr>
          <p:nvPr>
            <p:extLst>
              <p:ext uri="{D42A27DB-BD31-4B8C-83A1-F6EECF244321}">
                <p14:modId xmlns:p14="http://schemas.microsoft.com/office/powerpoint/2010/main" val="1321135839"/>
              </p:ext>
            </p:extLst>
          </p:nvPr>
        </p:nvGraphicFramePr>
        <p:xfrm>
          <a:off x="1552575" y="1965198"/>
          <a:ext cx="6038851" cy="2934971"/>
        </p:xfrm>
        <a:graphic>
          <a:graphicData uri="http://schemas.openxmlformats.org/drawingml/2006/table">
            <a:tbl>
              <a:tblPr firstRow="1">
                <a:tableStyleId>{2D5ABB26-0587-4C30-8999-92F81FD0307C}</a:tableStyleId>
              </a:tblPr>
              <a:tblGrid>
                <a:gridCol w="658191">
                  <a:extLst>
                    <a:ext uri="{9D8B030D-6E8A-4147-A177-3AD203B41FA5}">
                      <a16:colId xmlns:a16="http://schemas.microsoft.com/office/drawing/2014/main" xmlns="" val="20000"/>
                    </a:ext>
                  </a:extLst>
                </a:gridCol>
                <a:gridCol w="1088020">
                  <a:extLst>
                    <a:ext uri="{9D8B030D-6E8A-4147-A177-3AD203B41FA5}">
                      <a16:colId xmlns:a16="http://schemas.microsoft.com/office/drawing/2014/main" xmlns="" val="20001"/>
                    </a:ext>
                  </a:extLst>
                </a:gridCol>
                <a:gridCol w="1377387">
                  <a:extLst>
                    <a:ext uri="{9D8B030D-6E8A-4147-A177-3AD203B41FA5}">
                      <a16:colId xmlns:a16="http://schemas.microsoft.com/office/drawing/2014/main" xmlns="" val="20002"/>
                    </a:ext>
                  </a:extLst>
                </a:gridCol>
                <a:gridCol w="659757">
                  <a:extLst>
                    <a:ext uri="{9D8B030D-6E8A-4147-A177-3AD203B41FA5}">
                      <a16:colId xmlns:a16="http://schemas.microsoft.com/office/drawing/2014/main" xmlns="" val="20003"/>
                    </a:ext>
                  </a:extLst>
                </a:gridCol>
                <a:gridCol w="706056">
                  <a:extLst>
                    <a:ext uri="{9D8B030D-6E8A-4147-A177-3AD203B41FA5}">
                      <a16:colId xmlns:a16="http://schemas.microsoft.com/office/drawing/2014/main" xmlns="" val="20004"/>
                    </a:ext>
                  </a:extLst>
                </a:gridCol>
                <a:gridCol w="1549440">
                  <a:extLst>
                    <a:ext uri="{9D8B030D-6E8A-4147-A177-3AD203B41FA5}">
                      <a16:colId xmlns:a16="http://schemas.microsoft.com/office/drawing/2014/main" xmlns="" val="20005"/>
                    </a:ext>
                  </a:extLst>
                </a:gridCol>
              </a:tblGrid>
              <a:tr h="0">
                <a:tc>
                  <a:txBody>
                    <a:bodyPr/>
                    <a:lstStyle/>
                    <a:p>
                      <a:pPr marL="0" marR="0">
                        <a:lnSpc>
                          <a:spcPct val="107000"/>
                        </a:lnSpc>
                        <a:spcBef>
                          <a:spcPts val="0"/>
                        </a:spcBef>
                        <a:spcAft>
                          <a:spcPts val="0"/>
                        </a:spcAft>
                      </a:pPr>
                      <a:r>
                        <a:rPr lang="en-US" sz="900" dirty="0">
                          <a:effectLst/>
                        </a:rPr>
                        <a:t>Name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a:effectLst/>
                        </a:rPr>
                        <a:t>Molecular structure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a:effectLst/>
                        </a:rPr>
                        <a:t>Chemical structure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dirty="0">
                          <a:effectLst/>
                        </a:rPr>
                        <a:t>Molecular mass (D)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dirty="0">
                          <a:effectLst/>
                        </a:rPr>
                        <a:t>Percent frequency in proteins </a:t>
                      </a:r>
                      <a:r>
                        <a:rPr lang="en-US" sz="900" dirty="0" smtClean="0">
                          <a:effectLst/>
                        </a:rPr>
                        <a:t>(percent)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a:effectLst/>
                        </a:rPr>
                        <a:t>Comments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0">
                <a:tc>
                  <a:txBody>
                    <a:bodyPr/>
                    <a:lstStyle/>
                    <a:p>
                      <a:pPr marL="0" marR="0">
                        <a:lnSpc>
                          <a:spcPct val="107000"/>
                        </a:lnSpc>
                        <a:spcBef>
                          <a:spcPts val="0"/>
                        </a:spcBef>
                        <a:spcAft>
                          <a:spcPts val="0"/>
                        </a:spcAft>
                      </a:pPr>
                      <a:r>
                        <a:rPr lang="en-US" sz="900">
                          <a:effectLst/>
                        </a:rPr>
                        <a:t>Leucine</a:t>
                      </a:r>
                      <a:endParaRPr lang="en-US" sz="1100">
                        <a:effectLst/>
                      </a:endParaRPr>
                    </a:p>
                    <a:p>
                      <a:pPr marL="0" marR="0">
                        <a:lnSpc>
                          <a:spcPct val="107000"/>
                        </a:lnSpc>
                        <a:spcBef>
                          <a:spcPts val="0"/>
                        </a:spcBef>
                        <a:spcAft>
                          <a:spcPts val="0"/>
                        </a:spcAft>
                      </a:pPr>
                      <a:r>
                        <a:rPr lang="en-US" sz="900">
                          <a:effectLst/>
                        </a:rPr>
                        <a:t>Leu</a:t>
                      </a:r>
                      <a:endParaRPr lang="en-US" sz="1100">
                        <a:effectLst/>
                      </a:endParaRPr>
                    </a:p>
                    <a:p>
                      <a:pPr marL="0" marR="0">
                        <a:lnSpc>
                          <a:spcPct val="107000"/>
                        </a:lnSpc>
                        <a:spcBef>
                          <a:spcPts val="0"/>
                        </a:spcBef>
                        <a:spcAft>
                          <a:spcPts val="0"/>
                        </a:spcAft>
                      </a:pPr>
                      <a:r>
                        <a:rPr lang="en-US" sz="900">
                          <a:effectLst/>
                        </a:rPr>
                        <a:t>L</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dirty="0">
                          <a:effectLst/>
                        </a:rPr>
                        <a:t>The molecular structure of leucine is shown in a three dimensional model.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dirty="0">
                          <a:effectLst/>
                        </a:rPr>
                        <a:t>The chemical structure of leucine has a molecular formula of Upper C 6 Upper H 13 Upper N Upper O 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a:effectLst/>
                        </a:rPr>
                        <a:t>131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a:effectLst/>
                        </a:rPr>
                        <a:t>9.1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a:effectLst/>
                        </a:rPr>
                        <a:t>Leu is the most abundant amino acid in proteins and plays a major role in promoting hydrophobic interactions in the core of globular proteins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0">
                <a:tc>
                  <a:txBody>
                    <a:bodyPr/>
                    <a:lstStyle/>
                    <a:p>
                      <a:pPr marL="0" marR="0">
                        <a:lnSpc>
                          <a:spcPct val="107000"/>
                        </a:lnSpc>
                        <a:spcBef>
                          <a:spcPts val="0"/>
                        </a:spcBef>
                        <a:spcAft>
                          <a:spcPts val="0"/>
                        </a:spcAft>
                      </a:pPr>
                      <a:r>
                        <a:rPr lang="en-US" sz="900">
                          <a:effectLst/>
                        </a:rPr>
                        <a:t>Isoleucine</a:t>
                      </a:r>
                      <a:endParaRPr lang="en-US" sz="1100">
                        <a:effectLst/>
                      </a:endParaRPr>
                    </a:p>
                    <a:p>
                      <a:pPr marL="0" marR="0">
                        <a:lnSpc>
                          <a:spcPct val="107000"/>
                        </a:lnSpc>
                        <a:spcBef>
                          <a:spcPts val="0"/>
                        </a:spcBef>
                        <a:spcAft>
                          <a:spcPts val="0"/>
                        </a:spcAft>
                      </a:pPr>
                      <a:r>
                        <a:rPr lang="en-US" sz="900">
                          <a:effectLst/>
                        </a:rPr>
                        <a:t>lie</a:t>
                      </a:r>
                      <a:endParaRPr lang="en-US" sz="1100">
                        <a:effectLst/>
                      </a:endParaRPr>
                    </a:p>
                    <a:p>
                      <a:pPr marL="0" marR="0">
                        <a:lnSpc>
                          <a:spcPct val="107000"/>
                        </a:lnSpc>
                        <a:spcBef>
                          <a:spcPts val="0"/>
                        </a:spcBef>
                        <a:spcAft>
                          <a:spcPts val="0"/>
                        </a:spcAft>
                      </a:pPr>
                      <a:r>
                        <a:rPr lang="en-US" sz="900">
                          <a:effectLst/>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a:effectLst/>
                        </a:rPr>
                        <a:t>The molecular structure of isoleucine is shown in a three dimensional model.</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a:effectLst/>
                        </a:rPr>
                        <a:t>The chemical structure of leucine has a molecular formula of Upper C 6 Upper H 13 Upper N Upper O 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a:effectLst/>
                        </a:rPr>
                        <a:t>131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dirty="0">
                          <a:effectLst/>
                        </a:rPr>
                        <a:t>5.3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a:effectLst/>
                        </a:rPr>
                        <a:t>Often found in close proximity to leucine and other hydrophobic amino acids in proteins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0">
                <a:tc>
                  <a:txBody>
                    <a:bodyPr/>
                    <a:lstStyle/>
                    <a:p>
                      <a:pPr marL="0" marR="0">
                        <a:lnSpc>
                          <a:spcPct val="107000"/>
                        </a:lnSpc>
                        <a:spcBef>
                          <a:spcPts val="0"/>
                        </a:spcBef>
                        <a:spcAft>
                          <a:spcPts val="0"/>
                        </a:spcAft>
                      </a:pPr>
                      <a:r>
                        <a:rPr lang="en-US" sz="900">
                          <a:effectLst/>
                        </a:rPr>
                        <a:t>Methionine</a:t>
                      </a:r>
                      <a:endParaRPr lang="en-US" sz="1100">
                        <a:effectLst/>
                      </a:endParaRPr>
                    </a:p>
                    <a:p>
                      <a:pPr marL="0" marR="0">
                        <a:lnSpc>
                          <a:spcPct val="107000"/>
                        </a:lnSpc>
                        <a:spcBef>
                          <a:spcPts val="0"/>
                        </a:spcBef>
                        <a:spcAft>
                          <a:spcPts val="0"/>
                        </a:spcAft>
                      </a:pPr>
                      <a:r>
                        <a:rPr lang="en-US" sz="900">
                          <a:effectLst/>
                        </a:rPr>
                        <a:t>Met</a:t>
                      </a:r>
                      <a:endParaRPr lang="en-US" sz="1100">
                        <a:effectLst/>
                      </a:endParaRPr>
                    </a:p>
                    <a:p>
                      <a:pPr marL="0" marR="0">
                        <a:lnSpc>
                          <a:spcPct val="107000"/>
                        </a:lnSpc>
                        <a:spcBef>
                          <a:spcPts val="0"/>
                        </a:spcBef>
                        <a:spcAft>
                          <a:spcPts val="0"/>
                        </a:spcAft>
                      </a:pPr>
                      <a:r>
                        <a:rPr lang="en-US" sz="900">
                          <a:effectLst/>
                        </a:rPr>
                        <a:t>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a:effectLst/>
                        </a:rPr>
                        <a:t>The molecular structure of methionine is shown in a three dimensional model.</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a:effectLst/>
                        </a:rPr>
                        <a:t>The chemical structure of leucine has a molecular formula of Upper C 5 Upper H 11 Upper N Upper O 2 Upper 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a:effectLst/>
                        </a:rPr>
                        <a:t>149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a:effectLst/>
                        </a:rPr>
                        <a:t>2.3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900" dirty="0">
                          <a:effectLst/>
                        </a:rPr>
                        <a:t>Unlike the sulfur in </a:t>
                      </a:r>
                      <a:r>
                        <a:rPr lang="en-US" sz="900" dirty="0" err="1">
                          <a:effectLst/>
                        </a:rPr>
                        <a:t>Cys</a:t>
                      </a:r>
                      <a:r>
                        <a:rPr lang="en-US" sz="900" dirty="0">
                          <a:effectLst/>
                        </a:rPr>
                        <a:t>, the sulfur in Met is unreactive. Met is often the amino-terminal amino acid in nascent polypeptides.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pic>
        <p:nvPicPr>
          <p:cNvPr id="10" name="Picture 9" descr="A table of three of the amino acids with hydrophobic properties.  It has 4 rows and 6 columns. The columns are titled name and abbreviations, molecular structure, chemical structure, molecular mass, percent frequency in proteins, and comments."/>
          <p:cNvPicPr>
            <a:picLocks noChangeAspect="1"/>
          </p:cNvPicPr>
          <p:nvPr/>
        </p:nvPicPr>
        <p:blipFill>
          <a:blip r:embed="rId3"/>
          <a:stretch>
            <a:fillRect/>
          </a:stretch>
        </p:blipFill>
        <p:spPr>
          <a:xfrm>
            <a:off x="457200" y="1267988"/>
            <a:ext cx="8229600" cy="4984787"/>
          </a:xfrm>
          <a:prstGeom prst="rect">
            <a:avLst/>
          </a:prstGeom>
        </p:spPr>
      </p:pic>
      <p:sp>
        <p:nvSpPr>
          <p:cNvPr id="3" name="Footer Placeholder 2"/>
          <p:cNvSpPr>
            <a:spLocks noGrp="1"/>
          </p:cNvSpPr>
          <p:nvPr>
            <p:ph type="ftr" sz="quarter" idx="3"/>
          </p:nvPr>
        </p:nvSpPr>
        <p:spPr/>
        <p:txBody>
          <a:bodyPr/>
          <a:lstStyle/>
          <a:p>
            <a:r>
              <a:rPr lang="en-US" smtClean="0"/>
              <a:t>Copyright © 2017 W. W. Norton &amp; Company</a:t>
            </a:r>
            <a:endParaRPr lang="en-US" dirty="0"/>
          </a:p>
        </p:txBody>
      </p:sp>
    </p:spTree>
    <p:extLst>
      <p:ext uri="{BB962C8B-B14F-4D97-AF65-F5344CB8AC3E}">
        <p14:creationId xmlns:p14="http://schemas.microsoft.com/office/powerpoint/2010/main" val="14324318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4.1 Proteins Are Polymers of Amino Acids</a:t>
            </a:r>
            <a:endParaRPr lang="en-US" sz="3600" dirty="0"/>
          </a:p>
        </p:txBody>
      </p:sp>
      <p:sp>
        <p:nvSpPr>
          <p:cNvPr id="3" name="Content Placeholder 2"/>
          <p:cNvSpPr>
            <a:spLocks noGrp="1"/>
          </p:cNvSpPr>
          <p:nvPr>
            <p:ph idx="1"/>
          </p:nvPr>
        </p:nvSpPr>
        <p:spPr/>
        <p:txBody>
          <a:bodyPr/>
          <a:lstStyle/>
          <a:p>
            <a:r>
              <a:rPr lang="en-US" dirty="0" smtClean="0"/>
              <a:t>Amino acids are covalently linked together through amide (peptide) bonds to form proteins (polypeptides).</a:t>
            </a:r>
          </a:p>
          <a:p>
            <a:r>
              <a:rPr lang="en-US" dirty="0" smtClean="0"/>
              <a:t>Peptides</a:t>
            </a:r>
          </a:p>
          <a:p>
            <a:pPr lvl="1"/>
            <a:r>
              <a:rPr lang="en-US" dirty="0" smtClean="0"/>
              <a:t>Short polypeptides</a:t>
            </a:r>
          </a:p>
          <a:p>
            <a:pPr lvl="1"/>
            <a:r>
              <a:rPr lang="en-US" dirty="0" smtClean="0"/>
              <a:t>Usually less than 40 amino acids in length</a:t>
            </a:r>
          </a:p>
          <a:p>
            <a:pPr lvl="1"/>
            <a:r>
              <a:rPr lang="en-US" dirty="0" smtClean="0"/>
              <a:t>Also called oligopeptides</a:t>
            </a:r>
          </a:p>
        </p:txBody>
      </p:sp>
      <p:sp>
        <p:nvSpPr>
          <p:cNvPr id="4" name="Footer Placeholder 3"/>
          <p:cNvSpPr>
            <a:spLocks noGrp="1"/>
          </p:cNvSpPr>
          <p:nvPr>
            <p:ph type="ftr" sz="quarter" idx="3"/>
          </p:nvPr>
        </p:nvSpPr>
        <p:spPr/>
        <p:txBody>
          <a:bodyPr/>
          <a:lstStyle/>
          <a:p>
            <a:r>
              <a:rPr lang="en-US" smtClean="0"/>
              <a:t>Copyright © 2017 W. W. Norton &amp; Company</a:t>
            </a:r>
            <a:endParaRPr lang="en-US" dirty="0"/>
          </a:p>
        </p:txBody>
      </p:sp>
    </p:spTree>
    <p:extLst>
      <p:ext uri="{BB962C8B-B14F-4D97-AF65-F5344CB8AC3E}">
        <p14:creationId xmlns:p14="http://schemas.microsoft.com/office/powerpoint/2010/main" val="37035472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Aromatic Amino Acids</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4199347797"/>
              </p:ext>
            </p:extLst>
          </p:nvPr>
        </p:nvGraphicFramePr>
        <p:xfrm>
          <a:off x="966486" y="1798320"/>
          <a:ext cx="7211029" cy="3261360"/>
        </p:xfrm>
        <a:graphic>
          <a:graphicData uri="http://schemas.openxmlformats.org/drawingml/2006/table">
            <a:tbl>
              <a:tblPr firstRow="1">
                <a:tableStyleId>{2D5ABB26-0587-4C30-8999-92F81FD0307C}</a:tableStyleId>
              </a:tblPr>
              <a:tblGrid>
                <a:gridCol w="902825">
                  <a:extLst>
                    <a:ext uri="{9D8B030D-6E8A-4147-A177-3AD203B41FA5}">
                      <a16:colId xmlns:a16="http://schemas.microsoft.com/office/drawing/2014/main" xmlns="" val="20000"/>
                    </a:ext>
                  </a:extLst>
                </a:gridCol>
                <a:gridCol w="1150015">
                  <a:extLst>
                    <a:ext uri="{9D8B030D-6E8A-4147-A177-3AD203B41FA5}">
                      <a16:colId xmlns:a16="http://schemas.microsoft.com/office/drawing/2014/main" xmlns="" val="20001"/>
                    </a:ext>
                  </a:extLst>
                </a:gridCol>
                <a:gridCol w="1500588">
                  <a:extLst>
                    <a:ext uri="{9D8B030D-6E8A-4147-A177-3AD203B41FA5}">
                      <a16:colId xmlns:a16="http://schemas.microsoft.com/office/drawing/2014/main" xmlns="" val="20002"/>
                    </a:ext>
                  </a:extLst>
                </a:gridCol>
                <a:gridCol w="659757">
                  <a:extLst>
                    <a:ext uri="{9D8B030D-6E8A-4147-A177-3AD203B41FA5}">
                      <a16:colId xmlns:a16="http://schemas.microsoft.com/office/drawing/2014/main" xmlns="" val="20003"/>
                    </a:ext>
                  </a:extLst>
                </a:gridCol>
                <a:gridCol w="833377">
                  <a:extLst>
                    <a:ext uri="{9D8B030D-6E8A-4147-A177-3AD203B41FA5}">
                      <a16:colId xmlns:a16="http://schemas.microsoft.com/office/drawing/2014/main" xmlns="" val="20004"/>
                    </a:ext>
                  </a:extLst>
                </a:gridCol>
                <a:gridCol w="2164467">
                  <a:extLst>
                    <a:ext uri="{9D8B030D-6E8A-4147-A177-3AD203B41FA5}">
                      <a16:colId xmlns:a16="http://schemas.microsoft.com/office/drawing/2014/main" xmlns="" val="20005"/>
                    </a:ext>
                  </a:extLst>
                </a:gridCol>
              </a:tblGrid>
              <a:tr h="0">
                <a:tc>
                  <a:txBody>
                    <a:bodyPr/>
                    <a:lstStyle/>
                    <a:p>
                      <a:pPr marL="0" marR="0">
                        <a:lnSpc>
                          <a:spcPct val="107000"/>
                        </a:lnSpc>
                        <a:spcBef>
                          <a:spcPts val="0"/>
                        </a:spcBef>
                        <a:spcAft>
                          <a:spcPts val="0"/>
                        </a:spcAft>
                      </a:pPr>
                      <a:r>
                        <a:rPr lang="en-US" sz="1000" dirty="0">
                          <a:effectLst/>
                        </a:rPr>
                        <a:t>Name</a:t>
                      </a:r>
                      <a:endParaRPr lang="en-US" sz="1000" dirty="0">
                        <a:effectLst/>
                        <a:latin typeface="+mn-lt"/>
                        <a:ea typeface="Calibri" panose="020F0502020204030204" pitchFamily="34" charset="0"/>
                        <a:cs typeface="Times New Roman" panose="02020603050405020304" pitchFamily="18" charset="0"/>
                      </a:endParaRPr>
                    </a:p>
                  </a:txBody>
                  <a:tcPr marL="23439" marR="234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effectLst/>
                        </a:rPr>
                        <a:t>Molecular structure</a:t>
                      </a:r>
                      <a:endParaRPr lang="en-US" sz="1000">
                        <a:effectLst/>
                        <a:latin typeface="+mn-lt"/>
                        <a:ea typeface="Calibri" panose="020F0502020204030204" pitchFamily="34" charset="0"/>
                        <a:cs typeface="Times New Roman" panose="02020603050405020304" pitchFamily="18" charset="0"/>
                      </a:endParaRPr>
                    </a:p>
                  </a:txBody>
                  <a:tcPr marL="23439" marR="234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dirty="0">
                          <a:effectLst/>
                        </a:rPr>
                        <a:t>Chemical structure</a:t>
                      </a:r>
                      <a:endParaRPr lang="en-US" sz="1000" dirty="0">
                        <a:effectLst/>
                        <a:latin typeface="+mn-lt"/>
                        <a:ea typeface="Calibri" panose="020F0502020204030204" pitchFamily="34" charset="0"/>
                        <a:cs typeface="Times New Roman" panose="02020603050405020304" pitchFamily="18" charset="0"/>
                      </a:endParaRPr>
                    </a:p>
                  </a:txBody>
                  <a:tcPr marL="23439" marR="234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effectLst/>
                        </a:rPr>
                        <a:t>Molecular mass (D)</a:t>
                      </a:r>
                      <a:endParaRPr lang="en-US" sz="1000">
                        <a:effectLst/>
                        <a:latin typeface="+mn-lt"/>
                        <a:ea typeface="Calibri" panose="020F0502020204030204" pitchFamily="34" charset="0"/>
                        <a:cs typeface="Times New Roman" panose="02020603050405020304" pitchFamily="18" charset="0"/>
                      </a:endParaRPr>
                    </a:p>
                  </a:txBody>
                  <a:tcPr marL="23439" marR="234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dirty="0">
                          <a:effectLst/>
                        </a:rPr>
                        <a:t>Percent frequency in proteins </a:t>
                      </a:r>
                      <a:r>
                        <a:rPr lang="en-US" sz="1000" dirty="0" smtClean="0">
                          <a:effectLst/>
                        </a:rPr>
                        <a:t>(percent)</a:t>
                      </a:r>
                      <a:endParaRPr lang="en-US" sz="1000" dirty="0">
                        <a:effectLst/>
                        <a:latin typeface="+mn-lt"/>
                        <a:ea typeface="Calibri" panose="020F0502020204030204" pitchFamily="34" charset="0"/>
                        <a:cs typeface="Times New Roman" panose="02020603050405020304" pitchFamily="18" charset="0"/>
                      </a:endParaRPr>
                    </a:p>
                  </a:txBody>
                  <a:tcPr marL="23439" marR="234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dirty="0">
                          <a:effectLst/>
                        </a:rPr>
                        <a:t> </a:t>
                      </a:r>
                      <a:r>
                        <a:rPr lang="en-US" sz="1000" dirty="0" smtClean="0">
                          <a:effectLst/>
                        </a:rPr>
                        <a:t>Comments</a:t>
                      </a:r>
                      <a:endParaRPr lang="en-US" sz="1000" dirty="0">
                        <a:effectLst/>
                        <a:latin typeface="+mn-lt"/>
                        <a:ea typeface="Calibri" panose="020F0502020204030204" pitchFamily="34" charset="0"/>
                        <a:cs typeface="Times New Roman" panose="02020603050405020304" pitchFamily="18" charset="0"/>
                      </a:endParaRPr>
                    </a:p>
                  </a:txBody>
                  <a:tcPr marL="23439" marR="234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0">
                <a:tc>
                  <a:txBody>
                    <a:bodyPr/>
                    <a:lstStyle/>
                    <a:p>
                      <a:pPr marL="0" marR="0">
                        <a:lnSpc>
                          <a:spcPct val="107000"/>
                        </a:lnSpc>
                        <a:spcBef>
                          <a:spcPts val="0"/>
                        </a:spcBef>
                        <a:spcAft>
                          <a:spcPts val="0"/>
                        </a:spcAft>
                      </a:pPr>
                      <a:r>
                        <a:rPr lang="en-US" sz="1000" dirty="0">
                          <a:effectLst/>
                        </a:rPr>
                        <a:t>Phenylalanine</a:t>
                      </a:r>
                    </a:p>
                    <a:p>
                      <a:pPr marL="0" marR="0">
                        <a:lnSpc>
                          <a:spcPct val="107000"/>
                        </a:lnSpc>
                        <a:spcBef>
                          <a:spcPts val="0"/>
                        </a:spcBef>
                        <a:spcAft>
                          <a:spcPts val="0"/>
                        </a:spcAft>
                      </a:pPr>
                      <a:r>
                        <a:rPr lang="en-US" sz="1000" dirty="0" err="1">
                          <a:effectLst/>
                        </a:rPr>
                        <a:t>Phe</a:t>
                      </a:r>
                      <a:endParaRPr lang="en-US" sz="1000" dirty="0">
                        <a:effectLst/>
                      </a:endParaRPr>
                    </a:p>
                    <a:p>
                      <a:pPr marL="0" marR="0">
                        <a:lnSpc>
                          <a:spcPct val="107000"/>
                        </a:lnSpc>
                        <a:spcBef>
                          <a:spcPts val="0"/>
                        </a:spcBef>
                        <a:spcAft>
                          <a:spcPts val="0"/>
                        </a:spcAft>
                      </a:pPr>
                      <a:r>
                        <a:rPr lang="en-US" sz="1000" dirty="0">
                          <a:effectLst/>
                        </a:rPr>
                        <a:t>F</a:t>
                      </a:r>
                      <a:endParaRPr lang="en-US" sz="1000" dirty="0">
                        <a:effectLst/>
                        <a:latin typeface="+mn-lt"/>
                        <a:ea typeface="Calibri" panose="020F0502020204030204" pitchFamily="34" charset="0"/>
                        <a:cs typeface="Times New Roman" panose="02020603050405020304" pitchFamily="18" charset="0"/>
                      </a:endParaRPr>
                    </a:p>
                  </a:txBody>
                  <a:tcPr marL="23439" marR="234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000" dirty="0" smtClean="0">
                          <a:effectLst/>
                        </a:rPr>
                        <a:t>The molecular structure of phenylalanine is shown in a three dimensional model.</a:t>
                      </a:r>
                      <a:endParaRPr lang="en-US" sz="12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23439" marR="234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dirty="0" smtClean="0">
                          <a:effectLst/>
                        </a:rPr>
                        <a:t>The chemical structure of phenylalanine has a molecular formula of Upper C 9 Upper H 11 Upper N Upper O 2. </a:t>
                      </a:r>
                      <a:endParaRPr lang="en-US" sz="1000" dirty="0">
                        <a:effectLst/>
                        <a:latin typeface="+mn-lt"/>
                        <a:ea typeface="Calibri" panose="020F0502020204030204" pitchFamily="34" charset="0"/>
                        <a:cs typeface="Times New Roman" panose="02020603050405020304" pitchFamily="18" charset="0"/>
                      </a:endParaRPr>
                    </a:p>
                  </a:txBody>
                  <a:tcPr marL="23439" marR="234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effectLst/>
                        </a:rPr>
                        <a:t>165</a:t>
                      </a:r>
                      <a:endParaRPr lang="en-US" sz="1000">
                        <a:effectLst/>
                        <a:latin typeface="+mn-lt"/>
                        <a:ea typeface="Calibri" panose="020F0502020204030204" pitchFamily="34" charset="0"/>
                        <a:cs typeface="Times New Roman" panose="02020603050405020304" pitchFamily="18" charset="0"/>
                      </a:endParaRPr>
                    </a:p>
                  </a:txBody>
                  <a:tcPr marL="23439" marR="234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effectLst/>
                        </a:rPr>
                        <a:t>3.9</a:t>
                      </a:r>
                      <a:endParaRPr lang="en-US" sz="1000">
                        <a:effectLst/>
                        <a:latin typeface="+mn-lt"/>
                        <a:ea typeface="Calibri" panose="020F0502020204030204" pitchFamily="34" charset="0"/>
                        <a:cs typeface="Times New Roman" panose="02020603050405020304" pitchFamily="18" charset="0"/>
                      </a:endParaRPr>
                    </a:p>
                  </a:txBody>
                  <a:tcPr marL="23439" marR="234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dirty="0">
                          <a:effectLst/>
                        </a:rPr>
                        <a:t>Phenyl ring is hydrophobic and chemically inert. Unlike Tyr and </a:t>
                      </a:r>
                      <a:r>
                        <a:rPr lang="en-US" sz="1000" dirty="0" err="1">
                          <a:effectLst/>
                        </a:rPr>
                        <a:t>Trp</a:t>
                      </a:r>
                      <a:r>
                        <a:rPr lang="en-US" sz="1000" dirty="0">
                          <a:effectLst/>
                        </a:rPr>
                        <a:t>, </a:t>
                      </a:r>
                      <a:r>
                        <a:rPr lang="en-US" sz="1000" dirty="0" err="1">
                          <a:effectLst/>
                        </a:rPr>
                        <a:t>Phe</a:t>
                      </a:r>
                      <a:r>
                        <a:rPr lang="en-US" sz="1000" dirty="0">
                          <a:effectLst/>
                        </a:rPr>
                        <a:t> only weakly absorbs ultraviolet light.</a:t>
                      </a:r>
                      <a:endParaRPr lang="en-US" sz="1000" dirty="0">
                        <a:effectLst/>
                        <a:latin typeface="+mn-lt"/>
                        <a:ea typeface="Calibri" panose="020F0502020204030204" pitchFamily="34" charset="0"/>
                        <a:cs typeface="Times New Roman" panose="02020603050405020304" pitchFamily="18" charset="0"/>
                      </a:endParaRPr>
                    </a:p>
                  </a:txBody>
                  <a:tcPr marL="23439" marR="234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0">
                <a:tc>
                  <a:txBody>
                    <a:bodyPr/>
                    <a:lstStyle/>
                    <a:p>
                      <a:pPr marL="0" marR="0">
                        <a:lnSpc>
                          <a:spcPct val="107000"/>
                        </a:lnSpc>
                        <a:spcBef>
                          <a:spcPts val="0"/>
                        </a:spcBef>
                        <a:spcAft>
                          <a:spcPts val="0"/>
                        </a:spcAft>
                      </a:pPr>
                      <a:r>
                        <a:rPr lang="en-US" sz="1000" dirty="0">
                          <a:effectLst/>
                        </a:rPr>
                        <a:t>Tyrosine</a:t>
                      </a:r>
                    </a:p>
                    <a:p>
                      <a:pPr marL="0" marR="0">
                        <a:lnSpc>
                          <a:spcPct val="107000"/>
                        </a:lnSpc>
                        <a:spcBef>
                          <a:spcPts val="0"/>
                        </a:spcBef>
                        <a:spcAft>
                          <a:spcPts val="0"/>
                        </a:spcAft>
                      </a:pPr>
                      <a:r>
                        <a:rPr lang="en-US" sz="1000" dirty="0">
                          <a:effectLst/>
                        </a:rPr>
                        <a:t>Tyr</a:t>
                      </a:r>
                    </a:p>
                    <a:p>
                      <a:pPr marL="0" marR="0">
                        <a:lnSpc>
                          <a:spcPct val="107000"/>
                        </a:lnSpc>
                        <a:spcBef>
                          <a:spcPts val="0"/>
                        </a:spcBef>
                        <a:spcAft>
                          <a:spcPts val="0"/>
                        </a:spcAft>
                      </a:pPr>
                      <a:r>
                        <a:rPr lang="en-US" sz="1000" dirty="0">
                          <a:effectLst/>
                        </a:rPr>
                        <a:t>Y</a:t>
                      </a:r>
                      <a:endParaRPr lang="en-US" sz="1000" dirty="0">
                        <a:effectLst/>
                        <a:latin typeface="+mn-lt"/>
                        <a:ea typeface="Calibri" panose="020F0502020204030204" pitchFamily="34" charset="0"/>
                        <a:cs typeface="Times New Roman" panose="02020603050405020304" pitchFamily="18" charset="0"/>
                      </a:endParaRPr>
                    </a:p>
                  </a:txBody>
                  <a:tcPr marL="23439" marR="234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dirty="0" smtClean="0">
                          <a:effectLst/>
                        </a:rPr>
                        <a:t>The molecular structure of tyrosine is shown in a three dimensional model.</a:t>
                      </a:r>
                      <a:endParaRPr lang="en-US" sz="1000" dirty="0" smtClean="0">
                        <a:effectLst/>
                        <a:latin typeface="+mn-lt"/>
                      </a:endParaRPr>
                    </a:p>
                  </a:txBody>
                  <a:tcPr marL="23439" marR="234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dirty="0" smtClean="0">
                          <a:effectLst/>
                        </a:rPr>
                        <a:t>The chemical structure of phenylalanine has a molecular formula of Upper C 9 Upper H 11 Upper N Upper O 3. </a:t>
                      </a:r>
                      <a:endParaRPr lang="en-US" sz="1000" dirty="0">
                        <a:effectLst/>
                        <a:latin typeface="+mn-lt"/>
                        <a:ea typeface="Calibri" panose="020F0502020204030204" pitchFamily="34" charset="0"/>
                        <a:cs typeface="Times New Roman" panose="02020603050405020304" pitchFamily="18" charset="0"/>
                      </a:endParaRPr>
                    </a:p>
                  </a:txBody>
                  <a:tcPr marL="23439" marR="234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effectLst/>
                        </a:rPr>
                        <a:t>181</a:t>
                      </a:r>
                      <a:endParaRPr lang="en-US" sz="1000">
                        <a:effectLst/>
                        <a:latin typeface="+mn-lt"/>
                        <a:ea typeface="Calibri" panose="020F0502020204030204" pitchFamily="34" charset="0"/>
                        <a:cs typeface="Times New Roman" panose="02020603050405020304" pitchFamily="18" charset="0"/>
                      </a:endParaRPr>
                    </a:p>
                  </a:txBody>
                  <a:tcPr marL="23439" marR="234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a:effectLst/>
                        </a:rPr>
                        <a:t>3.2</a:t>
                      </a:r>
                      <a:endParaRPr lang="en-US" sz="1000">
                        <a:effectLst/>
                        <a:latin typeface="+mn-lt"/>
                        <a:ea typeface="Calibri" panose="020F0502020204030204" pitchFamily="34" charset="0"/>
                        <a:cs typeface="Times New Roman" panose="02020603050405020304" pitchFamily="18" charset="0"/>
                      </a:endParaRPr>
                    </a:p>
                  </a:txBody>
                  <a:tcPr marL="23439" marR="234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dirty="0">
                          <a:effectLst/>
                        </a:rPr>
                        <a:t>The </a:t>
                      </a:r>
                      <a:r>
                        <a:rPr lang="en-US" sz="1000" dirty="0" err="1">
                          <a:effectLst/>
                        </a:rPr>
                        <a:t>ionizable</a:t>
                      </a:r>
                      <a:r>
                        <a:rPr lang="en-US" sz="1000" dirty="0">
                          <a:effectLst/>
                        </a:rPr>
                        <a:t> hydroxyl group (</a:t>
                      </a:r>
                      <a:r>
                        <a:rPr lang="en-US" sz="1000" dirty="0" err="1">
                          <a:effectLst/>
                        </a:rPr>
                        <a:t>pK</a:t>
                      </a:r>
                      <a:r>
                        <a:rPr lang="en-US" sz="1000" baseline="-25000" dirty="0" err="1">
                          <a:effectLst/>
                        </a:rPr>
                        <a:t>a</a:t>
                      </a:r>
                      <a:r>
                        <a:rPr lang="en-US" sz="1000" dirty="0">
                          <a:effectLst/>
                        </a:rPr>
                        <a:t> -10.1 in proteins) forms hydrogen bonds making Tyr an amphipathic amino acid having both hydrophobic and hydrophilic properties. Tyr absorbs light at 280 nm.</a:t>
                      </a:r>
                      <a:endParaRPr lang="en-US" sz="1000" dirty="0">
                        <a:effectLst/>
                        <a:latin typeface="+mn-lt"/>
                        <a:ea typeface="Calibri" panose="020F0502020204030204" pitchFamily="34" charset="0"/>
                        <a:cs typeface="Times New Roman" panose="02020603050405020304" pitchFamily="18" charset="0"/>
                      </a:endParaRPr>
                    </a:p>
                  </a:txBody>
                  <a:tcPr marL="23439" marR="234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0">
                <a:tc>
                  <a:txBody>
                    <a:bodyPr/>
                    <a:lstStyle/>
                    <a:p>
                      <a:pPr marL="0" marR="0">
                        <a:lnSpc>
                          <a:spcPct val="107000"/>
                        </a:lnSpc>
                        <a:spcBef>
                          <a:spcPts val="0"/>
                        </a:spcBef>
                        <a:spcAft>
                          <a:spcPts val="0"/>
                        </a:spcAft>
                      </a:pPr>
                      <a:r>
                        <a:rPr lang="en-US" sz="1000" dirty="0">
                          <a:effectLst/>
                        </a:rPr>
                        <a:t>Tryptophan </a:t>
                      </a:r>
                      <a:endParaRPr lang="en-US" sz="1000" dirty="0" smtClean="0">
                        <a:effectLst/>
                      </a:endParaRPr>
                    </a:p>
                    <a:p>
                      <a:pPr marL="0" marR="0">
                        <a:lnSpc>
                          <a:spcPct val="107000"/>
                        </a:lnSpc>
                        <a:spcBef>
                          <a:spcPts val="0"/>
                        </a:spcBef>
                        <a:spcAft>
                          <a:spcPts val="0"/>
                        </a:spcAft>
                      </a:pPr>
                      <a:r>
                        <a:rPr lang="en-US" sz="1000" dirty="0" err="1" smtClean="0">
                          <a:effectLst/>
                        </a:rPr>
                        <a:t>Trp</a:t>
                      </a:r>
                      <a:endParaRPr lang="en-US" sz="1000" dirty="0" smtClean="0">
                        <a:effectLst/>
                      </a:endParaRPr>
                    </a:p>
                    <a:p>
                      <a:pPr marL="0" marR="0">
                        <a:lnSpc>
                          <a:spcPct val="107000"/>
                        </a:lnSpc>
                        <a:spcBef>
                          <a:spcPts val="0"/>
                        </a:spcBef>
                        <a:spcAft>
                          <a:spcPts val="0"/>
                        </a:spcAft>
                      </a:pPr>
                      <a:r>
                        <a:rPr lang="en-US" sz="1000" dirty="0" smtClean="0">
                          <a:effectLst/>
                        </a:rPr>
                        <a:t>W</a:t>
                      </a:r>
                      <a:endParaRPr lang="en-US" sz="1000" dirty="0">
                        <a:effectLst/>
                        <a:latin typeface="+mn-lt"/>
                        <a:ea typeface="Calibri" panose="020F0502020204030204" pitchFamily="34" charset="0"/>
                        <a:cs typeface="Times New Roman" panose="02020603050405020304" pitchFamily="18" charset="0"/>
                      </a:endParaRPr>
                    </a:p>
                  </a:txBody>
                  <a:tcPr marL="23439" marR="234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dirty="0" smtClean="0">
                          <a:effectLst/>
                        </a:rPr>
                        <a:t>The molecular structure of tryptophan is shown in a three dimensional model.</a:t>
                      </a:r>
                      <a:endParaRPr lang="en-US" sz="1000" dirty="0">
                        <a:effectLst/>
                        <a:latin typeface="+mn-lt"/>
                      </a:endParaRPr>
                    </a:p>
                  </a:txBody>
                  <a:tcPr marL="23439" marR="234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dirty="0" smtClean="0">
                          <a:effectLst/>
                        </a:rPr>
                        <a:t>The chemical structure of phenylalanine has a molecular formula of Upper C 11 Upper H 12 Upper N 2 Upper O 2. </a:t>
                      </a:r>
                      <a:endParaRPr lang="en-US" sz="1000" dirty="0">
                        <a:effectLst/>
                        <a:latin typeface="+mn-lt"/>
                      </a:endParaRPr>
                    </a:p>
                  </a:txBody>
                  <a:tcPr marL="23439" marR="234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dirty="0">
                          <a:effectLst/>
                        </a:rPr>
                        <a:t>204</a:t>
                      </a:r>
                      <a:endParaRPr lang="en-US" sz="1000" dirty="0">
                        <a:effectLst/>
                        <a:latin typeface="+mn-lt"/>
                        <a:ea typeface="Calibri" panose="020F0502020204030204" pitchFamily="34" charset="0"/>
                        <a:cs typeface="Times New Roman" panose="02020603050405020304" pitchFamily="18" charset="0"/>
                      </a:endParaRPr>
                    </a:p>
                  </a:txBody>
                  <a:tcPr marL="23439" marR="234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dirty="0">
                          <a:effectLst/>
                        </a:rPr>
                        <a:t>1.4</a:t>
                      </a:r>
                      <a:endParaRPr lang="en-US" sz="1000" dirty="0">
                        <a:effectLst/>
                        <a:latin typeface="+mn-lt"/>
                        <a:ea typeface="Calibri" panose="020F0502020204030204" pitchFamily="34" charset="0"/>
                        <a:cs typeface="Times New Roman" panose="02020603050405020304" pitchFamily="18" charset="0"/>
                      </a:endParaRPr>
                    </a:p>
                  </a:txBody>
                  <a:tcPr marL="23439" marR="234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000" dirty="0" err="1" smtClean="0">
                          <a:effectLst/>
                        </a:rPr>
                        <a:t>Trp</a:t>
                      </a:r>
                      <a:r>
                        <a:rPr lang="en-US" sz="1000" dirty="0" smtClean="0">
                          <a:effectLst/>
                        </a:rPr>
                        <a:t> </a:t>
                      </a:r>
                      <a:r>
                        <a:rPr lang="en-US" sz="1000" dirty="0">
                          <a:effectLst/>
                        </a:rPr>
                        <a:t>is the largest amino acid and strongly absorbs light at 280 nm. The ring nitrogen forms weak hydrogen bonds, which makes the </a:t>
                      </a:r>
                      <a:r>
                        <a:rPr lang="en-US" sz="1000" dirty="0" err="1">
                          <a:effectLst/>
                        </a:rPr>
                        <a:t>Trp</a:t>
                      </a:r>
                      <a:r>
                        <a:rPr lang="en-US" sz="1000" dirty="0">
                          <a:effectLst/>
                        </a:rPr>
                        <a:t> indole amphipathic.</a:t>
                      </a:r>
                      <a:endParaRPr lang="en-US" sz="1000" dirty="0">
                        <a:effectLst/>
                        <a:latin typeface="+mn-lt"/>
                        <a:ea typeface="Calibri" panose="020F0502020204030204" pitchFamily="34" charset="0"/>
                        <a:cs typeface="Times New Roman" panose="02020603050405020304" pitchFamily="18" charset="0"/>
                      </a:endParaRPr>
                    </a:p>
                  </a:txBody>
                  <a:tcPr marL="23439" marR="234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pic>
        <p:nvPicPr>
          <p:cNvPr id="7" name="Picture 6" descr="A table of the three aromatic amino acids. It has 4 rows and 6 columns. The columns are titled name and abbreviations, molecular structure, chemical structure, molecular mass in Daltons, percent frequency in proteins, and comments."/>
          <p:cNvPicPr>
            <a:picLocks noChangeAspect="1"/>
          </p:cNvPicPr>
          <p:nvPr/>
        </p:nvPicPr>
        <p:blipFill>
          <a:blip r:embed="rId3"/>
          <a:stretch>
            <a:fillRect/>
          </a:stretch>
        </p:blipFill>
        <p:spPr>
          <a:xfrm>
            <a:off x="706253" y="1155199"/>
            <a:ext cx="7731495" cy="5290552"/>
          </a:xfrm>
          <a:prstGeom prst="rect">
            <a:avLst/>
          </a:prstGeom>
        </p:spPr>
      </p:pic>
      <p:sp>
        <p:nvSpPr>
          <p:cNvPr id="4" name="Footer Placeholder 3"/>
          <p:cNvSpPr>
            <a:spLocks noGrp="1"/>
          </p:cNvSpPr>
          <p:nvPr>
            <p:ph type="ftr" sz="quarter" idx="3"/>
          </p:nvPr>
        </p:nvSpPr>
        <p:spPr/>
        <p:txBody>
          <a:bodyPr/>
          <a:lstStyle/>
          <a:p>
            <a:r>
              <a:rPr lang="en-US" smtClean="0"/>
              <a:t>Copyright © 2017 W. W. Norton &amp; Company</a:t>
            </a:r>
            <a:endParaRPr lang="en-US" dirty="0"/>
          </a:p>
        </p:txBody>
      </p:sp>
    </p:spTree>
    <p:extLst>
      <p:ext uri="{BB962C8B-B14F-4D97-AF65-F5344CB8AC3E}">
        <p14:creationId xmlns:p14="http://schemas.microsoft.com/office/powerpoint/2010/main" val="27951039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Isoelectric Point (</a:t>
            </a:r>
            <a:r>
              <a:rPr lang="en-US" dirty="0" err="1" smtClean="0"/>
              <a:t>pI</a:t>
            </a:r>
            <a:r>
              <a:rPr lang="en-US" dirty="0" smtClean="0"/>
              <a:t>)</a:t>
            </a:r>
            <a:endParaRPr lang="en-US" dirty="0"/>
          </a:p>
        </p:txBody>
      </p:sp>
      <p:sp>
        <p:nvSpPr>
          <p:cNvPr id="7" name="Content Placeholder 6"/>
          <p:cNvSpPr>
            <a:spLocks noGrp="1"/>
          </p:cNvSpPr>
          <p:nvPr>
            <p:ph idx="1"/>
          </p:nvPr>
        </p:nvSpPr>
        <p:spPr>
          <a:xfrm>
            <a:off x="457200" y="1093576"/>
            <a:ext cx="3879934" cy="5391526"/>
          </a:xfrm>
        </p:spPr>
        <p:txBody>
          <a:bodyPr/>
          <a:lstStyle/>
          <a:p>
            <a:endParaRPr lang="en-US" dirty="0"/>
          </a:p>
        </p:txBody>
      </p:sp>
      <p:pic>
        <p:nvPicPr>
          <p:cNvPr id="12" name="Picture 11" descr="A titration curve for the amino acid aspartate and the chemical equations for the three titrations. Equivalents of negative 1 upper O upper H ion is on the x axis, ranging from 0 to 3, and p Upper H is on the y axis, ranging from 0 to 14. The curse starts near the origin but as equivalents of negative 1 Upper O Upper H ion increases, p Upper H also increases. p H plateaus at each p upper K value and increases more steeply between them. p upper K subscript 1 equals a p Upper H of 2.1, p upper K subscript 2 equals a p Upper H of 3.9, and p upper K subscript 3 equals a p Upper H of 9.7. p upper I equals a p Upper H of 3.0. At a high p Upper H, aspartate is fully deprotonated. Upper H 2 Upper N bonded to Upper C Upper H, which is bonded to negative 1 Upper C Upper O Upper O ion and Upper C Upper H 2, which is bonded to another negative 1 Upper C Upper O Upper O ion at p upper K subscript 3 is in equilibrium with Positive 1 Upper H 3 Upper N ion bonded to Upper C Upper H, which is bonded to negative 1 Upper C Upper O Upper O ion and Upper C Upper H 2, which is bonded to another negative 1 Upper C Upper O Upper O ion. At p upper K subscript 2 the previous structure is in equilibrium with Positive 1 Upper H 3 Upper N ion bonded to Upper C Upper H, which is bonded to negative 1 Upper C Upper O Upper O ion and Upper C Upper H 2, which is bonded to Upper C Upper O Upper O Upper H. This molecule has no net charge, and at p upper K subscript 1 is in equilibrium with Positive 1 Upper H 3 Upper N ion bonded to Upper C Upper H, which is bonded to Upper C Upper O Upper O Upper H and Upper C Upper H 2, which is bonded to Upper C Upper O Upper O Upper H. This molecule is now fully protonated at low p Upper H.  "/>
          <p:cNvPicPr>
            <a:picLocks noChangeAspect="1"/>
          </p:cNvPicPr>
          <p:nvPr/>
        </p:nvPicPr>
        <p:blipFill>
          <a:blip r:embed="rId3"/>
          <a:stretch>
            <a:fillRect/>
          </a:stretch>
        </p:blipFill>
        <p:spPr>
          <a:xfrm>
            <a:off x="4572000" y="1324338"/>
            <a:ext cx="4414641" cy="3275353"/>
          </a:xfrm>
          <a:prstGeom prst="rect">
            <a:avLst/>
          </a:prstGeom>
        </p:spPr>
      </p:pic>
      <p:sp>
        <p:nvSpPr>
          <p:cNvPr id="3" name="Footer Placeholder 2"/>
          <p:cNvSpPr>
            <a:spLocks noGrp="1"/>
          </p:cNvSpPr>
          <p:nvPr>
            <p:ph type="ftr" sz="quarter" idx="3"/>
          </p:nvPr>
        </p:nvSpPr>
        <p:spPr/>
        <p:txBody>
          <a:bodyPr/>
          <a:lstStyle/>
          <a:p>
            <a:r>
              <a:rPr lang="en-US" smtClean="0"/>
              <a:t>Copyright © 2017 W. W. Norton &amp; Company</a:t>
            </a:r>
            <a:endParaRPr lang="en-US" dirty="0"/>
          </a:p>
        </p:txBody>
      </p:sp>
    </p:spTree>
    <p:extLst>
      <p:ext uri="{BB962C8B-B14F-4D97-AF65-F5344CB8AC3E}">
        <p14:creationId xmlns:p14="http://schemas.microsoft.com/office/powerpoint/2010/main" val="42211803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3600" dirty="0" smtClean="0"/>
              <a:t>Amino Acid Side Chains with </a:t>
            </a:r>
            <a:r>
              <a:rPr lang="en-US" sz="3600" dirty="0" err="1" smtClean="0"/>
              <a:t>Ionizable</a:t>
            </a:r>
            <a:r>
              <a:rPr lang="en-US" sz="3600" dirty="0" smtClean="0"/>
              <a:t> Hydrogens</a:t>
            </a:r>
            <a:r>
              <a:rPr lang="en-US" sz="3600" baseline="0" dirty="0" smtClean="0"/>
              <a:t>, Part 1</a:t>
            </a:r>
            <a:endParaRPr lang="en-US" sz="3600" dirty="0"/>
          </a:p>
        </p:txBody>
      </p:sp>
      <p:graphicFrame>
        <p:nvGraphicFramePr>
          <p:cNvPr id="5" name="Table 4"/>
          <p:cNvGraphicFramePr>
            <a:graphicFrameLocks noGrp="1"/>
          </p:cNvGraphicFramePr>
          <p:nvPr>
            <p:extLst>
              <p:ext uri="{D42A27DB-BD31-4B8C-83A1-F6EECF244321}">
                <p14:modId xmlns:p14="http://schemas.microsoft.com/office/powerpoint/2010/main" val="675724332"/>
              </p:ext>
            </p:extLst>
          </p:nvPr>
        </p:nvGraphicFramePr>
        <p:xfrm>
          <a:off x="1357743" y="1729529"/>
          <a:ext cx="6428515" cy="3987460"/>
        </p:xfrm>
        <a:graphic>
          <a:graphicData uri="http://schemas.openxmlformats.org/drawingml/2006/table">
            <a:tbl>
              <a:tblPr firstRow="1">
                <a:tableStyleId>{2D5ABB26-0587-4C30-8999-92F81FD0307C}</a:tableStyleId>
              </a:tblPr>
              <a:tblGrid>
                <a:gridCol w="671332">
                  <a:extLst>
                    <a:ext uri="{9D8B030D-6E8A-4147-A177-3AD203B41FA5}">
                      <a16:colId xmlns:a16="http://schemas.microsoft.com/office/drawing/2014/main" xmlns="" val="20000"/>
                    </a:ext>
                  </a:extLst>
                </a:gridCol>
                <a:gridCol w="590308">
                  <a:extLst>
                    <a:ext uri="{9D8B030D-6E8A-4147-A177-3AD203B41FA5}">
                      <a16:colId xmlns:a16="http://schemas.microsoft.com/office/drawing/2014/main" xmlns="" val="20001"/>
                    </a:ext>
                  </a:extLst>
                </a:gridCol>
                <a:gridCol w="4493922">
                  <a:extLst>
                    <a:ext uri="{9D8B030D-6E8A-4147-A177-3AD203B41FA5}">
                      <a16:colId xmlns:a16="http://schemas.microsoft.com/office/drawing/2014/main" xmlns="" val="20002"/>
                    </a:ext>
                  </a:extLst>
                </a:gridCol>
                <a:gridCol w="672953">
                  <a:extLst>
                    <a:ext uri="{9D8B030D-6E8A-4147-A177-3AD203B41FA5}">
                      <a16:colId xmlns:a16="http://schemas.microsoft.com/office/drawing/2014/main" xmlns="" val="20003"/>
                    </a:ext>
                  </a:extLst>
                </a:gridCol>
              </a:tblGrid>
              <a:tr h="677332">
                <a:tc>
                  <a:txBody>
                    <a:bodyPr/>
                    <a:lstStyle/>
                    <a:p>
                      <a:pPr marL="0" marR="0">
                        <a:lnSpc>
                          <a:spcPct val="115000"/>
                        </a:lnSpc>
                        <a:spcBef>
                          <a:spcPts val="0"/>
                        </a:spcBef>
                        <a:spcAft>
                          <a:spcPts val="0"/>
                        </a:spcAft>
                      </a:pPr>
                      <a:r>
                        <a:rPr lang="en-US" sz="800" dirty="0">
                          <a:effectLst/>
                        </a:rPr>
                        <a:t>Amino acid</a:t>
                      </a:r>
                      <a:endParaRPr lang="en-US" sz="800" b="0" dirty="0">
                        <a:solidFill>
                          <a:schemeClr val="tx1"/>
                        </a:solidFill>
                        <a:effectLst/>
                        <a:latin typeface="Calibri"/>
                        <a:ea typeface="Calibri"/>
                        <a:cs typeface="Times New Roman"/>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800" dirty="0">
                          <a:effectLst/>
                        </a:rPr>
                        <a:t>Group</a:t>
                      </a:r>
                      <a:endParaRPr lang="en-US" sz="800" b="0" dirty="0">
                        <a:solidFill>
                          <a:schemeClr val="tx1"/>
                        </a:solidFill>
                        <a:effectLst/>
                        <a:latin typeface="Calibri"/>
                        <a:ea typeface="Calibri"/>
                        <a:cs typeface="Times New Roman"/>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800" dirty="0">
                          <a:effectLst/>
                        </a:rPr>
                        <a:t>Acid is in equilibrium with Base</a:t>
                      </a:r>
                      <a:endParaRPr lang="en-US" sz="800" b="0" dirty="0">
                        <a:solidFill>
                          <a:schemeClr val="tx1"/>
                        </a:solidFill>
                        <a:effectLst/>
                        <a:latin typeface="Calibri"/>
                        <a:ea typeface="Calibri"/>
                        <a:cs typeface="Times New Roman"/>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800" dirty="0">
                          <a:effectLst/>
                        </a:rPr>
                        <a:t>Typical </a:t>
                      </a:r>
                      <a:r>
                        <a:rPr lang="en-US" sz="800" dirty="0" smtClean="0">
                          <a:effectLst/>
                        </a:rPr>
                        <a:t>p upper K </a:t>
                      </a:r>
                      <a:r>
                        <a:rPr lang="en-US" sz="800" dirty="0">
                          <a:effectLst/>
                        </a:rPr>
                        <a:t>subscript a</a:t>
                      </a:r>
                      <a:endParaRPr lang="en-US" sz="800" b="0" dirty="0">
                        <a:solidFill>
                          <a:schemeClr val="tx1"/>
                        </a:solidFill>
                        <a:effectLst/>
                        <a:latin typeface="Calibri"/>
                        <a:ea typeface="Calibri"/>
                        <a:cs typeface="Times New Roman"/>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0">
                <a:tc>
                  <a:txBody>
                    <a:bodyPr/>
                    <a:lstStyle/>
                    <a:p>
                      <a:pPr marL="0" marR="0">
                        <a:lnSpc>
                          <a:spcPct val="115000"/>
                        </a:lnSpc>
                        <a:spcBef>
                          <a:spcPts val="0"/>
                        </a:spcBef>
                        <a:spcAft>
                          <a:spcPts val="0"/>
                        </a:spcAft>
                      </a:pPr>
                      <a:r>
                        <a:rPr lang="en-US" sz="800">
                          <a:effectLst/>
                        </a:rPr>
                        <a:t>Aspartic acid, Glutamic acid</a:t>
                      </a:r>
                      <a:endParaRPr lang="en-US" sz="800" b="0">
                        <a:solidFill>
                          <a:schemeClr val="tx1"/>
                        </a:solidFill>
                        <a:effectLst/>
                        <a:latin typeface="Calibri"/>
                        <a:ea typeface="Calibri"/>
                        <a:cs typeface="Times New Roman"/>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800" dirty="0">
                          <a:effectLst/>
                        </a:rPr>
                        <a:t>Side-chain carboxyl group</a:t>
                      </a:r>
                      <a:endParaRPr lang="en-US" sz="800" b="0" dirty="0">
                        <a:solidFill>
                          <a:schemeClr val="tx1"/>
                        </a:solidFill>
                        <a:effectLst/>
                        <a:latin typeface="Calibri"/>
                        <a:ea typeface="Calibri"/>
                        <a:cs typeface="Times New Roman"/>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800" dirty="0">
                          <a:effectLst/>
                        </a:rPr>
                        <a:t>The acid is Upper C double bonded to Upper O, single bonded to Upper C, and single bonded to Upper O, which is single bonded to Upper H. This acid is in equilibrium with the base plus positive 1 Upper H. The base is Upper C double bonded to Upper O, single bonded to negative 1 Upper O ion, and single bonded to Upper C. The base is the more abundant chemical species at pH 7. </a:t>
                      </a:r>
                      <a:endParaRPr lang="en-US" sz="800" b="0" dirty="0">
                        <a:solidFill>
                          <a:schemeClr val="tx1"/>
                        </a:solidFill>
                        <a:effectLst/>
                        <a:latin typeface="Calibri"/>
                        <a:ea typeface="Calibri"/>
                        <a:cs typeface="Times New Roman"/>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800">
                          <a:effectLst/>
                        </a:rPr>
                        <a:t>4.0</a:t>
                      </a:r>
                      <a:endParaRPr lang="en-US" sz="800" b="0">
                        <a:solidFill>
                          <a:schemeClr val="tx1"/>
                        </a:solidFill>
                        <a:effectLst/>
                        <a:latin typeface="Calibri"/>
                        <a:ea typeface="Calibri"/>
                        <a:cs typeface="Times New Roman"/>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0">
                <a:tc>
                  <a:txBody>
                    <a:bodyPr/>
                    <a:lstStyle/>
                    <a:p>
                      <a:pPr marL="0" marR="0">
                        <a:lnSpc>
                          <a:spcPct val="115000"/>
                        </a:lnSpc>
                        <a:spcBef>
                          <a:spcPts val="0"/>
                        </a:spcBef>
                        <a:spcAft>
                          <a:spcPts val="0"/>
                        </a:spcAft>
                      </a:pPr>
                      <a:r>
                        <a:rPr lang="en-US" sz="800">
                          <a:effectLst/>
                        </a:rPr>
                        <a:t>Histidine</a:t>
                      </a:r>
                      <a:endParaRPr lang="en-US" sz="800" b="0">
                        <a:solidFill>
                          <a:schemeClr val="tx1"/>
                        </a:solidFill>
                        <a:effectLst/>
                        <a:latin typeface="Calibri"/>
                        <a:ea typeface="Calibri"/>
                        <a:cs typeface="Times New Roman"/>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800">
                          <a:effectLst/>
                        </a:rPr>
                        <a:t>Imidazole group</a:t>
                      </a:r>
                      <a:endParaRPr lang="en-US" sz="800" b="0">
                        <a:solidFill>
                          <a:schemeClr val="tx1"/>
                        </a:solidFill>
                        <a:effectLst/>
                        <a:latin typeface="Calibri"/>
                        <a:ea typeface="Calibri"/>
                        <a:cs typeface="Times New Roman"/>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800" dirty="0">
                          <a:effectLst/>
                        </a:rPr>
                        <a:t>The acid has a ring shape. In the ring, Upper N is single bonded to Upper C that is double bonded to positive 1 Upper N ion that is single bonded to Upper C (single bonded to another Upper C outside of the ring) that is double bonded to Upper C that is single bonded to the original Upper N. Each Upper N is single bonded to an Upper H not in the ring. This acid is in equilibrium with the base plus positive 1 Upper H ion. The base is a ring with Upper N (single bonded to Upper H outside of the ring) that is single bonded to Upper C that is double bonded to Upper N that is single bonded to Upper C (single bonded to another Upper C outside of the ring) that is double bonded to Upper C that is single bonded to the original Upper N. The base is the more abundant chemical species at pH 7.</a:t>
                      </a:r>
                      <a:endParaRPr lang="en-US" sz="800" b="0" dirty="0">
                        <a:solidFill>
                          <a:schemeClr val="tx1"/>
                        </a:solidFill>
                        <a:effectLst/>
                        <a:latin typeface="Calibri"/>
                        <a:ea typeface="Calibri"/>
                        <a:cs typeface="Times New Roman"/>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800">
                          <a:effectLst/>
                        </a:rPr>
                        <a:t>6.0</a:t>
                      </a:r>
                      <a:endParaRPr lang="en-US" sz="800" b="0">
                        <a:solidFill>
                          <a:schemeClr val="tx1"/>
                        </a:solidFill>
                        <a:effectLst/>
                        <a:latin typeface="Calibri"/>
                        <a:ea typeface="Calibri"/>
                        <a:cs typeface="Times New Roman"/>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0">
                <a:tc>
                  <a:txBody>
                    <a:bodyPr/>
                    <a:lstStyle/>
                    <a:p>
                      <a:pPr marL="0" marR="0">
                        <a:lnSpc>
                          <a:spcPct val="115000"/>
                        </a:lnSpc>
                        <a:spcBef>
                          <a:spcPts val="0"/>
                        </a:spcBef>
                        <a:spcAft>
                          <a:spcPts val="0"/>
                        </a:spcAft>
                      </a:pPr>
                      <a:r>
                        <a:rPr lang="en-US" sz="800">
                          <a:effectLst/>
                        </a:rPr>
                        <a:t>Cysteine</a:t>
                      </a:r>
                      <a:endParaRPr lang="en-US" sz="800" b="0">
                        <a:solidFill>
                          <a:schemeClr val="tx1"/>
                        </a:solidFill>
                        <a:effectLst/>
                        <a:latin typeface="Calibri"/>
                        <a:ea typeface="Calibri"/>
                        <a:cs typeface="Times New Roman"/>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800">
                          <a:effectLst/>
                        </a:rPr>
                        <a:t>Thiol group</a:t>
                      </a:r>
                      <a:endParaRPr lang="en-US" sz="800" b="0">
                        <a:solidFill>
                          <a:schemeClr val="tx1"/>
                        </a:solidFill>
                        <a:effectLst/>
                        <a:latin typeface="Calibri"/>
                        <a:ea typeface="Calibri"/>
                        <a:cs typeface="Times New Roman"/>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800">
                          <a:effectLst/>
                        </a:rPr>
                        <a:t>The acid is Upper S single bonded to Upper H and single bonded to Upper C. The acid is in equilibrium with the base plus positive 1 Upper H ion. The base is negative 1 Upper S ion single bonded to Upper C. The acid is the more abundant chemical species at pH 7.</a:t>
                      </a:r>
                      <a:endParaRPr lang="en-US" sz="800" b="0">
                        <a:solidFill>
                          <a:schemeClr val="tx1"/>
                        </a:solidFill>
                        <a:effectLst/>
                        <a:latin typeface="Calibri"/>
                        <a:ea typeface="Calibri"/>
                        <a:cs typeface="Times New Roman"/>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800">
                          <a:effectLst/>
                        </a:rPr>
                        <a:t>8.3</a:t>
                      </a:r>
                      <a:endParaRPr lang="en-US" sz="800" b="0">
                        <a:solidFill>
                          <a:schemeClr val="tx1"/>
                        </a:solidFill>
                        <a:effectLst/>
                        <a:latin typeface="Calibri"/>
                        <a:ea typeface="Calibri"/>
                        <a:cs typeface="Times New Roman"/>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r h="0">
                <a:tc>
                  <a:txBody>
                    <a:bodyPr/>
                    <a:lstStyle/>
                    <a:p>
                      <a:pPr marL="0" marR="0">
                        <a:lnSpc>
                          <a:spcPct val="115000"/>
                        </a:lnSpc>
                        <a:spcBef>
                          <a:spcPts val="0"/>
                        </a:spcBef>
                        <a:spcAft>
                          <a:spcPts val="0"/>
                        </a:spcAft>
                      </a:pPr>
                      <a:r>
                        <a:rPr lang="en-US" sz="800">
                          <a:effectLst/>
                        </a:rPr>
                        <a:t>Tyrosine</a:t>
                      </a:r>
                      <a:endParaRPr lang="en-US" sz="800" b="0">
                        <a:solidFill>
                          <a:schemeClr val="tx1"/>
                        </a:solidFill>
                        <a:effectLst/>
                        <a:latin typeface="Calibri"/>
                        <a:ea typeface="Calibri"/>
                        <a:cs typeface="Times New Roman"/>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800">
                          <a:effectLst/>
                        </a:rPr>
                        <a:t>Aromatic hydroxyl group</a:t>
                      </a:r>
                      <a:endParaRPr lang="en-US" sz="800" b="0">
                        <a:solidFill>
                          <a:schemeClr val="tx1"/>
                        </a:solidFill>
                        <a:effectLst/>
                        <a:latin typeface="Calibri"/>
                        <a:ea typeface="Calibri"/>
                        <a:cs typeface="Times New Roman"/>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800">
                          <a:effectLst/>
                        </a:rPr>
                        <a:t>The acid is a benzene ring single bonded to Upper C and double bonded to Upper O, which is single bonded to Upper H. The acid is in equilibrium with the base plus positive 1 Upper H ion. The base is a benzene ring single bonded to Upper C and single bonded to negative 1 Upper O ion. The acid is the more abundant chemical species at pH 7.</a:t>
                      </a:r>
                      <a:endParaRPr lang="en-US" sz="800" b="0">
                        <a:solidFill>
                          <a:schemeClr val="tx1"/>
                        </a:solidFill>
                        <a:effectLst/>
                        <a:latin typeface="Calibri"/>
                        <a:ea typeface="Calibri"/>
                        <a:cs typeface="Times New Roman"/>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800" dirty="0">
                          <a:effectLst/>
                        </a:rPr>
                        <a:t>10.1</a:t>
                      </a:r>
                      <a:endParaRPr lang="en-US" sz="800" b="0" dirty="0">
                        <a:solidFill>
                          <a:schemeClr val="tx1"/>
                        </a:solidFill>
                        <a:effectLst/>
                        <a:latin typeface="Calibri"/>
                        <a:ea typeface="Calibri"/>
                        <a:cs typeface="Times New Roman"/>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4"/>
                  </a:ext>
                </a:extLst>
              </a:tr>
            </a:tbl>
          </a:graphicData>
        </a:graphic>
      </p:graphicFrame>
      <p:pic>
        <p:nvPicPr>
          <p:cNvPr id="9" name="Picture 8" descr="Table 4.3 part 1 is titled Ionization States and Approximate p upper K subscript a Values of Titratable Groups Within Proteins. It has 5 rows and 4 columns. The columns are titled amino acid, group, acid base equilibrium, and typical p upper K a. These p upper K subscript a values are affected by the local chemical environment of the amino acid side chains, so the actual p upper K subscript a may be higher or lower, depending on the protein and the physiologic conditions in the cell (ionic strength and temperature). "/>
          <p:cNvPicPr>
            <a:picLocks noChangeAspect="1"/>
          </p:cNvPicPr>
          <p:nvPr/>
        </p:nvPicPr>
        <p:blipFill>
          <a:blip r:embed="rId3"/>
          <a:stretch>
            <a:fillRect/>
          </a:stretch>
        </p:blipFill>
        <p:spPr>
          <a:xfrm>
            <a:off x="1210776" y="1466884"/>
            <a:ext cx="6722448" cy="4912189"/>
          </a:xfrm>
          <a:prstGeom prst="rect">
            <a:avLst/>
          </a:prstGeom>
        </p:spPr>
      </p:pic>
      <p:sp>
        <p:nvSpPr>
          <p:cNvPr id="3" name="Footer Placeholder 2"/>
          <p:cNvSpPr>
            <a:spLocks noGrp="1"/>
          </p:cNvSpPr>
          <p:nvPr>
            <p:ph type="ftr" sz="quarter" idx="11"/>
          </p:nvPr>
        </p:nvSpPr>
        <p:spPr/>
        <p:txBody>
          <a:bodyPr/>
          <a:lstStyle/>
          <a:p>
            <a:r>
              <a:rPr lang="en-US" smtClean="0"/>
              <a:t>Copyright © 2017 W. W. Norton &amp; Company</a:t>
            </a:r>
            <a:endParaRPr lang="en-US" dirty="0"/>
          </a:p>
        </p:txBody>
      </p:sp>
    </p:spTree>
    <p:extLst>
      <p:ext uri="{BB962C8B-B14F-4D97-AF65-F5344CB8AC3E}">
        <p14:creationId xmlns:p14="http://schemas.microsoft.com/office/powerpoint/2010/main" val="15679958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3600" dirty="0" smtClean="0"/>
              <a:t>Amino Acid Side Chains with </a:t>
            </a:r>
            <a:r>
              <a:rPr lang="en-US" sz="3600" dirty="0" err="1" smtClean="0"/>
              <a:t>Ionizable</a:t>
            </a:r>
            <a:r>
              <a:rPr lang="en-US" sz="3600" dirty="0" smtClean="0"/>
              <a:t> Hydrogens</a:t>
            </a:r>
            <a:r>
              <a:rPr lang="en-US" sz="3600" baseline="0" dirty="0" smtClean="0"/>
              <a:t>, Part 2</a:t>
            </a:r>
            <a:endParaRPr lang="en-US" sz="3600" dirty="0"/>
          </a:p>
        </p:txBody>
      </p:sp>
      <p:graphicFrame>
        <p:nvGraphicFramePr>
          <p:cNvPr id="5" name="Table 4"/>
          <p:cNvGraphicFramePr>
            <a:graphicFrameLocks noGrp="1"/>
          </p:cNvGraphicFramePr>
          <p:nvPr>
            <p:extLst>
              <p:ext uri="{D42A27DB-BD31-4B8C-83A1-F6EECF244321}">
                <p14:modId xmlns:p14="http://schemas.microsoft.com/office/powerpoint/2010/main" val="1276798068"/>
              </p:ext>
            </p:extLst>
          </p:nvPr>
        </p:nvGraphicFramePr>
        <p:xfrm>
          <a:off x="1753565" y="1719834"/>
          <a:ext cx="5636871" cy="4383024"/>
        </p:xfrm>
        <a:graphic>
          <a:graphicData uri="http://schemas.openxmlformats.org/drawingml/2006/table">
            <a:tbl>
              <a:tblPr firstRow="1">
                <a:tableStyleId>{2D5ABB26-0587-4C30-8999-92F81FD0307C}</a:tableStyleId>
              </a:tblPr>
              <a:tblGrid>
                <a:gridCol w="625033">
                  <a:extLst>
                    <a:ext uri="{9D8B030D-6E8A-4147-A177-3AD203B41FA5}">
                      <a16:colId xmlns:a16="http://schemas.microsoft.com/office/drawing/2014/main" xmlns="" val="20000"/>
                    </a:ext>
                  </a:extLst>
                </a:gridCol>
                <a:gridCol w="590308">
                  <a:extLst>
                    <a:ext uri="{9D8B030D-6E8A-4147-A177-3AD203B41FA5}">
                      <a16:colId xmlns:a16="http://schemas.microsoft.com/office/drawing/2014/main" xmlns="" val="20001"/>
                    </a:ext>
                  </a:extLst>
                </a:gridCol>
                <a:gridCol w="3588152">
                  <a:extLst>
                    <a:ext uri="{9D8B030D-6E8A-4147-A177-3AD203B41FA5}">
                      <a16:colId xmlns:a16="http://schemas.microsoft.com/office/drawing/2014/main" xmlns="" val="20002"/>
                    </a:ext>
                  </a:extLst>
                </a:gridCol>
                <a:gridCol w="833378">
                  <a:extLst>
                    <a:ext uri="{9D8B030D-6E8A-4147-A177-3AD203B41FA5}">
                      <a16:colId xmlns:a16="http://schemas.microsoft.com/office/drawing/2014/main" xmlns="" val="20003"/>
                    </a:ext>
                  </a:extLst>
                </a:gridCol>
              </a:tblGrid>
              <a:tr h="144772">
                <a:tc>
                  <a:txBody>
                    <a:bodyPr/>
                    <a:lstStyle/>
                    <a:p>
                      <a:pPr marL="0" marR="0">
                        <a:lnSpc>
                          <a:spcPct val="115000"/>
                        </a:lnSpc>
                        <a:spcBef>
                          <a:spcPts val="0"/>
                        </a:spcBef>
                        <a:spcAft>
                          <a:spcPts val="0"/>
                        </a:spcAft>
                      </a:pPr>
                      <a:r>
                        <a:rPr lang="en-US" sz="800" dirty="0">
                          <a:effectLst/>
                        </a:rPr>
                        <a:t>Amino acid</a:t>
                      </a:r>
                      <a:endParaRPr lang="en-US" sz="800" dirty="0">
                        <a:effectLst/>
                        <a:latin typeface="Calibri"/>
                        <a:ea typeface="Calibri"/>
                        <a:cs typeface="Times New Roman"/>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800" dirty="0">
                          <a:effectLst/>
                        </a:rPr>
                        <a:t>Group</a:t>
                      </a:r>
                      <a:endParaRPr lang="en-US" sz="800" dirty="0">
                        <a:effectLst/>
                        <a:latin typeface="Calibri"/>
                        <a:ea typeface="Calibri"/>
                        <a:cs typeface="Times New Roman"/>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800">
                          <a:effectLst/>
                        </a:rPr>
                        <a:t>Acid is in equilibrium with Base</a:t>
                      </a:r>
                      <a:endParaRPr lang="en-US" sz="800">
                        <a:effectLst/>
                        <a:latin typeface="Calibri"/>
                        <a:ea typeface="Calibri"/>
                        <a:cs typeface="Times New Roman"/>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800" dirty="0">
                          <a:effectLst/>
                        </a:rPr>
                        <a:t>Typical </a:t>
                      </a:r>
                      <a:r>
                        <a:rPr lang="en-US" sz="800" dirty="0" smtClean="0">
                          <a:effectLst/>
                        </a:rPr>
                        <a:t>p upper K </a:t>
                      </a:r>
                      <a:r>
                        <a:rPr lang="en-US" sz="800" dirty="0">
                          <a:effectLst/>
                        </a:rPr>
                        <a:t>subscript a</a:t>
                      </a:r>
                      <a:endParaRPr lang="en-US" sz="800" dirty="0">
                        <a:effectLst/>
                        <a:latin typeface="Calibri"/>
                        <a:ea typeface="Calibri"/>
                        <a:cs typeface="Times New Roman"/>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238242">
                <a:tc>
                  <a:txBody>
                    <a:bodyPr/>
                    <a:lstStyle/>
                    <a:p>
                      <a:pPr marL="0" marR="0">
                        <a:lnSpc>
                          <a:spcPct val="115000"/>
                        </a:lnSpc>
                        <a:spcBef>
                          <a:spcPts val="0"/>
                        </a:spcBef>
                        <a:spcAft>
                          <a:spcPts val="0"/>
                        </a:spcAft>
                      </a:pPr>
                      <a:r>
                        <a:rPr lang="en-US" sz="800" dirty="0">
                          <a:effectLst/>
                        </a:rPr>
                        <a:t>Lysine</a:t>
                      </a:r>
                      <a:endParaRPr lang="en-US" sz="800" dirty="0">
                        <a:effectLst/>
                        <a:latin typeface="Calibri"/>
                        <a:ea typeface="Calibri"/>
                        <a:cs typeface="Times New Roman"/>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800">
                          <a:effectLst/>
                        </a:rPr>
                        <a:t>Epsilon amino group</a:t>
                      </a:r>
                      <a:endParaRPr lang="en-US" sz="800">
                        <a:effectLst/>
                        <a:latin typeface="Calibri"/>
                        <a:ea typeface="Calibri"/>
                        <a:cs typeface="Times New Roman"/>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800" dirty="0">
                          <a:effectLst/>
                        </a:rPr>
                        <a:t>The acid is a positive 1 Upper N ion single bonded to Upper H, single bonded to a second Upper H, single bonded to a third Upper H, and single bonded to Upper C. The acid is in equilibrium with the base plus a positive 1 Upper H ion. The base is Upper H single bonded to Upper H, single bonded to a second Upper H, and single bonded to Upper C. The acid is the more abundant chemical species at pH 7.</a:t>
                      </a:r>
                      <a:endParaRPr lang="en-US" sz="800" dirty="0">
                        <a:effectLst/>
                        <a:latin typeface="Calibri"/>
                        <a:ea typeface="Calibri"/>
                        <a:cs typeface="Times New Roman"/>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800">
                          <a:effectLst/>
                        </a:rPr>
                        <a:t>10.5</a:t>
                      </a:r>
                      <a:endParaRPr lang="en-US" sz="800">
                        <a:effectLst/>
                        <a:latin typeface="Calibri"/>
                        <a:ea typeface="Calibri"/>
                        <a:cs typeface="Times New Roman"/>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361867">
                <a:tc>
                  <a:txBody>
                    <a:bodyPr/>
                    <a:lstStyle/>
                    <a:p>
                      <a:pPr marL="0" marR="0">
                        <a:lnSpc>
                          <a:spcPct val="115000"/>
                        </a:lnSpc>
                        <a:spcBef>
                          <a:spcPts val="0"/>
                        </a:spcBef>
                        <a:spcAft>
                          <a:spcPts val="0"/>
                        </a:spcAft>
                      </a:pPr>
                      <a:r>
                        <a:rPr lang="en-US" sz="800">
                          <a:effectLst/>
                        </a:rPr>
                        <a:t>Arginine</a:t>
                      </a:r>
                      <a:endParaRPr lang="en-US" sz="800">
                        <a:effectLst/>
                        <a:latin typeface="Calibri"/>
                        <a:ea typeface="Calibri"/>
                        <a:cs typeface="Times New Roman"/>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800">
                          <a:effectLst/>
                        </a:rPr>
                        <a:t>Guanidino group</a:t>
                      </a:r>
                      <a:endParaRPr lang="en-US" sz="800">
                        <a:effectLst/>
                        <a:latin typeface="Calibri"/>
                        <a:ea typeface="Calibri"/>
                        <a:cs typeface="Times New Roman"/>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800">
                          <a:effectLst/>
                        </a:rPr>
                        <a:t>The acid is Upper N single bonded to Upper C, Upper H, and a second Upper C. This central Upper C is double bonded to positive 1 Upper N ion and single bonded to Upper N. The positive 1 Upper N ion is single bonded to Upper H and Upper H. The Upper N is also single bonded to Upper H and Upper H. This acid is in equilibrium with the base and positive 1 Upper H ion. The base is Upper N single bonded to Upper C, Upper H, and a second Upper C. This central Upper C is double bonded to Upper N that is single bonded to Upper H, and the central Upper C is also single bonded to another Upper N, which is single bonded to Upper H and Upper H. The acid is the more abundant chemical species at pH 7.</a:t>
                      </a:r>
                      <a:endParaRPr lang="en-US" sz="800">
                        <a:effectLst/>
                        <a:latin typeface="Calibri"/>
                        <a:ea typeface="Calibri"/>
                        <a:cs typeface="Times New Roman"/>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800">
                          <a:effectLst/>
                        </a:rPr>
                        <a:t>12.5</a:t>
                      </a:r>
                      <a:endParaRPr lang="en-US" sz="800">
                        <a:effectLst/>
                        <a:latin typeface="Calibri"/>
                        <a:ea typeface="Calibri"/>
                        <a:cs typeface="Times New Roman"/>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291155">
                <a:tc>
                  <a:txBody>
                    <a:bodyPr/>
                    <a:lstStyle/>
                    <a:p>
                      <a:pPr marL="0" marR="0">
                        <a:lnSpc>
                          <a:spcPct val="115000"/>
                        </a:lnSpc>
                        <a:spcBef>
                          <a:spcPts val="0"/>
                        </a:spcBef>
                        <a:spcAft>
                          <a:spcPts val="0"/>
                        </a:spcAft>
                      </a:pPr>
                      <a:r>
                        <a:rPr lang="en-US" sz="800">
                          <a:effectLst/>
                        </a:rPr>
                        <a:t>Terminal residues</a:t>
                      </a:r>
                      <a:endParaRPr lang="en-US" sz="800">
                        <a:effectLst/>
                        <a:latin typeface="Calibri"/>
                        <a:ea typeface="Calibri"/>
                        <a:cs typeface="Times New Roman"/>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800" dirty="0">
                          <a:effectLst/>
                        </a:rPr>
                        <a:t>Alpha carboxyl group</a:t>
                      </a:r>
                      <a:endParaRPr lang="en-US" sz="800" dirty="0">
                        <a:effectLst/>
                        <a:latin typeface="Calibri"/>
                        <a:ea typeface="Calibri"/>
                        <a:cs typeface="Times New Roman"/>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800" dirty="0">
                          <a:effectLst/>
                        </a:rPr>
                        <a:t>The acid is Upper C single bonded to Upper C, double bonded to Upper O, and single bonded to Upper O that is single bonded to Upper H. The acid is in equilibrium with the base plus positive 1 Upper H ion. The base is Upper C single bonded to Upper C, double bonded to Upper O, and single bonded to negative one Upper O ion. The base is the more abundant chemical species at pH 7.</a:t>
                      </a:r>
                      <a:endParaRPr lang="en-US" sz="800" dirty="0">
                        <a:effectLst/>
                        <a:latin typeface="Calibri"/>
                        <a:ea typeface="Calibri"/>
                        <a:cs typeface="Times New Roman"/>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800">
                          <a:effectLst/>
                        </a:rPr>
                        <a:t>3.1</a:t>
                      </a:r>
                      <a:endParaRPr lang="en-US" sz="800">
                        <a:effectLst/>
                        <a:latin typeface="Calibri"/>
                        <a:ea typeface="Calibri"/>
                        <a:cs typeface="Times New Roman"/>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r h="450489">
                <a:tc>
                  <a:txBody>
                    <a:bodyPr/>
                    <a:lstStyle/>
                    <a:p>
                      <a:pPr marL="0" marR="0">
                        <a:lnSpc>
                          <a:spcPct val="115000"/>
                        </a:lnSpc>
                        <a:spcBef>
                          <a:spcPts val="0"/>
                        </a:spcBef>
                        <a:spcAft>
                          <a:spcPts val="0"/>
                        </a:spcAft>
                      </a:pPr>
                      <a:r>
                        <a:rPr lang="en-US" sz="800">
                          <a:effectLst/>
                        </a:rPr>
                        <a:t>Terminal residues</a:t>
                      </a:r>
                      <a:endParaRPr lang="en-US" sz="800">
                        <a:effectLst/>
                        <a:latin typeface="Calibri"/>
                        <a:ea typeface="Calibri"/>
                        <a:cs typeface="Times New Roman"/>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800">
                          <a:effectLst/>
                        </a:rPr>
                        <a:t>Alpha amino group</a:t>
                      </a:r>
                      <a:endParaRPr lang="en-US" sz="800">
                        <a:effectLst/>
                        <a:latin typeface="Calibri"/>
                        <a:ea typeface="Calibri"/>
                        <a:cs typeface="Times New Roman"/>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800" dirty="0">
                          <a:effectLst/>
                        </a:rPr>
                        <a:t>The acid is positive 1 Upper N ion single bonded to Upper C, Upper H, Upper H, and Upper H. The acid is in equilibrium with the base plus positive 1 Upper H ion. The base is Upper N single bonded to Upper C, Upper H, and Upper H. The acid is the more abundant chemical species at pH 7.</a:t>
                      </a:r>
                      <a:endParaRPr lang="en-US" sz="800" dirty="0">
                        <a:effectLst/>
                        <a:latin typeface="Calibri"/>
                        <a:ea typeface="Calibri"/>
                        <a:cs typeface="Times New Roman"/>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800" dirty="0">
                          <a:effectLst/>
                        </a:rPr>
                        <a:t>8.0</a:t>
                      </a:r>
                      <a:endParaRPr lang="en-US" sz="800" dirty="0">
                        <a:effectLst/>
                        <a:latin typeface="Calibri"/>
                        <a:ea typeface="Calibri"/>
                        <a:cs typeface="Times New Roman"/>
                      </a:endParaRPr>
                    </a:p>
                  </a:txBody>
                  <a:tcPr marL="45720" marR="457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4"/>
                  </a:ext>
                </a:extLst>
              </a:tr>
            </a:tbl>
          </a:graphicData>
        </a:graphic>
      </p:graphicFrame>
      <p:pic>
        <p:nvPicPr>
          <p:cNvPr id="9" name="Picture 8" descr="Table 4.3 part 2 is titled Ionization States and Approximate p upper K subscript a Values of Titratable Groups Within Proteins. It has 5 rows and 4 columns. The columns are titled amino acid, group, acid base equilibrium, and the typical p upper K subscript a. These p upper K subscript a values are affected by the local chemical environment of the amino acid side chains, so the actual p upper K subscript a may be higher or lower, depending on the protein and the physiologic conditions in the cell (ionic strength and temperature)."/>
          <p:cNvPicPr>
            <a:picLocks noChangeAspect="1"/>
          </p:cNvPicPr>
          <p:nvPr/>
        </p:nvPicPr>
        <p:blipFill>
          <a:blip r:embed="rId3"/>
          <a:stretch>
            <a:fillRect/>
          </a:stretch>
        </p:blipFill>
        <p:spPr>
          <a:xfrm>
            <a:off x="1606511" y="1549942"/>
            <a:ext cx="5930977" cy="4912189"/>
          </a:xfrm>
          <a:prstGeom prst="rect">
            <a:avLst/>
          </a:prstGeom>
        </p:spPr>
      </p:pic>
      <p:sp>
        <p:nvSpPr>
          <p:cNvPr id="3" name="Footer Placeholder 2"/>
          <p:cNvSpPr>
            <a:spLocks noGrp="1"/>
          </p:cNvSpPr>
          <p:nvPr>
            <p:ph type="ftr" sz="quarter" idx="11"/>
          </p:nvPr>
        </p:nvSpPr>
        <p:spPr/>
        <p:txBody>
          <a:bodyPr/>
          <a:lstStyle/>
          <a:p>
            <a:r>
              <a:rPr lang="en-US" smtClean="0"/>
              <a:t>Copyright © 2017 W. W. Norton &amp; Company</a:t>
            </a:r>
            <a:endParaRPr lang="en-US" dirty="0"/>
          </a:p>
        </p:txBody>
      </p:sp>
    </p:spTree>
    <p:extLst>
      <p:ext uri="{BB962C8B-B14F-4D97-AF65-F5344CB8AC3E}">
        <p14:creationId xmlns:p14="http://schemas.microsoft.com/office/powerpoint/2010/main" val="15679958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Formation of Peptide Bonds</a:t>
            </a:r>
            <a:endParaRPr lang="en-US" dirty="0"/>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3"/>
          </p:nvPr>
        </p:nvSpPr>
        <p:spPr/>
        <p:txBody>
          <a:bodyPr/>
          <a:lstStyle/>
          <a:p>
            <a:r>
              <a:rPr lang="en-US" smtClean="0"/>
              <a:t>Copyright © 2017 W. W. Norton &amp; Company</a:t>
            </a:r>
            <a:endParaRPr lang="en-US" dirty="0"/>
          </a:p>
        </p:txBody>
      </p:sp>
    </p:spTree>
    <p:extLst>
      <p:ext uri="{BB962C8B-B14F-4D97-AF65-F5344CB8AC3E}">
        <p14:creationId xmlns:p14="http://schemas.microsoft.com/office/powerpoint/2010/main" val="28479383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Peptide Formation and Degradation </a:t>
            </a:r>
            <a:endParaRPr lang="en-US" sz="3600" dirty="0"/>
          </a:p>
        </p:txBody>
      </p:sp>
      <p:pic>
        <p:nvPicPr>
          <p:cNvPr id="9" name="Picture 8" descr="A diagram of peptide bond formation. The chemical structures of two amino acids are shown. The Upper C double bonded to Upper O in the carboxyl group of the first amino acid forms a new peptide bond with the Upper N upper H 2 in the second amino acid. The two separate amino acids are in equilibrium with their joined amino acid chain. The forward reaction is a condensation reaction that releases the upper O upper H from the carboxyl group on the first amino acid, and an upper H on the upper N upper H 2 as upper H 2 upper O. The reverse reaction is a hydrolysis reaction that uses Upper H 2 Upper O. A third amino acid is added to the two amino acid chain, and the process repeats: the Upper C double bonded to Upper O in the carboxyl group of the second amino acid forms a new peptide bond with the Upper N of the third amino acid. This condensation reaction results in a new peptide bond between the Upper C and Upper N. The peptide has an amino terminus (N terminus) and a carboxyl terminus (C terminus), where additionally amino acids can bond."/>
          <p:cNvPicPr>
            <a:picLocks noChangeAspect="1"/>
          </p:cNvPicPr>
          <p:nvPr/>
        </p:nvPicPr>
        <p:blipFill>
          <a:blip r:embed="rId3"/>
          <a:stretch>
            <a:fillRect/>
          </a:stretch>
        </p:blipFill>
        <p:spPr>
          <a:xfrm>
            <a:off x="2517942" y="1128460"/>
            <a:ext cx="4108116" cy="5263030"/>
          </a:xfrm>
          <a:prstGeom prst="rect">
            <a:avLst/>
          </a:prstGeom>
        </p:spPr>
      </p:pic>
      <p:sp>
        <p:nvSpPr>
          <p:cNvPr id="4" name="Footer Placeholder 3"/>
          <p:cNvSpPr>
            <a:spLocks noGrp="1"/>
          </p:cNvSpPr>
          <p:nvPr>
            <p:ph type="ftr" sz="quarter" idx="3"/>
          </p:nvPr>
        </p:nvSpPr>
        <p:spPr/>
        <p:txBody>
          <a:bodyPr/>
          <a:lstStyle/>
          <a:p>
            <a:r>
              <a:rPr lang="en-US" smtClean="0"/>
              <a:t>Copyright © 2017 W. W. Norton &amp; Company</a:t>
            </a:r>
            <a:endParaRPr lang="en-US" dirty="0"/>
          </a:p>
        </p:txBody>
      </p:sp>
    </p:spTree>
    <p:extLst>
      <p:ext uri="{BB962C8B-B14F-4D97-AF65-F5344CB8AC3E}">
        <p14:creationId xmlns:p14="http://schemas.microsoft.com/office/powerpoint/2010/main" val="9476083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Tripeptide Example</a:t>
            </a:r>
            <a:endParaRPr lang="en-US" dirty="0"/>
          </a:p>
        </p:txBody>
      </p:sp>
      <p:pic>
        <p:nvPicPr>
          <p:cNvPr id="7" name="Picture 6" descr="A diagram of the chemical structure and molecular structure of the tetrapeptide Asn167-Tyr168-Arg169-His170. Part a is the chemical structure of the peptide. The backbone is a repeating pattern of the amino nitrogen of the first amino acid bonded to its alpha carbon, which is bonded to its carbonyl carbon, which is bonded to the amino nitrogen of the next residue, and so on. Asn167 is on the amino terminus of this segment of the peptide. Its carbonyl carbon forms a single bond to the amino nitrogen of the Tyr168. This single bond is a peptide bond. Similarly, the carbonyl carbon of Tyr168 forms a peptide bond with the amino nitrogen of Arg169. Arg169 also forms a peptide bond with His170, which is on the carboxyl terminus of this segment of the peptide. Part b is a three dimensional ball and stick model of the molecular structure of the tetrapeptide Asn167-Tyr168-Arg169-His170. Each amino acid side chain branches off of the alpha carbon in the carbon and nitrogen backbone. "/>
          <p:cNvPicPr>
            <a:picLocks noChangeAspect="1"/>
          </p:cNvPicPr>
          <p:nvPr/>
        </p:nvPicPr>
        <p:blipFill>
          <a:blip r:embed="rId3"/>
          <a:stretch>
            <a:fillRect/>
          </a:stretch>
        </p:blipFill>
        <p:spPr>
          <a:xfrm>
            <a:off x="2118398" y="1144836"/>
            <a:ext cx="4907205" cy="5340665"/>
          </a:xfrm>
          <a:prstGeom prst="rect">
            <a:avLst/>
          </a:prstGeom>
        </p:spPr>
      </p:pic>
      <p:sp>
        <p:nvSpPr>
          <p:cNvPr id="4" name="Footer Placeholder 3"/>
          <p:cNvSpPr>
            <a:spLocks noGrp="1"/>
          </p:cNvSpPr>
          <p:nvPr>
            <p:ph type="ftr" sz="quarter" idx="3"/>
          </p:nvPr>
        </p:nvSpPr>
        <p:spPr/>
        <p:txBody>
          <a:bodyPr/>
          <a:lstStyle/>
          <a:p>
            <a:r>
              <a:rPr lang="en-US" smtClean="0"/>
              <a:t>Copyright © 2017 W. W. Norton &amp; Company</a:t>
            </a:r>
            <a:endParaRPr lang="en-US" dirty="0"/>
          </a:p>
        </p:txBody>
      </p:sp>
    </p:spTree>
    <p:extLst>
      <p:ext uri="{BB962C8B-B14F-4D97-AF65-F5344CB8AC3E}">
        <p14:creationId xmlns:p14="http://schemas.microsoft.com/office/powerpoint/2010/main" val="7769407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4.2 Hierarchical Organization of Protein Structure</a:t>
            </a:r>
            <a:endParaRPr lang="en-US" sz="3600" dirty="0"/>
          </a:p>
        </p:txBody>
      </p:sp>
      <p:sp>
        <p:nvSpPr>
          <p:cNvPr id="3" name="Content Placeholder 2"/>
          <p:cNvSpPr>
            <a:spLocks noGrp="1"/>
          </p:cNvSpPr>
          <p:nvPr>
            <p:ph idx="1"/>
          </p:nvPr>
        </p:nvSpPr>
        <p:spPr/>
        <p:txBody>
          <a:bodyPr>
            <a:normAutofit/>
          </a:bodyPr>
          <a:lstStyle/>
          <a:p>
            <a:endParaRPr lang="en-US" dirty="0"/>
          </a:p>
        </p:txBody>
      </p:sp>
      <p:sp>
        <p:nvSpPr>
          <p:cNvPr id="4" name="Footer Placeholder 3"/>
          <p:cNvSpPr>
            <a:spLocks noGrp="1"/>
          </p:cNvSpPr>
          <p:nvPr>
            <p:ph type="ftr" sz="quarter" idx="3"/>
          </p:nvPr>
        </p:nvSpPr>
        <p:spPr/>
        <p:txBody>
          <a:bodyPr/>
          <a:lstStyle/>
          <a:p>
            <a:r>
              <a:rPr lang="en-US" smtClean="0"/>
              <a:t>Copyright © 2017 W. W. Norton &amp; Company</a:t>
            </a:r>
            <a:endParaRPr lang="en-US" dirty="0"/>
          </a:p>
        </p:txBody>
      </p:sp>
    </p:spTree>
    <p:extLst>
      <p:ext uri="{BB962C8B-B14F-4D97-AF65-F5344CB8AC3E}">
        <p14:creationId xmlns:p14="http://schemas.microsoft.com/office/powerpoint/2010/main" val="3146170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Levels of Protein Structure</a:t>
            </a:r>
            <a:endParaRPr lang="en-US" dirty="0"/>
          </a:p>
        </p:txBody>
      </p:sp>
      <p:sp>
        <p:nvSpPr>
          <p:cNvPr id="3" name="Content Placeholder 2"/>
          <p:cNvSpPr>
            <a:spLocks noGrp="1"/>
          </p:cNvSpPr>
          <p:nvPr>
            <p:ph idx="1"/>
          </p:nvPr>
        </p:nvSpPr>
        <p:spPr/>
        <p:txBody>
          <a:bodyPr/>
          <a:lstStyle/>
          <a:p>
            <a:pPr>
              <a:spcAft>
                <a:spcPts val="3600"/>
              </a:spcAft>
            </a:pPr>
            <a:r>
              <a:rPr lang="en-US" dirty="0" smtClean="0"/>
              <a:t>Primary (1°)</a:t>
            </a:r>
          </a:p>
          <a:p>
            <a:pPr>
              <a:spcAft>
                <a:spcPts val="3600"/>
              </a:spcAft>
            </a:pPr>
            <a:r>
              <a:rPr lang="en-US" dirty="0" smtClean="0"/>
              <a:t>Secondary (2°)</a:t>
            </a:r>
          </a:p>
          <a:p>
            <a:pPr>
              <a:spcAft>
                <a:spcPts val="3600"/>
              </a:spcAft>
            </a:pPr>
            <a:r>
              <a:rPr lang="en-US" dirty="0" smtClean="0"/>
              <a:t>Tertiary (3°)</a:t>
            </a:r>
          </a:p>
          <a:p>
            <a:pPr>
              <a:spcAft>
                <a:spcPts val="3600"/>
              </a:spcAft>
            </a:pPr>
            <a:r>
              <a:rPr lang="en-US" dirty="0" smtClean="0"/>
              <a:t>Quaternary (4°)</a:t>
            </a:r>
          </a:p>
        </p:txBody>
      </p:sp>
      <p:sp>
        <p:nvSpPr>
          <p:cNvPr id="4" name="Footer Placeholder 3"/>
          <p:cNvSpPr>
            <a:spLocks noGrp="1"/>
          </p:cNvSpPr>
          <p:nvPr>
            <p:ph type="ftr" sz="quarter" idx="3"/>
          </p:nvPr>
        </p:nvSpPr>
        <p:spPr/>
        <p:txBody>
          <a:bodyPr/>
          <a:lstStyle/>
          <a:p>
            <a:r>
              <a:rPr lang="en-US" smtClean="0"/>
              <a:t>Copyright © 2017 W. W. Norton &amp; Company</a:t>
            </a:r>
            <a:endParaRPr lang="en-US" dirty="0"/>
          </a:p>
        </p:txBody>
      </p:sp>
    </p:spTree>
    <p:extLst>
      <p:ext uri="{BB962C8B-B14F-4D97-AF65-F5344CB8AC3E}">
        <p14:creationId xmlns:p14="http://schemas.microsoft.com/office/powerpoint/2010/main" val="34895846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Primary Structure	</a:t>
            </a:r>
            <a:endParaRPr lang="en-US" dirty="0"/>
          </a:p>
        </p:txBody>
      </p:sp>
      <p:sp>
        <p:nvSpPr>
          <p:cNvPr id="3" name="Content Placeholder 2"/>
          <p:cNvSpPr>
            <a:spLocks noGrp="1"/>
          </p:cNvSpPr>
          <p:nvPr>
            <p:ph idx="1"/>
          </p:nvPr>
        </p:nvSpPr>
        <p:spPr>
          <a:xfrm>
            <a:off x="457200" y="1084758"/>
            <a:ext cx="8229600" cy="1667967"/>
          </a:xfrm>
        </p:spPr>
        <p:txBody>
          <a:bodyPr/>
          <a:lstStyle/>
          <a:p>
            <a:r>
              <a:rPr lang="en-US" dirty="0" smtClean="0"/>
              <a:t>Linear amino acid sequence </a:t>
            </a:r>
          </a:p>
          <a:p>
            <a:r>
              <a:rPr lang="en-US" dirty="0" smtClean="0"/>
              <a:t>Determines how the polypeptide backbone folds into a stable 3D structure</a:t>
            </a:r>
          </a:p>
        </p:txBody>
      </p:sp>
      <p:pic>
        <p:nvPicPr>
          <p:cNvPr id="9" name="Picture 8" descr="The primary structure of proteins: the amino acid sequence. From the N terminus to the C terminus, the letters of amino acids in the chain are given."/>
          <p:cNvPicPr>
            <a:picLocks noChangeAspect="1"/>
          </p:cNvPicPr>
          <p:nvPr/>
        </p:nvPicPr>
        <p:blipFill>
          <a:blip r:embed="rId3"/>
          <a:stretch>
            <a:fillRect/>
          </a:stretch>
        </p:blipFill>
        <p:spPr>
          <a:xfrm>
            <a:off x="457200" y="3204565"/>
            <a:ext cx="8229600" cy="711273"/>
          </a:xfrm>
          <a:prstGeom prst="rect">
            <a:avLst/>
          </a:prstGeom>
        </p:spPr>
      </p:pic>
      <p:sp>
        <p:nvSpPr>
          <p:cNvPr id="4" name="Footer Placeholder 3"/>
          <p:cNvSpPr>
            <a:spLocks noGrp="1"/>
          </p:cNvSpPr>
          <p:nvPr>
            <p:ph type="ftr" sz="quarter" idx="3"/>
          </p:nvPr>
        </p:nvSpPr>
        <p:spPr/>
        <p:txBody>
          <a:bodyPr/>
          <a:lstStyle/>
          <a:p>
            <a:r>
              <a:rPr lang="en-US" smtClean="0"/>
              <a:t>Copyright © 2017 W. W. Norton &amp; Company</a:t>
            </a:r>
            <a:endParaRPr lang="en-US" dirty="0"/>
          </a:p>
        </p:txBody>
      </p:sp>
    </p:spTree>
    <p:extLst>
      <p:ext uri="{BB962C8B-B14F-4D97-AF65-F5344CB8AC3E}">
        <p14:creationId xmlns:p14="http://schemas.microsoft.com/office/powerpoint/2010/main" val="36067195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Hydrophobic Effect</a:t>
            </a:r>
            <a:r>
              <a:rPr lang="en-US" baseline="0" dirty="0" smtClean="0"/>
              <a:t>, Part </a:t>
            </a:r>
            <a:r>
              <a:rPr lang="en-US" dirty="0" smtClean="0"/>
              <a:t>1 </a:t>
            </a:r>
            <a:endParaRPr lang="en-US" dirty="0"/>
          </a:p>
        </p:txBody>
      </p:sp>
      <p:sp>
        <p:nvSpPr>
          <p:cNvPr id="3" name="Content Placeholder 2"/>
          <p:cNvSpPr>
            <a:spLocks noGrp="1"/>
          </p:cNvSpPr>
          <p:nvPr>
            <p:ph idx="1"/>
          </p:nvPr>
        </p:nvSpPr>
        <p:spPr>
          <a:xfrm>
            <a:off x="457200" y="1084758"/>
            <a:ext cx="8229600" cy="2625133"/>
          </a:xfrm>
        </p:spPr>
        <p:txBody>
          <a:bodyPr>
            <a:normAutofit/>
          </a:bodyPr>
          <a:lstStyle/>
          <a:p>
            <a:endParaRPr lang="en-US" sz="2800" dirty="0" smtClean="0"/>
          </a:p>
        </p:txBody>
      </p:sp>
      <p:pic>
        <p:nvPicPr>
          <p:cNvPr id="9" name="Picture 8" descr="A diagram of a folded polypeptide chain and the structure of four amino acids within it. The folded polypeptide chain consists of 43 amino acids and ends in positive 1 Upper N Upper H 3 ion and negative 1 Upper C Upper O Upper O ion. A hydration layer surrounds the chain, and the amino acids closest to it are the hydrophilic amino acids on the exterior. Folded towards the center are the hydrophobic amino acids in the interior. Amino acids fourteen through seventeen, located near the bottom edge of the chain, are shown in detail. Hydrophilic amino acid fourteen is Upper C 3 Upper H 7 Upper N Upper O 3 (serine). Hydrophobic amino acid fifteen is Upper C 6 Upper H 13 Upper N Upper O 2 (leucine). Hydrophilic amino acid sixteen is negative 2 Upper C 4 Upper H 5 Upper N Upper O 4 ion (aspartate). Hydrophilic amino acid seventeen is Upper C 3 Upper H 7 Upper N Upper O 2 Upper S (cysteine)."/>
          <p:cNvPicPr>
            <a:picLocks noChangeAspect="1"/>
          </p:cNvPicPr>
          <p:nvPr/>
        </p:nvPicPr>
        <p:blipFill>
          <a:blip r:embed="rId3"/>
          <a:stretch>
            <a:fillRect/>
          </a:stretch>
        </p:blipFill>
        <p:spPr>
          <a:xfrm>
            <a:off x="834870" y="3806323"/>
            <a:ext cx="7474261" cy="2658701"/>
          </a:xfrm>
          <a:prstGeom prst="rect">
            <a:avLst/>
          </a:prstGeom>
        </p:spPr>
      </p:pic>
      <p:sp>
        <p:nvSpPr>
          <p:cNvPr id="4" name="Footer Placeholder 3"/>
          <p:cNvSpPr>
            <a:spLocks noGrp="1"/>
          </p:cNvSpPr>
          <p:nvPr>
            <p:ph type="ftr" sz="quarter" idx="3"/>
          </p:nvPr>
        </p:nvSpPr>
        <p:spPr/>
        <p:txBody>
          <a:bodyPr/>
          <a:lstStyle/>
          <a:p>
            <a:r>
              <a:rPr lang="en-US" smtClean="0"/>
              <a:t>Copyright © 2017 W. W. Norton &amp; Company</a:t>
            </a:r>
            <a:endParaRPr lang="en-US" dirty="0"/>
          </a:p>
        </p:txBody>
      </p:sp>
    </p:spTree>
    <p:extLst>
      <p:ext uri="{BB962C8B-B14F-4D97-AF65-F5344CB8AC3E}">
        <p14:creationId xmlns:p14="http://schemas.microsoft.com/office/powerpoint/2010/main" val="13141069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Secondary Structure	</a:t>
            </a:r>
            <a:endParaRPr lang="en-US" dirty="0"/>
          </a:p>
        </p:txBody>
      </p:sp>
      <p:sp>
        <p:nvSpPr>
          <p:cNvPr id="3" name="Content Placeholder 2"/>
          <p:cNvSpPr>
            <a:spLocks noGrp="1"/>
          </p:cNvSpPr>
          <p:nvPr>
            <p:ph idx="1"/>
          </p:nvPr>
        </p:nvSpPr>
        <p:spPr/>
        <p:txBody>
          <a:bodyPr>
            <a:noAutofit/>
          </a:bodyPr>
          <a:lstStyle/>
          <a:p>
            <a:pPr>
              <a:spcBef>
                <a:spcPts val="0"/>
              </a:spcBef>
            </a:pPr>
            <a:r>
              <a:rPr lang="en-US" sz="2400" dirty="0" smtClean="0"/>
              <a:t>Arrangement of local regions of the polypeptide backbone</a:t>
            </a:r>
          </a:p>
          <a:p>
            <a:pPr>
              <a:spcBef>
                <a:spcPts val="0"/>
              </a:spcBef>
            </a:pPr>
            <a:r>
              <a:rPr lang="en-US" sz="2400" dirty="0" smtClean="0"/>
              <a:t>Secondary structures form</a:t>
            </a:r>
          </a:p>
          <a:p>
            <a:pPr lvl="1">
              <a:spcBef>
                <a:spcPts val="0"/>
              </a:spcBef>
            </a:pPr>
            <a:r>
              <a:rPr lang="el-GR" sz="2000" dirty="0" smtClean="0"/>
              <a:t>β</a:t>
            </a:r>
            <a:r>
              <a:rPr lang="en-US" sz="2000" dirty="0" smtClean="0"/>
              <a:t> strands</a:t>
            </a:r>
          </a:p>
          <a:p>
            <a:pPr lvl="1">
              <a:spcBef>
                <a:spcPts val="0"/>
              </a:spcBef>
            </a:pPr>
            <a:r>
              <a:rPr lang="el-GR" sz="2000" dirty="0" smtClean="0"/>
              <a:t>α</a:t>
            </a:r>
            <a:r>
              <a:rPr lang="en-US" sz="2000" dirty="0" smtClean="0"/>
              <a:t> helices</a:t>
            </a:r>
          </a:p>
          <a:p>
            <a:pPr lvl="1">
              <a:spcBef>
                <a:spcPts val="0"/>
              </a:spcBef>
              <a:spcAft>
                <a:spcPts val="8400"/>
              </a:spcAft>
            </a:pPr>
            <a:r>
              <a:rPr lang="el-GR" sz="2000" dirty="0" smtClean="0"/>
              <a:t>β</a:t>
            </a:r>
            <a:r>
              <a:rPr lang="en-US" sz="2000" dirty="0" smtClean="0"/>
              <a:t> turns </a:t>
            </a:r>
          </a:p>
        </p:txBody>
      </p:sp>
      <p:pic>
        <p:nvPicPr>
          <p:cNvPr id="9" name="Picture 8" descr="The secondary structure of proteins: beta strand, alpha helix, or beta turn. The beta strand is a left facing arrow, the alpha helix twirls like a ribbon, and the beta turn is the left half of a circle with arrows on each end pointing clockwise."/>
          <p:cNvPicPr>
            <a:picLocks noChangeAspect="1"/>
          </p:cNvPicPr>
          <p:nvPr/>
        </p:nvPicPr>
        <p:blipFill>
          <a:blip r:embed="rId3"/>
          <a:stretch>
            <a:fillRect/>
          </a:stretch>
        </p:blipFill>
        <p:spPr>
          <a:xfrm>
            <a:off x="645841" y="3853979"/>
            <a:ext cx="7247987" cy="1237335"/>
          </a:xfrm>
          <a:prstGeom prst="rect">
            <a:avLst/>
          </a:prstGeom>
        </p:spPr>
      </p:pic>
      <p:sp>
        <p:nvSpPr>
          <p:cNvPr id="5" name="Content Placeholder 4"/>
          <p:cNvSpPr>
            <a:spLocks noGrp="1"/>
          </p:cNvSpPr>
          <p:nvPr>
            <p:ph sz="quarter" idx="4294967295"/>
          </p:nvPr>
        </p:nvSpPr>
        <p:spPr>
          <a:xfrm>
            <a:off x="896938" y="5232400"/>
            <a:ext cx="8247062" cy="1168400"/>
          </a:xfrm>
        </p:spPr>
        <p:txBody>
          <a:bodyPr>
            <a:noAutofit/>
          </a:bodyPr>
          <a:lstStyle/>
          <a:p>
            <a:r>
              <a:rPr lang="en-US" sz="2000" dirty="0"/>
              <a:t>Protein folds (collections of secondary structures) are observed in protein structure and are common in multiple protein families</a:t>
            </a:r>
            <a:r>
              <a:rPr lang="en-US" sz="2000" dirty="0" smtClean="0"/>
              <a:t>.</a:t>
            </a:r>
            <a:endParaRPr lang="en-US" sz="2000" dirty="0"/>
          </a:p>
        </p:txBody>
      </p:sp>
      <p:sp>
        <p:nvSpPr>
          <p:cNvPr id="4" name="Footer Placeholder 3"/>
          <p:cNvSpPr>
            <a:spLocks noGrp="1"/>
          </p:cNvSpPr>
          <p:nvPr>
            <p:ph type="ftr" sz="quarter" idx="3"/>
          </p:nvPr>
        </p:nvSpPr>
        <p:spPr/>
        <p:txBody>
          <a:bodyPr/>
          <a:lstStyle/>
          <a:p>
            <a:r>
              <a:rPr lang="en-US" dirty="0" smtClean="0"/>
              <a:t>Copyright © 2017 W. W. Norton &amp; Company</a:t>
            </a:r>
            <a:endParaRPr lang="en-US" dirty="0"/>
          </a:p>
        </p:txBody>
      </p:sp>
    </p:spTree>
    <p:extLst>
      <p:ext uri="{BB962C8B-B14F-4D97-AF65-F5344CB8AC3E}">
        <p14:creationId xmlns:p14="http://schemas.microsoft.com/office/powerpoint/2010/main" val="32505774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Alpha Helix</a:t>
            </a:r>
            <a:endParaRPr lang="en-US" dirty="0"/>
          </a:p>
        </p:txBody>
      </p:sp>
      <p:sp>
        <p:nvSpPr>
          <p:cNvPr id="3" name="Content Placeholder 2"/>
          <p:cNvSpPr>
            <a:spLocks noGrp="1"/>
          </p:cNvSpPr>
          <p:nvPr>
            <p:ph idx="1"/>
          </p:nvPr>
        </p:nvSpPr>
        <p:spPr/>
        <p:txBody>
          <a:bodyPr/>
          <a:lstStyle/>
          <a:p>
            <a:endParaRPr lang="en-US" dirty="0"/>
          </a:p>
        </p:txBody>
      </p:sp>
      <p:pic>
        <p:nvPicPr>
          <p:cNvPr id="9" name="Picture 8" descr="A ribbon diagram of the alpha helix secondary structure in proteins with side chains shown in stick representation."/>
          <p:cNvPicPr>
            <a:picLocks noChangeAspect="1"/>
          </p:cNvPicPr>
          <p:nvPr/>
        </p:nvPicPr>
        <p:blipFill>
          <a:blip r:embed="rId3"/>
          <a:stretch>
            <a:fillRect/>
          </a:stretch>
        </p:blipFill>
        <p:spPr>
          <a:xfrm>
            <a:off x="4669430" y="1227668"/>
            <a:ext cx="3923510" cy="5207000"/>
          </a:xfrm>
          <a:prstGeom prst="rect">
            <a:avLst/>
          </a:prstGeom>
        </p:spPr>
      </p:pic>
      <p:sp>
        <p:nvSpPr>
          <p:cNvPr id="4" name="Footer Placeholder 3"/>
          <p:cNvSpPr>
            <a:spLocks noGrp="1"/>
          </p:cNvSpPr>
          <p:nvPr>
            <p:ph type="ftr" sz="quarter" idx="3"/>
          </p:nvPr>
        </p:nvSpPr>
        <p:spPr/>
        <p:txBody>
          <a:bodyPr/>
          <a:lstStyle/>
          <a:p>
            <a:r>
              <a:rPr lang="en-US" smtClean="0"/>
              <a:t>Copyright © 2017 W. W. Norton &amp; Company</a:t>
            </a:r>
            <a:endParaRPr lang="en-US" dirty="0"/>
          </a:p>
        </p:txBody>
      </p:sp>
    </p:spTree>
    <p:extLst>
      <p:ext uri="{BB962C8B-B14F-4D97-AF65-F5344CB8AC3E}">
        <p14:creationId xmlns:p14="http://schemas.microsoft.com/office/powerpoint/2010/main" val="29361935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Hydrogen Bonding and Alpha Helices</a:t>
            </a:r>
            <a:endParaRPr lang="en-US" sz="3600" dirty="0"/>
          </a:p>
        </p:txBody>
      </p:sp>
      <p:pic>
        <p:nvPicPr>
          <p:cNvPr id="9" name="Picture 8" descr="A chemical structure and three dimensional stick model of alpha helix structure. From the N terminus, the amino acids are numbered residue n, residue n plus 1, residue n plus 2, and so on. There is a hydrogen bond between residues n and n plus 4. The Upper O double bonded to the Upper C in the backbone of residue n is hydrogen bonded to Upper N Upper H in the backbone of residue n plus 4. In the three dimensional model, five hydrogen bonds are shown between the oxygens and hydrogens four residues away."/>
          <p:cNvPicPr>
            <a:picLocks noChangeAspect="1"/>
          </p:cNvPicPr>
          <p:nvPr/>
        </p:nvPicPr>
        <p:blipFill>
          <a:blip r:embed="rId3"/>
          <a:stretch>
            <a:fillRect/>
          </a:stretch>
        </p:blipFill>
        <p:spPr>
          <a:xfrm>
            <a:off x="3086618" y="1485800"/>
            <a:ext cx="2970764" cy="4999701"/>
          </a:xfrm>
          <a:prstGeom prst="rect">
            <a:avLst/>
          </a:prstGeom>
        </p:spPr>
      </p:pic>
      <p:sp>
        <p:nvSpPr>
          <p:cNvPr id="4" name="Footer Placeholder 3"/>
          <p:cNvSpPr>
            <a:spLocks noGrp="1"/>
          </p:cNvSpPr>
          <p:nvPr>
            <p:ph type="ftr" sz="quarter" idx="11"/>
          </p:nvPr>
        </p:nvSpPr>
        <p:spPr/>
        <p:txBody>
          <a:bodyPr/>
          <a:lstStyle/>
          <a:p>
            <a:r>
              <a:rPr lang="en-US" smtClean="0"/>
              <a:t>Copyright © 2017 W. W. Norton &amp; Company</a:t>
            </a:r>
            <a:endParaRPr lang="en-US" dirty="0"/>
          </a:p>
        </p:txBody>
      </p:sp>
    </p:spTree>
    <p:extLst>
      <p:ext uri="{BB962C8B-B14F-4D97-AF65-F5344CB8AC3E}">
        <p14:creationId xmlns:p14="http://schemas.microsoft.com/office/powerpoint/2010/main" val="21774609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Amino Acids and Dipoles</a:t>
            </a:r>
            <a:endParaRPr lang="en-US" dirty="0"/>
          </a:p>
        </p:txBody>
      </p:sp>
      <p:sp>
        <p:nvSpPr>
          <p:cNvPr id="3" name="Content Placeholder 2"/>
          <p:cNvSpPr>
            <a:spLocks noGrp="1"/>
          </p:cNvSpPr>
          <p:nvPr>
            <p:ph idx="1"/>
          </p:nvPr>
        </p:nvSpPr>
        <p:spPr>
          <a:xfrm>
            <a:off x="457199" y="1093576"/>
            <a:ext cx="4141260" cy="5391526"/>
          </a:xfrm>
        </p:spPr>
        <p:txBody>
          <a:bodyPr/>
          <a:lstStyle/>
          <a:p>
            <a:endParaRPr lang="en-US" dirty="0"/>
          </a:p>
        </p:txBody>
      </p:sp>
      <p:pic>
        <p:nvPicPr>
          <p:cNvPr id="9" name="Picture 8" descr="A chemical structure of an amino acid and the three dimensional structure of the alpha helix shown with their dipole moments. Part a is the chemical structure of an amino acid, with the dipole moment across the peptide bond, from a partial positive charge near the hydrogen atom on the amide nitrogen to a partial negative charge near the carbonyl oxygen. Part b is the ribbon structure of an alpha helix. The individual dipoles from each peptide bond combine to create an overall helix dipole, from partial positive charge at the N terminus to partial negative charge at the C terminus."/>
          <p:cNvPicPr>
            <a:picLocks noChangeAspect="1"/>
          </p:cNvPicPr>
          <p:nvPr/>
        </p:nvPicPr>
        <p:blipFill>
          <a:blip r:embed="rId3"/>
          <a:stretch>
            <a:fillRect/>
          </a:stretch>
        </p:blipFill>
        <p:spPr>
          <a:xfrm>
            <a:off x="4743543" y="1240770"/>
            <a:ext cx="3837938" cy="4342701"/>
          </a:xfrm>
          <a:prstGeom prst="rect">
            <a:avLst/>
          </a:prstGeom>
        </p:spPr>
      </p:pic>
      <p:sp>
        <p:nvSpPr>
          <p:cNvPr id="4" name="Footer Placeholder 3"/>
          <p:cNvSpPr>
            <a:spLocks noGrp="1"/>
          </p:cNvSpPr>
          <p:nvPr>
            <p:ph type="ftr" sz="quarter" idx="3"/>
          </p:nvPr>
        </p:nvSpPr>
        <p:spPr/>
        <p:txBody>
          <a:bodyPr/>
          <a:lstStyle/>
          <a:p>
            <a:r>
              <a:rPr lang="en-US" smtClean="0"/>
              <a:t>Copyright © 2017 W. W. Norton &amp; Company</a:t>
            </a:r>
            <a:endParaRPr lang="en-US" dirty="0"/>
          </a:p>
        </p:txBody>
      </p:sp>
    </p:spTree>
    <p:extLst>
      <p:ext uri="{BB962C8B-B14F-4D97-AF65-F5344CB8AC3E}">
        <p14:creationId xmlns:p14="http://schemas.microsoft.com/office/powerpoint/2010/main" val="21547405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Beta Strands</a:t>
            </a:r>
            <a:endParaRPr lang="en-US" dirty="0"/>
          </a:p>
        </p:txBody>
      </p:sp>
      <p:sp>
        <p:nvSpPr>
          <p:cNvPr id="3" name="Content Placeholder 2"/>
          <p:cNvSpPr>
            <a:spLocks noGrp="1"/>
          </p:cNvSpPr>
          <p:nvPr>
            <p:ph idx="1"/>
          </p:nvPr>
        </p:nvSpPr>
        <p:spPr>
          <a:xfrm>
            <a:off x="457200" y="1084758"/>
            <a:ext cx="8229600" cy="1175925"/>
          </a:xfrm>
        </p:spPr>
        <p:txBody>
          <a:bodyPr/>
          <a:lstStyle/>
          <a:p>
            <a:r>
              <a:rPr lang="en-US" dirty="0" smtClean="0"/>
              <a:t>Form beta (pleated) sheets</a:t>
            </a:r>
          </a:p>
          <a:p>
            <a:r>
              <a:rPr lang="en-US" dirty="0" smtClean="0"/>
              <a:t>Held together by hydrogen bonding</a:t>
            </a:r>
          </a:p>
        </p:txBody>
      </p:sp>
      <p:pic>
        <p:nvPicPr>
          <p:cNvPr id="9" name="Picture 8" descr="Two three dimensional models of the beta strand secondary structure. In part a, the ribbon model shows a mostly straight arrow pointing from the N terminus towards the C terminus. In part b, the ribbon model has been rotated, and side chains in stick representation emerge from the opposite sides of the strand."/>
          <p:cNvPicPr>
            <a:picLocks noChangeAspect="1"/>
          </p:cNvPicPr>
          <p:nvPr/>
        </p:nvPicPr>
        <p:blipFill>
          <a:blip r:embed="rId3"/>
          <a:stretch>
            <a:fillRect/>
          </a:stretch>
        </p:blipFill>
        <p:spPr>
          <a:xfrm>
            <a:off x="1685221" y="2357332"/>
            <a:ext cx="5773559" cy="4107475"/>
          </a:xfrm>
          <a:prstGeom prst="rect">
            <a:avLst/>
          </a:prstGeom>
        </p:spPr>
      </p:pic>
      <p:sp>
        <p:nvSpPr>
          <p:cNvPr id="4" name="Footer Placeholder 3"/>
          <p:cNvSpPr>
            <a:spLocks noGrp="1"/>
          </p:cNvSpPr>
          <p:nvPr>
            <p:ph type="ftr" sz="quarter" idx="3"/>
          </p:nvPr>
        </p:nvSpPr>
        <p:spPr/>
        <p:txBody>
          <a:bodyPr/>
          <a:lstStyle/>
          <a:p>
            <a:r>
              <a:rPr lang="en-US" smtClean="0"/>
              <a:t>Copyright © 2017 W. W. Norton &amp; Company</a:t>
            </a:r>
            <a:endParaRPr lang="en-US" dirty="0"/>
          </a:p>
        </p:txBody>
      </p:sp>
    </p:spTree>
    <p:extLst>
      <p:ext uri="{BB962C8B-B14F-4D97-AF65-F5344CB8AC3E}">
        <p14:creationId xmlns:p14="http://schemas.microsoft.com/office/powerpoint/2010/main" val="26656211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Conformation of B Sheets</a:t>
            </a:r>
            <a:endParaRPr lang="en-US" dirty="0"/>
          </a:p>
        </p:txBody>
      </p:sp>
      <p:sp>
        <p:nvSpPr>
          <p:cNvPr id="6" name="Content Placeholder 5"/>
          <p:cNvSpPr>
            <a:spLocks noGrp="1"/>
          </p:cNvSpPr>
          <p:nvPr>
            <p:ph idx="1"/>
          </p:nvPr>
        </p:nvSpPr>
        <p:spPr>
          <a:xfrm>
            <a:off x="457200" y="1093576"/>
            <a:ext cx="4023360" cy="547439"/>
          </a:xfrm>
        </p:spPr>
        <p:txBody>
          <a:bodyPr>
            <a:normAutofit lnSpcReduction="10000"/>
          </a:bodyPr>
          <a:lstStyle/>
          <a:p>
            <a:r>
              <a:rPr lang="en-US" dirty="0" smtClean="0"/>
              <a:t>Parallel	</a:t>
            </a:r>
          </a:p>
        </p:txBody>
      </p:sp>
      <p:pic>
        <p:nvPicPr>
          <p:cNvPr id="13" name="Picture 12" descr="Figure 4.37a is a ribbon representation of a parallel beta sheet. The arrows are both oriented with the N terminus on the left and the C terminus on the right, where the two ribbons nearly meet."/>
          <p:cNvPicPr>
            <a:picLocks noChangeAspect="1"/>
          </p:cNvPicPr>
          <p:nvPr/>
        </p:nvPicPr>
        <p:blipFill>
          <a:blip r:embed="rId3"/>
          <a:stretch>
            <a:fillRect/>
          </a:stretch>
        </p:blipFill>
        <p:spPr>
          <a:xfrm>
            <a:off x="567570" y="1768062"/>
            <a:ext cx="3819215" cy="960260"/>
          </a:xfrm>
          <a:prstGeom prst="rect">
            <a:avLst/>
          </a:prstGeom>
        </p:spPr>
      </p:pic>
      <p:pic>
        <p:nvPicPr>
          <p:cNvPr id="14" name="Picture 13" descr="Figure 4.37c is the chemical structure of parallel beta sheets. Three polypeptide chains are shown stacked. Three hydrogen bonds form diagonally on adjacent strands between the carbonyl oxygen and the hydrogen that is attached to amide nitrogen. The hydrogen bonds are drawn diagonally because the residues in each layer are slightly offset from adjacent layers."/>
          <p:cNvPicPr>
            <a:picLocks noChangeAspect="1"/>
          </p:cNvPicPr>
          <p:nvPr/>
        </p:nvPicPr>
        <p:blipFill>
          <a:blip r:embed="rId4"/>
          <a:stretch>
            <a:fillRect/>
          </a:stretch>
        </p:blipFill>
        <p:spPr>
          <a:xfrm>
            <a:off x="567570" y="2934058"/>
            <a:ext cx="3005813" cy="3500351"/>
          </a:xfrm>
          <a:prstGeom prst="rect">
            <a:avLst/>
          </a:prstGeom>
        </p:spPr>
      </p:pic>
      <p:sp>
        <p:nvSpPr>
          <p:cNvPr id="7" name="Content Placeholder 6"/>
          <p:cNvSpPr>
            <a:spLocks noGrp="1"/>
          </p:cNvSpPr>
          <p:nvPr>
            <p:ph idx="10"/>
          </p:nvPr>
        </p:nvSpPr>
        <p:spPr>
          <a:xfrm>
            <a:off x="4663440" y="1093577"/>
            <a:ext cx="4023360" cy="547438"/>
          </a:xfrm>
        </p:spPr>
        <p:txBody>
          <a:bodyPr>
            <a:normAutofit lnSpcReduction="10000"/>
          </a:bodyPr>
          <a:lstStyle/>
          <a:p>
            <a:r>
              <a:rPr lang="en-US" dirty="0" smtClean="0"/>
              <a:t>Antiparallel</a:t>
            </a:r>
          </a:p>
        </p:txBody>
      </p:sp>
      <p:pic>
        <p:nvPicPr>
          <p:cNvPr id="15" name="Picture 14" descr="Figure 4.37b is a ribbon representation of an antiparallel beta sheet. The arrows are oriented in opposite directions. One has the C terminus on the left and the N terminus on the right, and the second has the N terminus on the left and C terminus on the right."/>
          <p:cNvPicPr>
            <a:picLocks noChangeAspect="1"/>
          </p:cNvPicPr>
          <p:nvPr/>
        </p:nvPicPr>
        <p:blipFill>
          <a:blip r:embed="rId5"/>
          <a:stretch>
            <a:fillRect/>
          </a:stretch>
        </p:blipFill>
        <p:spPr>
          <a:xfrm>
            <a:off x="4756395" y="1768062"/>
            <a:ext cx="3819215" cy="922067"/>
          </a:xfrm>
          <a:prstGeom prst="rect">
            <a:avLst/>
          </a:prstGeom>
        </p:spPr>
      </p:pic>
      <p:pic>
        <p:nvPicPr>
          <p:cNvPr id="16" name="Picture 15" descr="Figure 4.37d is the chemical structure of antiparallel beta sheets. Three polypeptide chains are shown. Four hydrogen bonds are formed perpendicularly on adjacent strands between the carbonyl oxygen and the hydrogen that is attached to amide nitrogen. The residues line up such that one atom in the hydrogen bond is directly above or below the other."/>
          <p:cNvPicPr>
            <a:picLocks noChangeAspect="1"/>
          </p:cNvPicPr>
          <p:nvPr/>
        </p:nvPicPr>
        <p:blipFill>
          <a:blip r:embed="rId6"/>
          <a:stretch>
            <a:fillRect/>
          </a:stretch>
        </p:blipFill>
        <p:spPr>
          <a:xfrm>
            <a:off x="4756395" y="2934058"/>
            <a:ext cx="3002305" cy="3500351"/>
          </a:xfrm>
          <a:prstGeom prst="rect">
            <a:avLst/>
          </a:prstGeom>
        </p:spPr>
      </p:pic>
      <p:sp>
        <p:nvSpPr>
          <p:cNvPr id="4" name="Footer Placeholder 3"/>
          <p:cNvSpPr>
            <a:spLocks noGrp="1"/>
          </p:cNvSpPr>
          <p:nvPr>
            <p:ph type="ftr" sz="quarter" idx="3"/>
          </p:nvPr>
        </p:nvSpPr>
        <p:spPr/>
        <p:txBody>
          <a:bodyPr/>
          <a:lstStyle/>
          <a:p>
            <a:r>
              <a:rPr lang="en-US" smtClean="0"/>
              <a:t>Copyright © 2017 W. W. Norton &amp; Company</a:t>
            </a:r>
            <a:endParaRPr lang="en-US" dirty="0"/>
          </a:p>
        </p:txBody>
      </p:sp>
    </p:spTree>
    <p:extLst>
      <p:ext uri="{BB962C8B-B14F-4D97-AF65-F5344CB8AC3E}">
        <p14:creationId xmlns:p14="http://schemas.microsoft.com/office/powerpoint/2010/main" val="9833089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Beta Pleated Sheets</a:t>
            </a:r>
            <a:endParaRPr lang="en-US" dirty="0"/>
          </a:p>
        </p:txBody>
      </p:sp>
      <p:pic>
        <p:nvPicPr>
          <p:cNvPr id="7" name="Picture 6" descr="A three dimensional models of beta strands and beta sheets. Part a is a stick representation of two beta strands. Their polypeptide backbones align, and side chains are attached above and below the backbones at similar locations. Part b is a stick representation of a beta sheet. The planes of peptide bonds are parallel between the multiple beta strands in the sheet. Hydrogen bonds connect oxygens and hydrogens in adjacent strands."/>
          <p:cNvPicPr>
            <a:picLocks noChangeAspect="1"/>
          </p:cNvPicPr>
          <p:nvPr/>
        </p:nvPicPr>
        <p:blipFill>
          <a:blip r:embed="rId3"/>
          <a:stretch>
            <a:fillRect/>
          </a:stretch>
        </p:blipFill>
        <p:spPr>
          <a:xfrm>
            <a:off x="2125978" y="1187072"/>
            <a:ext cx="4892045" cy="5283832"/>
          </a:xfrm>
          <a:prstGeom prst="rect">
            <a:avLst/>
          </a:prstGeom>
        </p:spPr>
      </p:pic>
      <p:sp>
        <p:nvSpPr>
          <p:cNvPr id="4" name="Footer Placeholder 3"/>
          <p:cNvSpPr>
            <a:spLocks noGrp="1"/>
          </p:cNvSpPr>
          <p:nvPr>
            <p:ph type="ftr" sz="quarter" idx="3"/>
          </p:nvPr>
        </p:nvSpPr>
        <p:spPr/>
        <p:txBody>
          <a:bodyPr/>
          <a:lstStyle/>
          <a:p>
            <a:r>
              <a:rPr lang="en-US" smtClean="0"/>
              <a:t>Copyright © 2017 W. W. Norton &amp; Company</a:t>
            </a:r>
            <a:endParaRPr lang="en-US" dirty="0"/>
          </a:p>
        </p:txBody>
      </p:sp>
    </p:spTree>
    <p:extLst>
      <p:ext uri="{BB962C8B-B14F-4D97-AF65-F5344CB8AC3E}">
        <p14:creationId xmlns:p14="http://schemas.microsoft.com/office/powerpoint/2010/main" val="37656758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Beta Turns, Part 1</a:t>
            </a:r>
            <a:endParaRPr lang="en-US" dirty="0"/>
          </a:p>
        </p:txBody>
      </p:sp>
      <p:sp>
        <p:nvSpPr>
          <p:cNvPr id="3" name="Content Placeholder 2"/>
          <p:cNvSpPr>
            <a:spLocks noGrp="1"/>
          </p:cNvSpPr>
          <p:nvPr>
            <p:ph idx="1"/>
          </p:nvPr>
        </p:nvSpPr>
        <p:spPr>
          <a:xfrm>
            <a:off x="457200" y="1084758"/>
            <a:ext cx="8229600" cy="1123471"/>
          </a:xfrm>
        </p:spPr>
        <p:txBody>
          <a:bodyPr/>
          <a:lstStyle/>
          <a:p>
            <a:r>
              <a:rPr lang="en-US" dirty="0" smtClean="0"/>
              <a:t>Connect two B strands in an antiparallel B sheet </a:t>
            </a:r>
          </a:p>
        </p:txBody>
      </p:sp>
      <p:pic>
        <p:nvPicPr>
          <p:cNvPr id="9" name="Picture 8" descr="A ribbon model of beta strands connected by beta turns. The beta turns connect the end of one arrow to the beginning of another, changing direction in approximately 180 degrees."/>
          <p:cNvPicPr>
            <a:picLocks noChangeAspect="1"/>
          </p:cNvPicPr>
          <p:nvPr/>
        </p:nvPicPr>
        <p:blipFill>
          <a:blip r:embed="rId3"/>
          <a:stretch>
            <a:fillRect/>
          </a:stretch>
        </p:blipFill>
        <p:spPr>
          <a:xfrm>
            <a:off x="457200" y="2278544"/>
            <a:ext cx="8229600" cy="3691563"/>
          </a:xfrm>
          <a:prstGeom prst="rect">
            <a:avLst/>
          </a:prstGeom>
        </p:spPr>
      </p:pic>
      <p:sp>
        <p:nvSpPr>
          <p:cNvPr id="4" name="Footer Placeholder 3"/>
          <p:cNvSpPr>
            <a:spLocks noGrp="1"/>
          </p:cNvSpPr>
          <p:nvPr>
            <p:ph type="ftr" sz="quarter" idx="3"/>
          </p:nvPr>
        </p:nvSpPr>
        <p:spPr/>
        <p:txBody>
          <a:bodyPr/>
          <a:lstStyle/>
          <a:p>
            <a:r>
              <a:rPr lang="en-US" smtClean="0"/>
              <a:t>Copyright © 2017 W. W. Norton &amp; Company</a:t>
            </a:r>
            <a:endParaRPr lang="en-US" dirty="0"/>
          </a:p>
        </p:txBody>
      </p:sp>
    </p:spTree>
    <p:extLst>
      <p:ext uri="{BB962C8B-B14F-4D97-AF65-F5344CB8AC3E}">
        <p14:creationId xmlns:p14="http://schemas.microsoft.com/office/powerpoint/2010/main" val="31237057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Beta Turns, Part 2 </a:t>
            </a:r>
            <a:endParaRPr lang="en-US" dirty="0"/>
          </a:p>
        </p:txBody>
      </p:sp>
      <p:sp>
        <p:nvSpPr>
          <p:cNvPr id="6" name="Content Placeholder 5"/>
          <p:cNvSpPr>
            <a:spLocks noGrp="1"/>
          </p:cNvSpPr>
          <p:nvPr>
            <p:ph idx="1"/>
          </p:nvPr>
        </p:nvSpPr>
        <p:spPr>
          <a:xfrm>
            <a:off x="457200" y="1093576"/>
            <a:ext cx="4023360" cy="1958652"/>
          </a:xfrm>
        </p:spPr>
        <p:txBody>
          <a:bodyPr>
            <a:normAutofit/>
          </a:bodyPr>
          <a:lstStyle/>
          <a:p>
            <a:r>
              <a:rPr lang="en-US" sz="2800" dirty="0" smtClean="0"/>
              <a:t>Type I 	</a:t>
            </a:r>
          </a:p>
          <a:p>
            <a:r>
              <a:rPr lang="en-US" sz="2800" dirty="0" smtClean="0"/>
              <a:t>Turn with the carbonyl oxygen inward</a:t>
            </a:r>
          </a:p>
        </p:txBody>
      </p:sp>
      <p:pic>
        <p:nvPicPr>
          <p:cNvPr id="13" name="Picture 12" descr="A stick representation of the molecular structure of a type one beta turn. The carbonyl oxygen is oriented inward, towards the hydrogen bond."/>
          <p:cNvPicPr>
            <a:picLocks noChangeAspect="1"/>
          </p:cNvPicPr>
          <p:nvPr/>
        </p:nvPicPr>
        <p:blipFill>
          <a:blip r:embed="rId3"/>
          <a:stretch>
            <a:fillRect/>
          </a:stretch>
        </p:blipFill>
        <p:spPr>
          <a:xfrm>
            <a:off x="845579" y="3227359"/>
            <a:ext cx="3263421" cy="3158966"/>
          </a:xfrm>
          <a:prstGeom prst="rect">
            <a:avLst/>
          </a:prstGeom>
        </p:spPr>
      </p:pic>
      <p:sp>
        <p:nvSpPr>
          <p:cNvPr id="7" name="Content Placeholder 6"/>
          <p:cNvSpPr>
            <a:spLocks noGrp="1"/>
          </p:cNvSpPr>
          <p:nvPr>
            <p:ph idx="10"/>
          </p:nvPr>
        </p:nvSpPr>
        <p:spPr>
          <a:xfrm>
            <a:off x="4663440" y="1093577"/>
            <a:ext cx="4023360" cy="1931314"/>
          </a:xfrm>
        </p:spPr>
        <p:txBody>
          <a:bodyPr>
            <a:normAutofit/>
          </a:bodyPr>
          <a:lstStyle/>
          <a:p>
            <a:r>
              <a:rPr lang="en-US" sz="2800" dirty="0" smtClean="0"/>
              <a:t>Type II</a:t>
            </a:r>
          </a:p>
          <a:p>
            <a:r>
              <a:rPr lang="en-US" sz="2800" dirty="0" smtClean="0"/>
              <a:t>Turn with the carbonyl oxygen facing outward</a:t>
            </a:r>
          </a:p>
        </p:txBody>
      </p:sp>
      <p:pic>
        <p:nvPicPr>
          <p:cNvPr id="14" name="Picture 13" descr="A stick representation of type one and type two beta turns. Part b is the molecular structure of a type one beta turn. The carbonyl oxygen is oriented inward, towards the hydrogen bond. Part b is the molecular structure of a type two beta turn. The carbonyl oxygen is oriented outward, away from the hydrogen bond."/>
          <p:cNvPicPr>
            <a:picLocks noChangeAspect="1"/>
          </p:cNvPicPr>
          <p:nvPr/>
        </p:nvPicPr>
        <p:blipFill>
          <a:blip r:embed="rId4"/>
          <a:stretch>
            <a:fillRect/>
          </a:stretch>
        </p:blipFill>
        <p:spPr>
          <a:xfrm>
            <a:off x="5005209" y="3227359"/>
            <a:ext cx="3263421" cy="3131628"/>
          </a:xfrm>
          <a:prstGeom prst="rect">
            <a:avLst/>
          </a:prstGeom>
        </p:spPr>
      </p:pic>
      <p:sp>
        <p:nvSpPr>
          <p:cNvPr id="4" name="Footer Placeholder 3"/>
          <p:cNvSpPr>
            <a:spLocks noGrp="1"/>
          </p:cNvSpPr>
          <p:nvPr>
            <p:ph type="ftr" sz="quarter" idx="3"/>
          </p:nvPr>
        </p:nvSpPr>
        <p:spPr/>
        <p:txBody>
          <a:bodyPr/>
          <a:lstStyle/>
          <a:p>
            <a:r>
              <a:rPr lang="en-US" smtClean="0"/>
              <a:t>Copyright © 2017 W. W. Norton &amp; Company</a:t>
            </a:r>
            <a:endParaRPr lang="en-US" dirty="0"/>
          </a:p>
        </p:txBody>
      </p:sp>
    </p:spTree>
    <p:extLst>
      <p:ext uri="{BB962C8B-B14F-4D97-AF65-F5344CB8AC3E}">
        <p14:creationId xmlns:p14="http://schemas.microsoft.com/office/powerpoint/2010/main" val="42395512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Tertiary </a:t>
            </a:r>
            <a:r>
              <a:rPr lang="en-US" dirty="0" smtClean="0"/>
              <a:t>Structure</a:t>
            </a:r>
            <a:endParaRPr lang="en-US" dirty="0"/>
          </a:p>
        </p:txBody>
      </p:sp>
      <p:sp>
        <p:nvSpPr>
          <p:cNvPr id="3" name="Content Placeholder 2"/>
          <p:cNvSpPr>
            <a:spLocks noGrp="1"/>
          </p:cNvSpPr>
          <p:nvPr>
            <p:ph idx="1"/>
          </p:nvPr>
        </p:nvSpPr>
        <p:spPr>
          <a:xfrm>
            <a:off x="457200" y="1084758"/>
            <a:ext cx="8229600" cy="967326"/>
          </a:xfrm>
        </p:spPr>
        <p:txBody>
          <a:bodyPr>
            <a:normAutofit lnSpcReduction="10000"/>
          </a:bodyPr>
          <a:lstStyle/>
          <a:p>
            <a:r>
              <a:rPr lang="en-US" dirty="0" smtClean="0"/>
              <a:t>3D structure of a protein that includes all the secondary structures in their folding pattern</a:t>
            </a:r>
          </a:p>
        </p:txBody>
      </p:sp>
      <p:pic>
        <p:nvPicPr>
          <p:cNvPr id="9" name="Picture 8" descr="The tertiary structure of proteins: the three dimensional model of all the atoms in the polypeptide chain."/>
          <p:cNvPicPr>
            <a:picLocks noChangeAspect="1"/>
          </p:cNvPicPr>
          <p:nvPr/>
        </p:nvPicPr>
        <p:blipFill>
          <a:blip r:embed="rId3"/>
          <a:stretch>
            <a:fillRect/>
          </a:stretch>
        </p:blipFill>
        <p:spPr>
          <a:xfrm>
            <a:off x="2011316" y="2204522"/>
            <a:ext cx="5121368" cy="4266382"/>
          </a:xfrm>
          <a:prstGeom prst="rect">
            <a:avLst/>
          </a:prstGeom>
        </p:spPr>
      </p:pic>
      <p:sp>
        <p:nvSpPr>
          <p:cNvPr id="4" name="Footer Placeholder 3"/>
          <p:cNvSpPr>
            <a:spLocks noGrp="1"/>
          </p:cNvSpPr>
          <p:nvPr>
            <p:ph type="ftr" sz="quarter" idx="3"/>
          </p:nvPr>
        </p:nvSpPr>
        <p:spPr/>
        <p:txBody>
          <a:bodyPr/>
          <a:lstStyle/>
          <a:p>
            <a:r>
              <a:rPr lang="en-US" smtClean="0"/>
              <a:t>Copyright © 2017 W. W. Norton &amp; Company</a:t>
            </a:r>
            <a:endParaRPr lang="en-US" dirty="0"/>
          </a:p>
        </p:txBody>
      </p:sp>
    </p:spTree>
    <p:extLst>
      <p:ext uri="{BB962C8B-B14F-4D97-AF65-F5344CB8AC3E}">
        <p14:creationId xmlns:p14="http://schemas.microsoft.com/office/powerpoint/2010/main" val="28405478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Hydrophobic Effect</a:t>
            </a:r>
            <a:r>
              <a:rPr lang="en-US" baseline="0" dirty="0" smtClean="0"/>
              <a:t>, Part </a:t>
            </a:r>
            <a:r>
              <a:rPr lang="en-US" dirty="0" smtClean="0"/>
              <a:t>2</a:t>
            </a:r>
            <a:endParaRPr lang="en-US" dirty="0"/>
          </a:p>
        </p:txBody>
      </p:sp>
      <p:pic>
        <p:nvPicPr>
          <p:cNvPr id="11" name="Picture 10" descr="Ribbon models with the side chains in stick representation of a soluble protein and a transmembrane protein. Part a is two models of apolipoprotein, with one showing its hydrophobic residues facing inward and one showing its hydrophilic residues facing outward. Part b is two models of rhodopsin, with one showing its hydrophobic residues facing outward and one showing its hydrophilic residues facing inwards."/>
          <p:cNvPicPr>
            <a:picLocks noChangeAspect="1"/>
          </p:cNvPicPr>
          <p:nvPr/>
        </p:nvPicPr>
        <p:blipFill>
          <a:blip r:embed="rId3"/>
          <a:stretch>
            <a:fillRect/>
          </a:stretch>
        </p:blipFill>
        <p:spPr>
          <a:xfrm>
            <a:off x="593998" y="1313262"/>
            <a:ext cx="7956004" cy="4745188"/>
          </a:xfrm>
          <a:prstGeom prst="rect">
            <a:avLst/>
          </a:prstGeom>
        </p:spPr>
      </p:pic>
      <p:sp>
        <p:nvSpPr>
          <p:cNvPr id="3" name="Footer Placeholder 2"/>
          <p:cNvSpPr>
            <a:spLocks noGrp="1"/>
          </p:cNvSpPr>
          <p:nvPr>
            <p:ph type="ftr" sz="quarter" idx="3"/>
          </p:nvPr>
        </p:nvSpPr>
        <p:spPr/>
        <p:txBody>
          <a:bodyPr/>
          <a:lstStyle/>
          <a:p>
            <a:r>
              <a:rPr lang="en-US" smtClean="0"/>
              <a:t>Copyright © 2017 W. W. Norton &amp; Company</a:t>
            </a:r>
            <a:endParaRPr lang="en-US" dirty="0"/>
          </a:p>
        </p:txBody>
      </p:sp>
    </p:spTree>
    <p:extLst>
      <p:ext uri="{BB962C8B-B14F-4D97-AF65-F5344CB8AC3E}">
        <p14:creationId xmlns:p14="http://schemas.microsoft.com/office/powerpoint/2010/main" val="2215640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Four Major Classes of Structures</a:t>
            </a:r>
            <a:endParaRPr lang="en-US" dirty="0"/>
          </a:p>
        </p:txBody>
      </p:sp>
      <p:pic>
        <p:nvPicPr>
          <p:cNvPr id="7" name="Picture 6" descr="Ribbon models of examples of the four major classes of structures of proteins. Part a is the whale myoglobin protein and is comprised of all alpha helices connected with loops. Part b is the Omp F porin protein and is a beta sheet structure, with mostly beta strands connected with loops and beta turns. Part c is lipase, which has an alpha/beta tertiary structure. In the center are parallel beta strands, and above and below them are alpha helices, all connected with loops. Part d is a domain of a tyrosine kinase that has a mixed alpha plus beta structure. One region to the left has all beta strands, and another region to right has all alpha helices, connected with loops."/>
          <p:cNvPicPr>
            <a:picLocks noChangeAspect="1"/>
          </p:cNvPicPr>
          <p:nvPr/>
        </p:nvPicPr>
        <p:blipFill>
          <a:blip r:embed="rId3"/>
          <a:stretch>
            <a:fillRect/>
          </a:stretch>
        </p:blipFill>
        <p:spPr>
          <a:xfrm>
            <a:off x="1709445" y="1121034"/>
            <a:ext cx="5725111" cy="5349870"/>
          </a:xfrm>
          <a:prstGeom prst="rect">
            <a:avLst/>
          </a:prstGeom>
        </p:spPr>
      </p:pic>
      <p:sp>
        <p:nvSpPr>
          <p:cNvPr id="4" name="Footer Placeholder 3"/>
          <p:cNvSpPr>
            <a:spLocks noGrp="1"/>
          </p:cNvSpPr>
          <p:nvPr>
            <p:ph type="ftr" sz="quarter" idx="3"/>
          </p:nvPr>
        </p:nvSpPr>
        <p:spPr/>
        <p:txBody>
          <a:bodyPr/>
          <a:lstStyle/>
          <a:p>
            <a:r>
              <a:rPr lang="en-US" smtClean="0"/>
              <a:t>Copyright © 2017 W. W. Norton &amp; Company</a:t>
            </a:r>
            <a:endParaRPr lang="en-US" dirty="0"/>
          </a:p>
        </p:txBody>
      </p:sp>
    </p:spTree>
    <p:extLst>
      <p:ext uri="{BB962C8B-B14F-4D97-AF65-F5344CB8AC3E}">
        <p14:creationId xmlns:p14="http://schemas.microsoft.com/office/powerpoint/2010/main" val="1261086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Four Helix Bundle</a:t>
            </a:r>
            <a:endParaRPr lang="en-US" dirty="0"/>
          </a:p>
        </p:txBody>
      </p:sp>
      <p:sp>
        <p:nvSpPr>
          <p:cNvPr id="3" name="Content Placeholder 2"/>
          <p:cNvSpPr>
            <a:spLocks noGrp="1"/>
          </p:cNvSpPr>
          <p:nvPr>
            <p:ph idx="1"/>
          </p:nvPr>
        </p:nvSpPr>
        <p:spPr>
          <a:xfrm>
            <a:off x="457200" y="1084758"/>
            <a:ext cx="8229600" cy="1201242"/>
          </a:xfrm>
        </p:spPr>
        <p:txBody>
          <a:bodyPr/>
          <a:lstStyle/>
          <a:p>
            <a:r>
              <a:rPr lang="en-US" dirty="0" smtClean="0"/>
              <a:t>Common protein fold </a:t>
            </a:r>
          </a:p>
          <a:p>
            <a:r>
              <a:rPr lang="en-US" dirty="0" smtClean="0"/>
              <a:t>Example: </a:t>
            </a:r>
            <a:r>
              <a:rPr lang="en-US" dirty="0" err="1" smtClean="0"/>
              <a:t>Heme</a:t>
            </a:r>
            <a:r>
              <a:rPr lang="en-US" dirty="0" smtClean="0"/>
              <a:t> domain of cytochrome b</a:t>
            </a:r>
          </a:p>
        </p:txBody>
      </p:sp>
      <p:pic>
        <p:nvPicPr>
          <p:cNvPr id="9" name="Picture 8" descr="A diagram of a ribbon structure, space filling model, and a topology map of cytochrome b protein. Part a is a ribbon structure of the four helix bundle. Three helices partially surround the heme group, which is closer to the C terminus of one of the alpha helices. Part b is the space filling model, which has the heme group surrounded by the protein on all sides except the front. Part c is the topology map of the four helix bundle. From the N terminus to the C terminus, each alpha helix is displayed vertically with a loop connecting adjacent helices."/>
          <p:cNvPicPr>
            <a:picLocks noChangeAspect="1"/>
          </p:cNvPicPr>
          <p:nvPr/>
        </p:nvPicPr>
        <p:blipFill>
          <a:blip r:embed="rId3"/>
          <a:stretch>
            <a:fillRect/>
          </a:stretch>
        </p:blipFill>
        <p:spPr>
          <a:xfrm>
            <a:off x="681588" y="2412263"/>
            <a:ext cx="7780824" cy="3279062"/>
          </a:xfrm>
          <a:prstGeom prst="rect">
            <a:avLst/>
          </a:prstGeom>
        </p:spPr>
      </p:pic>
      <p:sp>
        <p:nvSpPr>
          <p:cNvPr id="4" name="Footer Placeholder 3"/>
          <p:cNvSpPr>
            <a:spLocks noGrp="1"/>
          </p:cNvSpPr>
          <p:nvPr>
            <p:ph type="ftr" sz="quarter" idx="3"/>
          </p:nvPr>
        </p:nvSpPr>
        <p:spPr/>
        <p:txBody>
          <a:bodyPr/>
          <a:lstStyle/>
          <a:p>
            <a:r>
              <a:rPr lang="en-US" smtClean="0"/>
              <a:t>Copyright © 2017 W. W. Norton &amp; Company</a:t>
            </a:r>
            <a:endParaRPr lang="en-US" dirty="0"/>
          </a:p>
        </p:txBody>
      </p:sp>
    </p:spTree>
    <p:extLst>
      <p:ext uri="{BB962C8B-B14F-4D97-AF65-F5344CB8AC3E}">
        <p14:creationId xmlns:p14="http://schemas.microsoft.com/office/powerpoint/2010/main" val="79791234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Greek Key Fold</a:t>
            </a:r>
            <a:endParaRPr lang="en-US" dirty="0"/>
          </a:p>
        </p:txBody>
      </p:sp>
      <p:sp>
        <p:nvSpPr>
          <p:cNvPr id="3" name="Content Placeholder 2"/>
          <p:cNvSpPr>
            <a:spLocks noGrp="1"/>
          </p:cNvSpPr>
          <p:nvPr>
            <p:ph idx="1"/>
          </p:nvPr>
        </p:nvSpPr>
        <p:spPr>
          <a:xfrm>
            <a:off x="457200" y="1084758"/>
            <a:ext cx="8229600" cy="1875884"/>
          </a:xfrm>
        </p:spPr>
        <p:txBody>
          <a:bodyPr/>
          <a:lstStyle/>
          <a:p>
            <a:r>
              <a:rPr lang="en-US" dirty="0" smtClean="0"/>
              <a:t>Common protein fold </a:t>
            </a:r>
          </a:p>
          <a:p>
            <a:r>
              <a:rPr lang="en-US" dirty="0" smtClean="0"/>
              <a:t>Consists of four or more beta strands linked together to form a beta sheet</a:t>
            </a:r>
          </a:p>
        </p:txBody>
      </p:sp>
      <p:pic>
        <p:nvPicPr>
          <p:cNvPr id="9" name="Picture 8" descr="A ribbon structure of a Greek key fold in the Cus F copper binding protein, the topology map of this fold, and a photograph of pottery decorated with the Greek key design. Part a is the ribbon structure of the Greek key fold in the Cus F protein. Four beta strands comprise the fold. Part b is the topology map. The beta sheets are ordered in the number they appear in the polypeptide chain. From left to right, the beta sheets are numbered three, two, one, and four. The N terminus is on the first sheet and the C terminus on the fourth sheet. Starting at the N terminus, the patterns goes up, left, down, left, up, all the way to the right, then down. The end result is a loop inside a larger loop, all formed from a single polypeptide strand. Adjacent beta sheets are antiparallel. Part C is a photograph of a mug with the Greek key design on the rim: a line at 90 degree angles which folds within a square-like shape before connecting to the next square."/>
          <p:cNvPicPr>
            <a:picLocks noChangeAspect="1"/>
          </p:cNvPicPr>
          <p:nvPr/>
        </p:nvPicPr>
        <p:blipFill>
          <a:blip r:embed="rId3"/>
          <a:stretch>
            <a:fillRect/>
          </a:stretch>
        </p:blipFill>
        <p:spPr>
          <a:xfrm>
            <a:off x="457200" y="3086905"/>
            <a:ext cx="7824619" cy="2956588"/>
          </a:xfrm>
          <a:prstGeom prst="rect">
            <a:avLst/>
          </a:prstGeom>
        </p:spPr>
      </p:pic>
      <p:sp>
        <p:nvSpPr>
          <p:cNvPr id="4" name="Footer Placeholder 3"/>
          <p:cNvSpPr>
            <a:spLocks noGrp="1"/>
          </p:cNvSpPr>
          <p:nvPr>
            <p:ph type="ftr" sz="quarter" idx="3"/>
          </p:nvPr>
        </p:nvSpPr>
        <p:spPr/>
        <p:txBody>
          <a:bodyPr/>
          <a:lstStyle/>
          <a:p>
            <a:r>
              <a:rPr lang="en-US" smtClean="0"/>
              <a:t>Copyright © 2017 W. W. Norton &amp; Company</a:t>
            </a:r>
            <a:endParaRPr lang="en-US" dirty="0"/>
          </a:p>
        </p:txBody>
      </p:sp>
    </p:spTree>
    <p:extLst>
      <p:ext uri="{BB962C8B-B14F-4D97-AF65-F5344CB8AC3E}">
        <p14:creationId xmlns:p14="http://schemas.microsoft.com/office/powerpoint/2010/main" val="30763955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Rossmann</a:t>
            </a:r>
            <a:r>
              <a:rPr lang="en-US" dirty="0" smtClean="0"/>
              <a:t> Fold </a:t>
            </a:r>
            <a:endParaRPr lang="en-US" dirty="0"/>
          </a:p>
        </p:txBody>
      </p:sp>
      <p:sp>
        <p:nvSpPr>
          <p:cNvPr id="3" name="Content Placeholder 2"/>
          <p:cNvSpPr>
            <a:spLocks noGrp="1"/>
          </p:cNvSpPr>
          <p:nvPr>
            <p:ph idx="1"/>
          </p:nvPr>
        </p:nvSpPr>
        <p:spPr>
          <a:xfrm>
            <a:off x="457200" y="1084758"/>
            <a:ext cx="8229600" cy="1763087"/>
          </a:xfrm>
        </p:spPr>
        <p:txBody>
          <a:bodyPr/>
          <a:lstStyle/>
          <a:p>
            <a:r>
              <a:rPr lang="en-US" dirty="0" smtClean="0"/>
              <a:t>Complex protein fold in which there are alternating alpha helices and beta strands</a:t>
            </a:r>
          </a:p>
          <a:p>
            <a:r>
              <a:rPr lang="en-US" dirty="0" smtClean="0"/>
              <a:t>Found in proteins that bind nucleotides</a:t>
            </a:r>
          </a:p>
        </p:txBody>
      </p:sp>
      <p:pic>
        <p:nvPicPr>
          <p:cNvPr id="9" name="Picture 8" descr="A ribbon structure and topology map of bacterial lactate dehydrogenase that forms a Rossmann fold. Part a is the ribbon model. Both beta strands and alpha helices comprise the protein, connected by loops. The C terminus is on the left side of the protein and the N terminus is in the lower center of the protein. Nicotinamide adenine dinucleotide (positive 1 Upper N A D ion) fits in a gap in the upper region of the protein. Part b is the topology map. Starting from the C terminus on the far upper left, the protein alternates beta strand, alpha helix, beta strand, alpha helix, two adjacent beta strands, alpha helix, beta strand, alpha helix, beta strand. Of the two beta strands next to each other, the left one is connected via a long loop to the rightmost beta strand in the map. The right beta strand of the pair is the N terminus.  "/>
          <p:cNvPicPr>
            <a:picLocks noChangeAspect="1"/>
          </p:cNvPicPr>
          <p:nvPr/>
        </p:nvPicPr>
        <p:blipFill>
          <a:blip r:embed="rId3"/>
          <a:stretch>
            <a:fillRect/>
          </a:stretch>
        </p:blipFill>
        <p:spPr>
          <a:xfrm>
            <a:off x="692536" y="2923576"/>
            <a:ext cx="7758927" cy="3497059"/>
          </a:xfrm>
          <a:prstGeom prst="rect">
            <a:avLst/>
          </a:prstGeom>
        </p:spPr>
      </p:pic>
      <p:sp>
        <p:nvSpPr>
          <p:cNvPr id="4" name="Footer Placeholder 3"/>
          <p:cNvSpPr>
            <a:spLocks noGrp="1"/>
          </p:cNvSpPr>
          <p:nvPr>
            <p:ph type="ftr" sz="quarter" idx="3"/>
          </p:nvPr>
        </p:nvSpPr>
        <p:spPr/>
        <p:txBody>
          <a:bodyPr/>
          <a:lstStyle/>
          <a:p>
            <a:r>
              <a:rPr lang="en-US" smtClean="0"/>
              <a:t>Copyright © 2017 W. W. Norton &amp; Company</a:t>
            </a:r>
            <a:endParaRPr lang="en-US" dirty="0"/>
          </a:p>
        </p:txBody>
      </p:sp>
    </p:spTree>
    <p:extLst>
      <p:ext uri="{BB962C8B-B14F-4D97-AF65-F5344CB8AC3E}">
        <p14:creationId xmlns:p14="http://schemas.microsoft.com/office/powerpoint/2010/main" val="121116967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 Barrel Fold</a:t>
            </a:r>
            <a:endParaRPr lang="en-US" dirty="0"/>
          </a:p>
        </p:txBody>
      </p:sp>
      <p:sp>
        <p:nvSpPr>
          <p:cNvPr id="3" name="Content Placeholder 2"/>
          <p:cNvSpPr>
            <a:spLocks noGrp="1"/>
          </p:cNvSpPr>
          <p:nvPr>
            <p:ph idx="1"/>
          </p:nvPr>
        </p:nvSpPr>
        <p:spPr>
          <a:xfrm>
            <a:off x="457200" y="1084758"/>
            <a:ext cx="8229600" cy="2115642"/>
          </a:xfrm>
        </p:spPr>
        <p:txBody>
          <a:bodyPr/>
          <a:lstStyle/>
          <a:p>
            <a:r>
              <a:rPr lang="en-US" dirty="0" smtClean="0"/>
              <a:t>Protein fold that has alternating alpha helix   and beta strand (</a:t>
            </a:r>
            <a:r>
              <a:rPr lang="el-GR" dirty="0" smtClean="0"/>
              <a:t>α</a:t>
            </a:r>
            <a:r>
              <a:rPr lang="en-US" dirty="0" smtClean="0"/>
              <a:t>/</a:t>
            </a:r>
            <a:r>
              <a:rPr lang="el-GR" dirty="0" smtClean="0"/>
              <a:t>β</a:t>
            </a:r>
            <a:r>
              <a:rPr lang="en-US" dirty="0" smtClean="0"/>
              <a:t> barrel)</a:t>
            </a:r>
          </a:p>
          <a:p>
            <a:r>
              <a:rPr lang="en-US" dirty="0" smtClean="0"/>
              <a:t>Found in a large number of metabolic enzymes</a:t>
            </a:r>
          </a:p>
        </p:txBody>
      </p:sp>
      <p:pic>
        <p:nvPicPr>
          <p:cNvPr id="9" name="Picture 8" descr="A topology map of bacterial lactate dehydrogenase that forms a Rossmann fold. Starting from the C terminus on the far upper left, the protein alternates beta strand, alpha helix, beta strand, alpha helix, two adjacent beta strands, alpha helix, beta strand, alpha helix, beta strand. Of the two beta strands next to each other, the left one is connected via a long loop to the rightmost beta strand in the map. The right beta strand of the pair is the N terminus."/>
          <p:cNvPicPr>
            <a:picLocks noChangeAspect="1"/>
          </p:cNvPicPr>
          <p:nvPr/>
        </p:nvPicPr>
        <p:blipFill>
          <a:blip r:embed="rId3"/>
          <a:stretch>
            <a:fillRect/>
          </a:stretch>
        </p:blipFill>
        <p:spPr>
          <a:xfrm>
            <a:off x="664175" y="3424262"/>
            <a:ext cx="7815651" cy="2283287"/>
          </a:xfrm>
          <a:prstGeom prst="rect">
            <a:avLst/>
          </a:prstGeom>
        </p:spPr>
      </p:pic>
      <p:sp>
        <p:nvSpPr>
          <p:cNvPr id="4" name="Footer Placeholder 3"/>
          <p:cNvSpPr>
            <a:spLocks noGrp="1"/>
          </p:cNvSpPr>
          <p:nvPr>
            <p:ph type="ftr" sz="quarter" idx="3"/>
          </p:nvPr>
        </p:nvSpPr>
        <p:spPr/>
        <p:txBody>
          <a:bodyPr/>
          <a:lstStyle/>
          <a:p>
            <a:r>
              <a:rPr lang="en-US" smtClean="0"/>
              <a:t>Copyright © 2017 W. W. Norton &amp; Company</a:t>
            </a:r>
            <a:endParaRPr lang="en-US" dirty="0"/>
          </a:p>
        </p:txBody>
      </p:sp>
    </p:spTree>
    <p:extLst>
      <p:ext uri="{BB962C8B-B14F-4D97-AF65-F5344CB8AC3E}">
        <p14:creationId xmlns:p14="http://schemas.microsoft.com/office/powerpoint/2010/main" val="10425907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FERM Domain</a:t>
            </a:r>
            <a:endParaRPr lang="en-US" dirty="0"/>
          </a:p>
        </p:txBody>
      </p:sp>
      <p:sp>
        <p:nvSpPr>
          <p:cNvPr id="3" name="Content Placeholder 2"/>
          <p:cNvSpPr>
            <a:spLocks noGrp="1"/>
          </p:cNvSpPr>
          <p:nvPr>
            <p:ph idx="1"/>
          </p:nvPr>
        </p:nvSpPr>
        <p:spPr>
          <a:xfrm>
            <a:off x="457200" y="1093576"/>
            <a:ext cx="3805499" cy="5391526"/>
          </a:xfrm>
        </p:spPr>
        <p:txBody>
          <a:bodyPr>
            <a:normAutofit/>
          </a:bodyPr>
          <a:lstStyle/>
          <a:p>
            <a:r>
              <a:rPr lang="en-US" dirty="0" smtClean="0"/>
              <a:t>Large protein fold</a:t>
            </a:r>
          </a:p>
          <a:p>
            <a:r>
              <a:rPr lang="en-US" dirty="0" smtClean="0"/>
              <a:t>Consists of three distinct structural components:</a:t>
            </a:r>
          </a:p>
          <a:p>
            <a:pPr lvl="1"/>
            <a:r>
              <a:rPr lang="en-US" dirty="0" smtClean="0"/>
              <a:t>F</a:t>
            </a:r>
            <a:r>
              <a:rPr lang="en-US" baseline="-25000" dirty="0" smtClean="0"/>
              <a:t>A </a:t>
            </a:r>
            <a:endParaRPr lang="en-US" dirty="0"/>
          </a:p>
          <a:p>
            <a:pPr lvl="2"/>
            <a:r>
              <a:rPr lang="en-US" dirty="0"/>
              <a:t>M</a:t>
            </a:r>
            <a:r>
              <a:rPr lang="en-US" dirty="0" smtClean="0"/>
              <a:t>ostly </a:t>
            </a:r>
            <a:r>
              <a:rPr lang="en-US" dirty="0"/>
              <a:t>beta </a:t>
            </a:r>
            <a:r>
              <a:rPr lang="en-US" dirty="0" smtClean="0"/>
              <a:t>sheets</a:t>
            </a:r>
            <a:endParaRPr lang="en-US" dirty="0"/>
          </a:p>
          <a:p>
            <a:pPr lvl="1"/>
            <a:r>
              <a:rPr lang="en-US" dirty="0" smtClean="0"/>
              <a:t>F</a:t>
            </a:r>
            <a:r>
              <a:rPr lang="en-US" baseline="-25000" dirty="0" smtClean="0"/>
              <a:t>B </a:t>
            </a:r>
            <a:endParaRPr lang="en-US" dirty="0"/>
          </a:p>
          <a:p>
            <a:pPr lvl="2"/>
            <a:r>
              <a:rPr lang="en-US" dirty="0"/>
              <a:t>O</a:t>
            </a:r>
            <a:r>
              <a:rPr lang="en-US" dirty="0" smtClean="0"/>
              <a:t>nly alpha helices</a:t>
            </a:r>
            <a:endParaRPr lang="en-US" dirty="0"/>
          </a:p>
          <a:p>
            <a:pPr lvl="1"/>
            <a:r>
              <a:rPr lang="en-US" dirty="0" smtClean="0"/>
              <a:t>F</a:t>
            </a:r>
            <a:r>
              <a:rPr lang="en-US" baseline="-25000" dirty="0" smtClean="0"/>
              <a:t>C</a:t>
            </a:r>
            <a:r>
              <a:rPr lang="en-US" dirty="0" smtClean="0"/>
              <a:t> </a:t>
            </a:r>
          </a:p>
          <a:p>
            <a:pPr lvl="2"/>
            <a:r>
              <a:rPr lang="en-US" dirty="0"/>
              <a:t>M</a:t>
            </a:r>
            <a:r>
              <a:rPr lang="en-US" dirty="0" smtClean="0"/>
              <a:t>ostly beta sheets</a:t>
            </a:r>
            <a:endParaRPr lang="en-US" dirty="0"/>
          </a:p>
        </p:txBody>
      </p:sp>
      <p:pic>
        <p:nvPicPr>
          <p:cNvPr id="6" name="Picture 5" descr="The topology map of the FERM domain fold in radixin. Starting from the N terminus on the upper left, five beta strands are arranged vertically and antiparallel. A horizontal alpha helix connects from the second to the fourth beta strand. A long loop connects the fifth beta strand to the third beta strand, which connects to the F subscript B component below and to the right. The F subscript B component is comprised of four horizontal alpha helices. Numbering them from top to bottom, the first helix connects to the third helix, which connects to the fourth helix, which connects to the second helix. The second helix connects to the F subscript C component towards the left. The F subscript C component has two columns of horizontal antiparallel beta strands. The four beta strands on the right connect sequentially, with the fourth strand connecting to the third beta strand in the left column. The third beta strand on the left connects to the second beta strand that connects to the first beta strand, which connects to the one alpha helix in the component, which is the C terminus."/>
          <p:cNvPicPr>
            <a:picLocks noChangeAspect="1"/>
          </p:cNvPicPr>
          <p:nvPr/>
        </p:nvPicPr>
        <p:blipFill>
          <a:blip r:embed="rId3"/>
          <a:stretch>
            <a:fillRect/>
          </a:stretch>
        </p:blipFill>
        <p:spPr>
          <a:xfrm>
            <a:off x="4337311" y="1284564"/>
            <a:ext cx="4319408" cy="4561660"/>
          </a:xfrm>
          <a:prstGeom prst="rect">
            <a:avLst/>
          </a:prstGeom>
        </p:spPr>
      </p:pic>
      <p:sp>
        <p:nvSpPr>
          <p:cNvPr id="4" name="Footer Placeholder 3"/>
          <p:cNvSpPr>
            <a:spLocks noGrp="1"/>
          </p:cNvSpPr>
          <p:nvPr>
            <p:ph type="ftr" sz="quarter" idx="3"/>
          </p:nvPr>
        </p:nvSpPr>
        <p:spPr/>
        <p:txBody>
          <a:bodyPr/>
          <a:lstStyle/>
          <a:p>
            <a:r>
              <a:rPr lang="en-US" dirty="0" smtClean="0"/>
              <a:t>Copyright © 2017 W. W. Norton &amp; Company</a:t>
            </a:r>
            <a:endParaRPr lang="en-US" dirty="0"/>
          </a:p>
        </p:txBody>
      </p:sp>
    </p:spTree>
    <p:extLst>
      <p:ext uri="{BB962C8B-B14F-4D97-AF65-F5344CB8AC3E}">
        <p14:creationId xmlns:p14="http://schemas.microsoft.com/office/powerpoint/2010/main" val="37955360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Disulfide Bonds</a:t>
            </a:r>
            <a:endParaRPr lang="en-US" dirty="0"/>
          </a:p>
        </p:txBody>
      </p:sp>
      <p:sp>
        <p:nvSpPr>
          <p:cNvPr id="7" name="Content Placeholder 6"/>
          <p:cNvSpPr>
            <a:spLocks noGrp="1"/>
          </p:cNvSpPr>
          <p:nvPr>
            <p:ph idx="1"/>
          </p:nvPr>
        </p:nvSpPr>
        <p:spPr>
          <a:xfrm>
            <a:off x="457199" y="1093576"/>
            <a:ext cx="4250747" cy="5391526"/>
          </a:xfrm>
        </p:spPr>
        <p:txBody>
          <a:bodyPr/>
          <a:lstStyle/>
          <a:p>
            <a:r>
              <a:rPr lang="en-US" dirty="0" smtClean="0"/>
              <a:t>Observed in tertiary structure</a:t>
            </a:r>
          </a:p>
          <a:p>
            <a:r>
              <a:rPr lang="en-US" dirty="0" smtClean="0"/>
              <a:t>Formed when two nearby cysteine residues are oxidized</a:t>
            </a:r>
          </a:p>
          <a:p>
            <a:r>
              <a:rPr lang="en-US" dirty="0" smtClean="0"/>
              <a:t>Found in toxins and growth factors</a:t>
            </a:r>
          </a:p>
        </p:txBody>
      </p:sp>
      <p:pic>
        <p:nvPicPr>
          <p:cNvPr id="12" name="Picture 11" descr="A ribbon structure of the scorpion toxin T S 1 and molecular structure of a zinc finger domain. Part a shows four disulfide bonds between secondary structures of the toxin protein. Two are between the alpha helix and a beta strand, one is between a beta strand and a loop, and one is between two loops. Part b is the ribbon structure of a zinc finger domain. The positive 2 Upper Z-n ion is connected to an alpha helix by two histidine residues and connected to a beta strand by two cysteine residues."/>
          <p:cNvPicPr>
            <a:picLocks noChangeAspect="1"/>
          </p:cNvPicPr>
          <p:nvPr/>
        </p:nvPicPr>
        <p:blipFill>
          <a:blip r:embed="rId3"/>
          <a:stretch>
            <a:fillRect/>
          </a:stretch>
        </p:blipFill>
        <p:spPr>
          <a:xfrm>
            <a:off x="5258545" y="1211576"/>
            <a:ext cx="2803569" cy="5259327"/>
          </a:xfrm>
          <a:prstGeom prst="rect">
            <a:avLst/>
          </a:prstGeom>
        </p:spPr>
      </p:pic>
      <p:sp>
        <p:nvSpPr>
          <p:cNvPr id="3" name="Footer Placeholder 2"/>
          <p:cNvSpPr>
            <a:spLocks noGrp="1"/>
          </p:cNvSpPr>
          <p:nvPr>
            <p:ph type="ftr" sz="quarter" idx="3"/>
          </p:nvPr>
        </p:nvSpPr>
        <p:spPr/>
        <p:txBody>
          <a:bodyPr/>
          <a:lstStyle/>
          <a:p>
            <a:r>
              <a:rPr lang="en-US" smtClean="0"/>
              <a:t>Copyright © 2017 W. W. Norton &amp; Company</a:t>
            </a:r>
            <a:endParaRPr lang="en-US" dirty="0"/>
          </a:p>
        </p:txBody>
      </p:sp>
    </p:spTree>
    <p:extLst>
      <p:ext uri="{BB962C8B-B14F-4D97-AF65-F5344CB8AC3E}">
        <p14:creationId xmlns:p14="http://schemas.microsoft.com/office/powerpoint/2010/main" val="12323957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Quaternary Structures, Part 1</a:t>
            </a:r>
            <a:endParaRPr lang="en-US" dirty="0"/>
          </a:p>
        </p:txBody>
      </p:sp>
      <p:sp>
        <p:nvSpPr>
          <p:cNvPr id="3" name="Content Placeholder 2"/>
          <p:cNvSpPr>
            <a:spLocks noGrp="1"/>
          </p:cNvSpPr>
          <p:nvPr>
            <p:ph idx="1"/>
          </p:nvPr>
        </p:nvSpPr>
        <p:spPr>
          <a:xfrm>
            <a:off x="457200" y="1084758"/>
            <a:ext cx="8229600" cy="2494113"/>
          </a:xfrm>
        </p:spPr>
        <p:txBody>
          <a:bodyPr>
            <a:normAutofit/>
          </a:bodyPr>
          <a:lstStyle/>
          <a:p>
            <a:endParaRPr lang="en-US" sz="2800" dirty="0" smtClean="0"/>
          </a:p>
        </p:txBody>
      </p:sp>
      <p:pic>
        <p:nvPicPr>
          <p:cNvPr id="9" name="Picture 8" descr="The quaternary structure of proteins: the arrangement of protein subunits. In the space filling model of enzyme phosphofructokinase, two polypeptides interact to form a multi-subunit protein complex, with one on top of the other."/>
          <p:cNvPicPr>
            <a:picLocks noChangeAspect="1"/>
          </p:cNvPicPr>
          <p:nvPr/>
        </p:nvPicPr>
        <p:blipFill>
          <a:blip r:embed="rId3"/>
          <a:stretch>
            <a:fillRect/>
          </a:stretch>
        </p:blipFill>
        <p:spPr>
          <a:xfrm>
            <a:off x="3397232" y="3669424"/>
            <a:ext cx="2349537" cy="2801479"/>
          </a:xfrm>
          <a:prstGeom prst="rect">
            <a:avLst/>
          </a:prstGeom>
        </p:spPr>
      </p:pic>
      <p:sp>
        <p:nvSpPr>
          <p:cNvPr id="4" name="Footer Placeholder 3"/>
          <p:cNvSpPr>
            <a:spLocks noGrp="1"/>
          </p:cNvSpPr>
          <p:nvPr>
            <p:ph type="ftr" sz="quarter" idx="3"/>
          </p:nvPr>
        </p:nvSpPr>
        <p:spPr/>
        <p:txBody>
          <a:bodyPr/>
          <a:lstStyle/>
          <a:p>
            <a:r>
              <a:rPr lang="en-US" smtClean="0"/>
              <a:t>Copyright © 2017 W. W. Norton &amp; Company</a:t>
            </a:r>
            <a:endParaRPr lang="en-US" dirty="0"/>
          </a:p>
        </p:txBody>
      </p:sp>
    </p:spTree>
    <p:extLst>
      <p:ext uri="{BB962C8B-B14F-4D97-AF65-F5344CB8AC3E}">
        <p14:creationId xmlns:p14="http://schemas.microsoft.com/office/powerpoint/2010/main" val="41626520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Quaternary Structures, Part 2</a:t>
            </a:r>
            <a:endParaRPr lang="en-US" dirty="0"/>
          </a:p>
        </p:txBody>
      </p:sp>
      <p:sp>
        <p:nvSpPr>
          <p:cNvPr id="3" name="Content Placeholder 2"/>
          <p:cNvSpPr>
            <a:spLocks noGrp="1"/>
          </p:cNvSpPr>
          <p:nvPr>
            <p:ph idx="1"/>
          </p:nvPr>
        </p:nvSpPr>
        <p:spPr/>
        <p:txBody>
          <a:bodyPr>
            <a:normAutofit/>
          </a:bodyPr>
          <a:lstStyle/>
          <a:p>
            <a:endParaRPr lang="en-US" sz="3000" dirty="0" smtClean="0"/>
          </a:p>
        </p:txBody>
      </p:sp>
      <p:sp>
        <p:nvSpPr>
          <p:cNvPr id="4" name="Footer Placeholder 3"/>
          <p:cNvSpPr>
            <a:spLocks noGrp="1"/>
          </p:cNvSpPr>
          <p:nvPr>
            <p:ph type="ftr" sz="quarter" idx="3"/>
          </p:nvPr>
        </p:nvSpPr>
        <p:spPr/>
        <p:txBody>
          <a:bodyPr/>
          <a:lstStyle/>
          <a:p>
            <a:r>
              <a:rPr lang="en-US" smtClean="0"/>
              <a:t>Copyright © 2017 W. W. Norton &amp; Company</a:t>
            </a:r>
            <a:endParaRPr lang="en-US" dirty="0"/>
          </a:p>
        </p:txBody>
      </p:sp>
    </p:spTree>
    <p:extLst>
      <p:ext uri="{BB962C8B-B14F-4D97-AF65-F5344CB8AC3E}">
        <p14:creationId xmlns:p14="http://schemas.microsoft.com/office/powerpoint/2010/main" val="28673301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Quaternary Structures Increase Functionality</a:t>
            </a:r>
            <a:endParaRPr lang="en-US" sz="3600" dirty="0"/>
          </a:p>
        </p:txBody>
      </p:sp>
      <p:sp>
        <p:nvSpPr>
          <p:cNvPr id="3" name="Content Placeholder 2"/>
          <p:cNvSpPr>
            <a:spLocks noGrp="1"/>
          </p:cNvSpPr>
          <p:nvPr>
            <p:ph idx="1"/>
          </p:nvPr>
        </p:nvSpPr>
        <p:spPr/>
        <p:txBody>
          <a:bodyPr/>
          <a:lstStyle/>
          <a:p>
            <a:endParaRPr lang="en-US" dirty="0" smtClean="0"/>
          </a:p>
        </p:txBody>
      </p:sp>
      <p:sp>
        <p:nvSpPr>
          <p:cNvPr id="4" name="Footer Placeholder 3"/>
          <p:cNvSpPr>
            <a:spLocks noGrp="1"/>
          </p:cNvSpPr>
          <p:nvPr>
            <p:ph type="ftr" sz="quarter" idx="3"/>
          </p:nvPr>
        </p:nvSpPr>
        <p:spPr/>
        <p:txBody>
          <a:bodyPr/>
          <a:lstStyle/>
          <a:p>
            <a:r>
              <a:rPr lang="en-US" smtClean="0"/>
              <a:t>Copyright © 2017 W. W. Norton &amp; Company</a:t>
            </a:r>
            <a:endParaRPr lang="en-US" dirty="0"/>
          </a:p>
        </p:txBody>
      </p:sp>
    </p:spTree>
    <p:extLst>
      <p:ext uri="{BB962C8B-B14F-4D97-AF65-F5344CB8AC3E}">
        <p14:creationId xmlns:p14="http://schemas.microsoft.com/office/powerpoint/2010/main" val="8693486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3600" dirty="0" smtClean="0"/>
              <a:t>Representative Proteins in Nature</a:t>
            </a:r>
            <a:endParaRPr lang="en-US" sz="3600" dirty="0"/>
          </a:p>
        </p:txBody>
      </p:sp>
      <p:graphicFrame>
        <p:nvGraphicFramePr>
          <p:cNvPr id="2" name="Table 1"/>
          <p:cNvGraphicFramePr>
            <a:graphicFrameLocks noGrp="1"/>
          </p:cNvGraphicFramePr>
          <p:nvPr>
            <p:extLst>
              <p:ext uri="{D42A27DB-BD31-4B8C-83A1-F6EECF244321}">
                <p14:modId xmlns:p14="http://schemas.microsoft.com/office/powerpoint/2010/main" val="401668975"/>
              </p:ext>
            </p:extLst>
          </p:nvPr>
        </p:nvGraphicFramePr>
        <p:xfrm>
          <a:off x="709175" y="1729438"/>
          <a:ext cx="7725651" cy="3406491"/>
        </p:xfrm>
        <a:graphic>
          <a:graphicData uri="http://schemas.openxmlformats.org/drawingml/2006/table">
            <a:tbl>
              <a:tblPr firstRow="1">
                <a:tableStyleId>{91EBBBCC-DAD2-459C-BE2E-F6DE35CF9A28}</a:tableStyleId>
              </a:tblPr>
              <a:tblGrid>
                <a:gridCol w="2072487">
                  <a:extLst>
                    <a:ext uri="{9D8B030D-6E8A-4147-A177-3AD203B41FA5}">
                      <a16:colId xmlns:a16="http://schemas.microsoft.com/office/drawing/2014/main" xmlns="" val="20000"/>
                    </a:ext>
                  </a:extLst>
                </a:gridCol>
                <a:gridCol w="1583150">
                  <a:extLst>
                    <a:ext uri="{9D8B030D-6E8A-4147-A177-3AD203B41FA5}">
                      <a16:colId xmlns:a16="http://schemas.microsoft.com/office/drawing/2014/main" xmlns="" val="20001"/>
                    </a:ext>
                  </a:extLst>
                </a:gridCol>
                <a:gridCol w="1335483">
                  <a:extLst>
                    <a:ext uri="{9D8B030D-6E8A-4147-A177-3AD203B41FA5}">
                      <a16:colId xmlns:a16="http://schemas.microsoft.com/office/drawing/2014/main" xmlns="" val="20002"/>
                    </a:ext>
                  </a:extLst>
                </a:gridCol>
                <a:gridCol w="1341479">
                  <a:extLst>
                    <a:ext uri="{9D8B030D-6E8A-4147-A177-3AD203B41FA5}">
                      <a16:colId xmlns:a16="http://schemas.microsoft.com/office/drawing/2014/main" xmlns="" val="20003"/>
                    </a:ext>
                  </a:extLst>
                </a:gridCol>
                <a:gridCol w="1393052">
                  <a:extLst>
                    <a:ext uri="{9D8B030D-6E8A-4147-A177-3AD203B41FA5}">
                      <a16:colId xmlns:a16="http://schemas.microsoft.com/office/drawing/2014/main" xmlns="" val="20004"/>
                    </a:ext>
                  </a:extLst>
                </a:gridCol>
              </a:tblGrid>
              <a:tr h="260776">
                <a:tc>
                  <a:txBody>
                    <a:bodyPr/>
                    <a:lstStyle/>
                    <a:p>
                      <a:pPr marL="0" marR="0">
                        <a:lnSpc>
                          <a:spcPct val="107000"/>
                        </a:lnSpc>
                        <a:spcBef>
                          <a:spcPts val="100"/>
                        </a:spcBef>
                        <a:spcAft>
                          <a:spcPts val="0"/>
                        </a:spcAft>
                      </a:pPr>
                      <a:r>
                        <a:rPr lang="en-US" sz="900" dirty="0">
                          <a:effectLst/>
                        </a:rPr>
                        <a:t>Protein name</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100"/>
                        </a:spcBef>
                        <a:spcAft>
                          <a:spcPts val="0"/>
                        </a:spcAft>
                      </a:pPr>
                      <a:r>
                        <a:rPr lang="en-US" sz="900" dirty="0">
                          <a:effectLst/>
                        </a:rPr>
                        <a:t>Cell function</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100"/>
                        </a:spcBef>
                        <a:spcAft>
                          <a:spcPts val="0"/>
                        </a:spcAft>
                      </a:pPr>
                      <a:r>
                        <a:rPr lang="en-US" sz="900">
                          <a:effectLst/>
                        </a:rPr>
                        <a:t>Number of amino acids</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100"/>
                        </a:spcBef>
                        <a:spcAft>
                          <a:spcPts val="0"/>
                        </a:spcAft>
                      </a:pPr>
                      <a:r>
                        <a:rPr lang="en-US" sz="900">
                          <a:effectLst/>
                        </a:rPr>
                        <a:t>Molecular mass (D)</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100"/>
                        </a:spcBef>
                        <a:spcAft>
                          <a:spcPts val="0"/>
                        </a:spcAft>
                      </a:pPr>
                      <a:r>
                        <a:rPr lang="en-US" sz="900" dirty="0">
                          <a:effectLst/>
                        </a:rPr>
                        <a:t>Number of subunits in complex</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255799">
                <a:tc>
                  <a:txBody>
                    <a:bodyPr/>
                    <a:lstStyle/>
                    <a:p>
                      <a:pPr marL="0" marR="0">
                        <a:lnSpc>
                          <a:spcPct val="107000"/>
                        </a:lnSpc>
                        <a:spcBef>
                          <a:spcPts val="100"/>
                        </a:spcBef>
                        <a:spcAft>
                          <a:spcPts val="0"/>
                        </a:spcAft>
                      </a:pPr>
                      <a:r>
                        <a:rPr lang="en-US" sz="900">
                          <a:effectLst/>
                        </a:rPr>
                        <a:t>Human thioredoxin</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100"/>
                        </a:spcBef>
                        <a:spcAft>
                          <a:spcPts val="0"/>
                        </a:spcAft>
                      </a:pPr>
                      <a:r>
                        <a:rPr lang="en-US" sz="900">
                          <a:effectLst/>
                        </a:rPr>
                        <a:t>Redox regulation</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100"/>
                        </a:spcBef>
                        <a:spcAft>
                          <a:spcPts val="0"/>
                        </a:spcAft>
                      </a:pPr>
                      <a:r>
                        <a:rPr lang="en-US" sz="900">
                          <a:effectLst/>
                        </a:rPr>
                        <a:t>105</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100"/>
                        </a:spcBef>
                        <a:spcAft>
                          <a:spcPts val="0"/>
                        </a:spcAft>
                      </a:pPr>
                      <a:r>
                        <a:rPr lang="en-US" sz="900">
                          <a:effectLst/>
                        </a:rPr>
                        <a:t>11,737</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100"/>
                        </a:spcBef>
                        <a:spcAft>
                          <a:spcPts val="0"/>
                        </a:spcAft>
                      </a:pPr>
                      <a:r>
                        <a:rPr lang="en-US" sz="900">
                          <a:effectLst/>
                        </a:rPr>
                        <a:t>1</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255799">
                <a:tc>
                  <a:txBody>
                    <a:bodyPr/>
                    <a:lstStyle/>
                    <a:p>
                      <a:pPr marL="0" marR="0">
                        <a:lnSpc>
                          <a:spcPct val="107000"/>
                        </a:lnSpc>
                        <a:spcBef>
                          <a:spcPts val="100"/>
                        </a:spcBef>
                        <a:spcAft>
                          <a:spcPts val="0"/>
                        </a:spcAft>
                      </a:pPr>
                      <a:r>
                        <a:rPr lang="en-US" sz="900">
                          <a:effectLst/>
                        </a:rPr>
                        <a:t>Chicken egg white lysozyme</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100"/>
                        </a:spcBef>
                        <a:spcAft>
                          <a:spcPts val="0"/>
                        </a:spcAft>
                      </a:pPr>
                      <a:r>
                        <a:rPr lang="en-US" sz="900">
                          <a:effectLst/>
                        </a:rPr>
                        <a:t>Carbohydrate metabolism</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100"/>
                        </a:spcBef>
                        <a:spcAft>
                          <a:spcPts val="0"/>
                        </a:spcAft>
                      </a:pPr>
                      <a:r>
                        <a:rPr lang="en-US" sz="900">
                          <a:effectLst/>
                        </a:rPr>
                        <a:t>129</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100"/>
                        </a:spcBef>
                        <a:spcAft>
                          <a:spcPts val="0"/>
                        </a:spcAft>
                      </a:pPr>
                      <a:r>
                        <a:rPr lang="en-US" sz="900">
                          <a:effectLst/>
                        </a:rPr>
                        <a:t>14,313</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100"/>
                        </a:spcBef>
                        <a:spcAft>
                          <a:spcPts val="0"/>
                        </a:spcAft>
                      </a:pPr>
                      <a:r>
                        <a:rPr lang="en-US" sz="900">
                          <a:effectLst/>
                        </a:rPr>
                        <a:t>1</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255799">
                <a:tc>
                  <a:txBody>
                    <a:bodyPr/>
                    <a:lstStyle/>
                    <a:p>
                      <a:pPr marL="0" marR="0">
                        <a:lnSpc>
                          <a:spcPct val="107000"/>
                        </a:lnSpc>
                        <a:spcBef>
                          <a:spcPts val="100"/>
                        </a:spcBef>
                        <a:spcAft>
                          <a:spcPts val="0"/>
                        </a:spcAft>
                      </a:pPr>
                      <a:r>
                        <a:rPr lang="en-US" sz="900">
                          <a:effectLst/>
                        </a:rPr>
                        <a:t>Horse myoglobin</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100"/>
                        </a:spcBef>
                        <a:spcAft>
                          <a:spcPts val="0"/>
                        </a:spcAft>
                      </a:pPr>
                      <a:r>
                        <a:rPr lang="en-US" sz="900">
                          <a:effectLst/>
                        </a:rPr>
                        <a:t>Oxygen transport</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100"/>
                        </a:spcBef>
                        <a:spcAft>
                          <a:spcPts val="0"/>
                        </a:spcAft>
                      </a:pPr>
                      <a:r>
                        <a:rPr lang="en-US" sz="900" dirty="0">
                          <a:effectLst/>
                        </a:rPr>
                        <a:t>153</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100"/>
                        </a:spcBef>
                        <a:spcAft>
                          <a:spcPts val="0"/>
                        </a:spcAft>
                      </a:pPr>
                      <a:r>
                        <a:rPr lang="en-US" sz="900">
                          <a:effectLst/>
                        </a:rPr>
                        <a:t>16,951</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100"/>
                        </a:spcBef>
                        <a:spcAft>
                          <a:spcPts val="0"/>
                        </a:spcAft>
                      </a:pPr>
                      <a:r>
                        <a:rPr lang="en-US" sz="900">
                          <a:effectLst/>
                        </a:rPr>
                        <a:t>1</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r h="277791">
                <a:tc>
                  <a:txBody>
                    <a:bodyPr/>
                    <a:lstStyle/>
                    <a:p>
                      <a:pPr marL="0" marR="0">
                        <a:lnSpc>
                          <a:spcPct val="107000"/>
                        </a:lnSpc>
                        <a:spcBef>
                          <a:spcPts val="100"/>
                        </a:spcBef>
                        <a:spcAft>
                          <a:spcPts val="0"/>
                        </a:spcAft>
                      </a:pPr>
                      <a:r>
                        <a:rPr lang="en-US" sz="900">
                          <a:effectLst/>
                        </a:rPr>
                        <a:t>Rabbit γ-interferon</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100"/>
                        </a:spcBef>
                        <a:spcAft>
                          <a:spcPts val="0"/>
                        </a:spcAft>
                      </a:pPr>
                      <a:r>
                        <a:rPr lang="en-US" sz="900">
                          <a:effectLst/>
                        </a:rPr>
                        <a:t>Signal transduction</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100"/>
                        </a:spcBef>
                        <a:spcAft>
                          <a:spcPts val="0"/>
                        </a:spcAft>
                      </a:pPr>
                      <a:r>
                        <a:rPr lang="en-US" sz="900">
                          <a:effectLst/>
                        </a:rPr>
                        <a:t>288</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100"/>
                        </a:spcBef>
                        <a:spcAft>
                          <a:spcPts val="0"/>
                        </a:spcAft>
                      </a:pPr>
                      <a:r>
                        <a:rPr lang="en-US" sz="900">
                          <a:effectLst/>
                        </a:rPr>
                        <a:t>33,842</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100"/>
                        </a:spcBef>
                        <a:spcAft>
                          <a:spcPts val="0"/>
                        </a:spcAft>
                      </a:pPr>
                      <a:r>
                        <a:rPr lang="en-US" sz="900" dirty="0">
                          <a:effectLst/>
                        </a:rPr>
                        <a:t>2</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4"/>
                  </a:ext>
                </a:extLst>
              </a:tr>
              <a:tr h="255799">
                <a:tc>
                  <a:txBody>
                    <a:bodyPr/>
                    <a:lstStyle/>
                    <a:p>
                      <a:pPr marL="0" marR="0">
                        <a:lnSpc>
                          <a:spcPct val="107000"/>
                        </a:lnSpc>
                        <a:spcBef>
                          <a:spcPts val="100"/>
                        </a:spcBef>
                        <a:spcAft>
                          <a:spcPts val="0"/>
                        </a:spcAft>
                      </a:pPr>
                      <a:r>
                        <a:rPr lang="en-US" sz="900">
                          <a:effectLst/>
                        </a:rPr>
                        <a:t>Bacterial triose phosphate isomerase</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100"/>
                        </a:spcBef>
                        <a:spcAft>
                          <a:spcPts val="0"/>
                        </a:spcAft>
                      </a:pPr>
                      <a:r>
                        <a:rPr lang="en-US" sz="900" dirty="0">
                          <a:effectLst/>
                        </a:rPr>
                        <a:t>Carbohydrate metabolism</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100"/>
                        </a:spcBef>
                        <a:spcAft>
                          <a:spcPts val="0"/>
                        </a:spcAft>
                      </a:pPr>
                      <a:r>
                        <a:rPr lang="en-US" sz="900">
                          <a:effectLst/>
                        </a:rPr>
                        <a:t>510</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100"/>
                        </a:spcBef>
                        <a:spcAft>
                          <a:spcPts val="0"/>
                        </a:spcAft>
                      </a:pPr>
                      <a:r>
                        <a:rPr lang="en-US" sz="900">
                          <a:effectLst/>
                        </a:rPr>
                        <a:t>53,944</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100"/>
                        </a:spcBef>
                        <a:spcAft>
                          <a:spcPts val="0"/>
                        </a:spcAft>
                      </a:pPr>
                      <a:r>
                        <a:rPr lang="en-US" sz="900">
                          <a:effectLst/>
                        </a:rPr>
                        <a:t>2</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5"/>
                  </a:ext>
                </a:extLst>
              </a:tr>
              <a:tr h="255799">
                <a:tc>
                  <a:txBody>
                    <a:bodyPr/>
                    <a:lstStyle/>
                    <a:p>
                      <a:pPr marL="0" marR="0">
                        <a:lnSpc>
                          <a:spcPct val="107000"/>
                        </a:lnSpc>
                        <a:spcBef>
                          <a:spcPts val="100"/>
                        </a:spcBef>
                        <a:spcAft>
                          <a:spcPts val="0"/>
                        </a:spcAft>
                      </a:pPr>
                      <a:r>
                        <a:rPr lang="en-US" sz="900">
                          <a:effectLst/>
                        </a:rPr>
                        <a:t>Human hemoglobin</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100"/>
                        </a:spcBef>
                        <a:spcAft>
                          <a:spcPts val="0"/>
                        </a:spcAft>
                      </a:pPr>
                      <a:r>
                        <a:rPr lang="en-US" sz="900">
                          <a:effectLst/>
                        </a:rPr>
                        <a:t>Oxygen transport</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100"/>
                        </a:spcBef>
                        <a:spcAft>
                          <a:spcPts val="0"/>
                        </a:spcAft>
                      </a:pPr>
                      <a:r>
                        <a:rPr lang="en-US" sz="900">
                          <a:effectLst/>
                        </a:rPr>
                        <a:t>574</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100"/>
                        </a:spcBef>
                        <a:spcAft>
                          <a:spcPts val="0"/>
                        </a:spcAft>
                      </a:pPr>
                      <a:r>
                        <a:rPr lang="en-US" sz="900">
                          <a:effectLst/>
                        </a:rPr>
                        <a:t>61,986</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100"/>
                        </a:spcBef>
                        <a:spcAft>
                          <a:spcPts val="0"/>
                        </a:spcAft>
                      </a:pPr>
                      <a:r>
                        <a:rPr lang="en-US" sz="900">
                          <a:effectLst/>
                        </a:rPr>
                        <a:t>4</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6"/>
                  </a:ext>
                </a:extLst>
              </a:tr>
              <a:tr h="255799">
                <a:tc>
                  <a:txBody>
                    <a:bodyPr/>
                    <a:lstStyle/>
                    <a:p>
                      <a:pPr marL="0" marR="0">
                        <a:lnSpc>
                          <a:spcPct val="107000"/>
                        </a:lnSpc>
                        <a:spcBef>
                          <a:spcPts val="100"/>
                        </a:spcBef>
                        <a:spcAft>
                          <a:spcPts val="0"/>
                        </a:spcAft>
                      </a:pPr>
                      <a:r>
                        <a:rPr lang="en-US" sz="900">
                          <a:effectLst/>
                        </a:rPr>
                        <a:t>Thale cress (plant) Hsp70 protein</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100"/>
                        </a:spcBef>
                        <a:spcAft>
                          <a:spcPts val="0"/>
                        </a:spcAft>
                      </a:pPr>
                      <a:r>
                        <a:rPr lang="en-US" sz="900">
                          <a:effectLst/>
                        </a:rPr>
                        <a:t>Protein folding</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100"/>
                        </a:spcBef>
                        <a:spcAft>
                          <a:spcPts val="0"/>
                        </a:spcAft>
                      </a:pPr>
                      <a:r>
                        <a:rPr lang="en-US" sz="900">
                          <a:effectLst/>
                        </a:rPr>
                        <a:t>650</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100"/>
                        </a:spcBef>
                        <a:spcAft>
                          <a:spcPts val="0"/>
                        </a:spcAft>
                      </a:pPr>
                      <a:r>
                        <a:rPr lang="en-US" sz="900">
                          <a:effectLst/>
                        </a:rPr>
                        <a:t>71,101</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100"/>
                        </a:spcBef>
                        <a:spcAft>
                          <a:spcPts val="0"/>
                        </a:spcAft>
                      </a:pPr>
                      <a:r>
                        <a:rPr lang="en-US" sz="900">
                          <a:effectLst/>
                        </a:rPr>
                        <a:t>1</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7"/>
                  </a:ext>
                </a:extLst>
              </a:tr>
              <a:tr h="261008">
                <a:tc>
                  <a:txBody>
                    <a:bodyPr/>
                    <a:lstStyle/>
                    <a:p>
                      <a:pPr marL="0" marR="0">
                        <a:lnSpc>
                          <a:spcPct val="107000"/>
                        </a:lnSpc>
                        <a:spcBef>
                          <a:spcPts val="100"/>
                        </a:spcBef>
                        <a:spcAft>
                          <a:spcPts val="0"/>
                        </a:spcAft>
                      </a:pPr>
                      <a:r>
                        <a:rPr lang="en-US" sz="900">
                          <a:effectLst/>
                        </a:rPr>
                        <a:t>Bacteriophage RNA polymerase</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100"/>
                        </a:spcBef>
                        <a:spcAft>
                          <a:spcPts val="0"/>
                        </a:spcAft>
                      </a:pPr>
                      <a:r>
                        <a:rPr lang="en-US" sz="900">
                          <a:effectLst/>
                        </a:rPr>
                        <a:t>RNA synthesis</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100"/>
                        </a:spcBef>
                        <a:spcAft>
                          <a:spcPts val="0"/>
                        </a:spcAft>
                      </a:pPr>
                      <a:r>
                        <a:rPr lang="en-US" sz="900">
                          <a:effectLst/>
                        </a:rPr>
                        <a:t>883</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100"/>
                        </a:spcBef>
                        <a:spcAft>
                          <a:spcPts val="0"/>
                        </a:spcAft>
                      </a:pPr>
                      <a:r>
                        <a:rPr lang="en-US" sz="900">
                          <a:effectLst/>
                        </a:rPr>
                        <a:t>98,885</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100"/>
                        </a:spcBef>
                        <a:spcAft>
                          <a:spcPts val="0"/>
                        </a:spcAft>
                      </a:pPr>
                      <a:r>
                        <a:rPr lang="en-US" sz="900">
                          <a:effectLst/>
                        </a:rPr>
                        <a:t>1</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8"/>
                  </a:ext>
                </a:extLst>
              </a:tr>
              <a:tr h="255799">
                <a:tc>
                  <a:txBody>
                    <a:bodyPr/>
                    <a:lstStyle/>
                    <a:p>
                      <a:pPr marL="0" marR="0">
                        <a:lnSpc>
                          <a:spcPct val="107000"/>
                        </a:lnSpc>
                        <a:spcBef>
                          <a:spcPts val="100"/>
                        </a:spcBef>
                        <a:spcAft>
                          <a:spcPts val="0"/>
                        </a:spcAft>
                      </a:pPr>
                      <a:r>
                        <a:rPr lang="en-US" sz="900">
                          <a:effectLst/>
                        </a:rPr>
                        <a:t>Minnow glucocorticoid receptor</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100"/>
                        </a:spcBef>
                        <a:spcAft>
                          <a:spcPts val="0"/>
                        </a:spcAft>
                      </a:pPr>
                      <a:r>
                        <a:rPr lang="en-US" sz="900">
                          <a:effectLst/>
                        </a:rPr>
                        <a:t>Signal transduction</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100"/>
                        </a:spcBef>
                        <a:spcAft>
                          <a:spcPts val="0"/>
                        </a:spcAft>
                      </a:pPr>
                      <a:r>
                        <a:rPr lang="en-US" sz="900">
                          <a:effectLst/>
                        </a:rPr>
                        <a:t>1,490</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100"/>
                        </a:spcBef>
                        <a:spcAft>
                          <a:spcPts val="0"/>
                        </a:spcAft>
                      </a:pPr>
                      <a:r>
                        <a:rPr lang="en-US" sz="900">
                          <a:effectLst/>
                        </a:rPr>
                        <a:t>163,750</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100"/>
                        </a:spcBef>
                        <a:spcAft>
                          <a:spcPts val="0"/>
                        </a:spcAft>
                      </a:pPr>
                      <a:r>
                        <a:rPr lang="en-US" sz="900">
                          <a:effectLst/>
                        </a:rPr>
                        <a:t>2</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9"/>
                  </a:ext>
                </a:extLst>
              </a:tr>
              <a:tr h="255799">
                <a:tc>
                  <a:txBody>
                    <a:bodyPr/>
                    <a:lstStyle/>
                    <a:p>
                      <a:pPr marL="0" marR="0">
                        <a:lnSpc>
                          <a:spcPct val="107000"/>
                        </a:lnSpc>
                        <a:spcBef>
                          <a:spcPts val="100"/>
                        </a:spcBef>
                        <a:spcAft>
                          <a:spcPts val="0"/>
                        </a:spcAft>
                      </a:pPr>
                      <a:r>
                        <a:rPr lang="en-US" sz="900">
                          <a:effectLst/>
                        </a:rPr>
                        <a:t>Yeast pyruvate carboxylase</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100"/>
                        </a:spcBef>
                        <a:spcAft>
                          <a:spcPts val="0"/>
                        </a:spcAft>
                      </a:pPr>
                      <a:r>
                        <a:rPr lang="en-US" sz="900">
                          <a:effectLst/>
                        </a:rPr>
                        <a:t>Carbohydrate metabolism</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100"/>
                        </a:spcBef>
                        <a:spcAft>
                          <a:spcPts val="0"/>
                        </a:spcAft>
                      </a:pPr>
                      <a:r>
                        <a:rPr lang="en-US" sz="900">
                          <a:effectLst/>
                        </a:rPr>
                        <a:t>2,252</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100"/>
                        </a:spcBef>
                        <a:spcAft>
                          <a:spcPts val="0"/>
                        </a:spcAft>
                      </a:pPr>
                      <a:r>
                        <a:rPr lang="en-US" sz="900">
                          <a:effectLst/>
                        </a:rPr>
                        <a:t>245,456</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100"/>
                        </a:spcBef>
                        <a:spcAft>
                          <a:spcPts val="0"/>
                        </a:spcAft>
                      </a:pPr>
                      <a:r>
                        <a:rPr lang="en-US" sz="900">
                          <a:effectLst/>
                        </a:rPr>
                        <a:t>4</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10"/>
                  </a:ext>
                </a:extLst>
              </a:tr>
              <a:tr h="255799">
                <a:tc>
                  <a:txBody>
                    <a:bodyPr/>
                    <a:lstStyle/>
                    <a:p>
                      <a:pPr marL="0" marR="0">
                        <a:lnSpc>
                          <a:spcPct val="107000"/>
                        </a:lnSpc>
                        <a:spcBef>
                          <a:spcPts val="100"/>
                        </a:spcBef>
                        <a:spcAft>
                          <a:spcPts val="0"/>
                        </a:spcAft>
                      </a:pPr>
                      <a:r>
                        <a:rPr lang="en-US" sz="900">
                          <a:effectLst/>
                        </a:rPr>
                        <a:t>Bacterial glutamine synthetase</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100"/>
                        </a:spcBef>
                        <a:spcAft>
                          <a:spcPts val="0"/>
                        </a:spcAft>
                      </a:pPr>
                      <a:r>
                        <a:rPr lang="en-US" sz="900">
                          <a:effectLst/>
                        </a:rPr>
                        <a:t>Nitrogen metabolism</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100"/>
                        </a:spcBef>
                        <a:spcAft>
                          <a:spcPts val="0"/>
                        </a:spcAft>
                      </a:pPr>
                      <a:r>
                        <a:rPr lang="en-US" sz="900">
                          <a:effectLst/>
                        </a:rPr>
                        <a:t>5,616</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100"/>
                        </a:spcBef>
                        <a:spcAft>
                          <a:spcPts val="0"/>
                        </a:spcAft>
                      </a:pPr>
                      <a:r>
                        <a:rPr lang="en-US" sz="900">
                          <a:effectLst/>
                        </a:rPr>
                        <a:t>621,264</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100"/>
                        </a:spcBef>
                        <a:spcAft>
                          <a:spcPts val="0"/>
                        </a:spcAft>
                      </a:pPr>
                      <a:r>
                        <a:rPr lang="en-US" sz="900">
                          <a:effectLst/>
                        </a:rPr>
                        <a:t>12</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11"/>
                  </a:ext>
                </a:extLst>
              </a:tr>
              <a:tr h="272004">
                <a:tc>
                  <a:txBody>
                    <a:bodyPr/>
                    <a:lstStyle/>
                    <a:p>
                      <a:pPr marL="0" marR="0">
                        <a:lnSpc>
                          <a:spcPct val="107000"/>
                        </a:lnSpc>
                        <a:spcBef>
                          <a:spcPts val="100"/>
                        </a:spcBef>
                        <a:spcAft>
                          <a:spcPts val="0"/>
                        </a:spcAft>
                      </a:pPr>
                      <a:r>
                        <a:rPr lang="en-US" sz="900">
                          <a:effectLst/>
                        </a:rPr>
                        <a:t>Human titin protein</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100"/>
                        </a:spcBef>
                        <a:spcAft>
                          <a:spcPts val="0"/>
                        </a:spcAft>
                      </a:pPr>
                      <a:r>
                        <a:rPr lang="en-US" sz="900">
                          <a:effectLst/>
                        </a:rPr>
                        <a:t>Muscle contraction</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100"/>
                        </a:spcBef>
                        <a:spcAft>
                          <a:spcPts val="0"/>
                        </a:spcAft>
                      </a:pPr>
                      <a:r>
                        <a:rPr lang="en-US" sz="900">
                          <a:effectLst/>
                        </a:rPr>
                        <a:t>26,926</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100"/>
                        </a:spcBef>
                        <a:spcAft>
                          <a:spcPts val="0"/>
                        </a:spcAft>
                      </a:pPr>
                      <a:r>
                        <a:rPr lang="en-US" sz="900">
                          <a:effectLst/>
                        </a:rPr>
                        <a:t>2,993,428</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100"/>
                        </a:spcBef>
                        <a:spcAft>
                          <a:spcPts val="0"/>
                        </a:spcAft>
                      </a:pPr>
                      <a:r>
                        <a:rPr lang="en-US" sz="900" dirty="0">
                          <a:effectLst/>
                        </a:rPr>
                        <a:t>1</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12"/>
                  </a:ext>
                </a:extLst>
              </a:tr>
            </a:tbl>
          </a:graphicData>
        </a:graphic>
      </p:graphicFrame>
      <p:pic>
        <p:nvPicPr>
          <p:cNvPr id="4" name="Picture 3" descr="Table 4.1 is titled Representative Proteins in Nature. It has 13 rows and five columns. The columns are titled: protein name, cell function, number of amino acids, molecular mass in Daltons, and number of subunits in complex."/>
          <p:cNvPicPr>
            <a:picLocks noChangeAspect="1"/>
          </p:cNvPicPr>
          <p:nvPr/>
        </p:nvPicPr>
        <p:blipFill>
          <a:blip r:embed="rId3"/>
          <a:stretch>
            <a:fillRect/>
          </a:stretch>
        </p:blipFill>
        <p:spPr>
          <a:xfrm>
            <a:off x="499732" y="1541071"/>
            <a:ext cx="8486368" cy="4639458"/>
          </a:xfrm>
          <a:prstGeom prst="rect">
            <a:avLst/>
          </a:prstGeom>
        </p:spPr>
      </p:pic>
      <p:sp>
        <p:nvSpPr>
          <p:cNvPr id="3" name="Footer Placeholder 2"/>
          <p:cNvSpPr>
            <a:spLocks noGrp="1"/>
          </p:cNvSpPr>
          <p:nvPr>
            <p:ph type="ftr" sz="quarter" idx="3"/>
          </p:nvPr>
        </p:nvSpPr>
        <p:spPr/>
        <p:txBody>
          <a:bodyPr/>
          <a:lstStyle/>
          <a:p>
            <a:r>
              <a:rPr lang="en-US" smtClean="0"/>
              <a:t>Copyright © 2017 W. W. Norton &amp; Company</a:t>
            </a:r>
            <a:endParaRPr lang="en-US" dirty="0"/>
          </a:p>
        </p:txBody>
      </p:sp>
    </p:spTree>
    <p:extLst>
      <p:ext uri="{BB962C8B-B14F-4D97-AF65-F5344CB8AC3E}">
        <p14:creationId xmlns:p14="http://schemas.microsoft.com/office/powerpoint/2010/main" val="3405919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Fibrous Proteins</a:t>
            </a:r>
            <a:endParaRPr lang="en-US" dirty="0"/>
          </a:p>
        </p:txBody>
      </p:sp>
      <p:sp>
        <p:nvSpPr>
          <p:cNvPr id="3" name="Content Placeholder 2"/>
          <p:cNvSpPr>
            <a:spLocks noGrp="1"/>
          </p:cNvSpPr>
          <p:nvPr>
            <p:ph idx="1"/>
          </p:nvPr>
        </p:nvSpPr>
        <p:spPr/>
        <p:txBody>
          <a:bodyPr>
            <a:normAutofit/>
          </a:bodyPr>
          <a:lstStyle/>
          <a:p>
            <a:endParaRPr lang="en-US" sz="3000" dirty="0" smtClean="0"/>
          </a:p>
        </p:txBody>
      </p:sp>
      <p:sp>
        <p:nvSpPr>
          <p:cNvPr id="4" name="Footer Placeholder 3"/>
          <p:cNvSpPr>
            <a:spLocks noGrp="1"/>
          </p:cNvSpPr>
          <p:nvPr>
            <p:ph type="ftr" sz="quarter" idx="3"/>
          </p:nvPr>
        </p:nvSpPr>
        <p:spPr/>
        <p:txBody>
          <a:bodyPr/>
          <a:lstStyle/>
          <a:p>
            <a:r>
              <a:rPr lang="en-US" smtClean="0"/>
              <a:t>Copyright © 2017 W. W. Norton &amp; Company</a:t>
            </a:r>
            <a:endParaRPr lang="en-US" dirty="0"/>
          </a:p>
        </p:txBody>
      </p:sp>
    </p:spTree>
    <p:extLst>
      <p:ext uri="{BB962C8B-B14F-4D97-AF65-F5344CB8AC3E}">
        <p14:creationId xmlns:p14="http://schemas.microsoft.com/office/powerpoint/2010/main" val="8988168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Keratin: A Fibrous Protein</a:t>
            </a:r>
            <a:endParaRPr lang="en-US" dirty="0"/>
          </a:p>
        </p:txBody>
      </p:sp>
      <p:pic>
        <p:nvPicPr>
          <p:cNvPr id="7" name="Picture 6" descr="A ribbon model and space filling model of a coiled coil region in myosin. The two alpha helices wind around each other."/>
          <p:cNvPicPr>
            <a:picLocks noChangeAspect="1"/>
          </p:cNvPicPr>
          <p:nvPr/>
        </p:nvPicPr>
        <p:blipFill>
          <a:blip r:embed="rId3">
            <a:clrChange>
              <a:clrFrom>
                <a:srgbClr val="FFFFFF"/>
              </a:clrFrom>
              <a:clrTo>
                <a:srgbClr val="FFFFFF">
                  <a:alpha val="0"/>
                </a:srgbClr>
              </a:clrTo>
            </a:clrChange>
          </a:blip>
          <a:stretch>
            <a:fillRect/>
          </a:stretch>
        </p:blipFill>
        <p:spPr>
          <a:xfrm>
            <a:off x="1555706" y="1138591"/>
            <a:ext cx="6032589" cy="2598322"/>
          </a:xfrm>
          <a:prstGeom prst="rect">
            <a:avLst/>
          </a:prstGeom>
        </p:spPr>
      </p:pic>
      <p:pic>
        <p:nvPicPr>
          <p:cNvPr id="8" name="Picture 7" descr="A diagram of two coiled coil dimers of keratin. A left handed coiled coil dimer and right handed keratin helix wind around each other and are next to an identical pair. Disulfide bridges form between two coiled coils, from one right handed keratin helix to the other coil's left-handed coiled coil dimer."/>
          <p:cNvPicPr>
            <a:picLocks noChangeAspect="1"/>
          </p:cNvPicPr>
          <p:nvPr/>
        </p:nvPicPr>
        <p:blipFill>
          <a:blip r:embed="rId4">
            <a:clrChange>
              <a:clrFrom>
                <a:srgbClr val="FFFFFF"/>
              </a:clrFrom>
              <a:clrTo>
                <a:srgbClr val="FFFFFF">
                  <a:alpha val="0"/>
                </a:srgbClr>
              </a:clrTo>
            </a:clrChange>
          </a:blip>
          <a:stretch>
            <a:fillRect/>
          </a:stretch>
        </p:blipFill>
        <p:spPr>
          <a:xfrm>
            <a:off x="3994272" y="3917008"/>
            <a:ext cx="2812355" cy="2553895"/>
          </a:xfrm>
          <a:prstGeom prst="rect">
            <a:avLst/>
          </a:prstGeom>
        </p:spPr>
      </p:pic>
      <p:sp>
        <p:nvSpPr>
          <p:cNvPr id="4" name="Footer Placeholder 3"/>
          <p:cNvSpPr>
            <a:spLocks noGrp="1"/>
          </p:cNvSpPr>
          <p:nvPr>
            <p:ph type="ftr" sz="quarter" idx="3"/>
          </p:nvPr>
        </p:nvSpPr>
        <p:spPr/>
        <p:txBody>
          <a:bodyPr/>
          <a:lstStyle/>
          <a:p>
            <a:r>
              <a:rPr lang="en-US" smtClean="0"/>
              <a:t>Copyright © 2017 W. W. Norton &amp; Company</a:t>
            </a:r>
            <a:endParaRPr lang="en-US" dirty="0"/>
          </a:p>
        </p:txBody>
      </p:sp>
    </p:spTree>
    <p:extLst>
      <p:ext uri="{BB962C8B-B14F-4D97-AF65-F5344CB8AC3E}">
        <p14:creationId xmlns:p14="http://schemas.microsoft.com/office/powerpoint/2010/main" val="11203133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Silk Protein: A Fibrous Protein</a:t>
            </a:r>
            <a:endParaRPr lang="en-US" dirty="0"/>
          </a:p>
        </p:txBody>
      </p:sp>
      <p:pic>
        <p:nvPicPr>
          <p:cNvPr id="7" name="Picture 6" descr="A diagram of a ribbon model of the heavy chain subunit of silk protein and photographs of insects that produce silk. In part a, the ribbon model has five vertical beta sheets antiparallel to adjacent strands but parallel to the multiple shadowy beta strands behind each main beta strand, indicating the overlapping beta sheets. Part b is a photograph of the Bombyx mori silkworm in its cocoon. Part c is a photograph of a spider on its web."/>
          <p:cNvPicPr>
            <a:picLocks noChangeAspect="1"/>
          </p:cNvPicPr>
          <p:nvPr/>
        </p:nvPicPr>
        <p:blipFill>
          <a:blip r:embed="rId3"/>
          <a:stretch>
            <a:fillRect/>
          </a:stretch>
        </p:blipFill>
        <p:spPr>
          <a:xfrm>
            <a:off x="457200" y="2094629"/>
            <a:ext cx="8229600" cy="2668742"/>
          </a:xfrm>
          <a:prstGeom prst="rect">
            <a:avLst/>
          </a:prstGeom>
        </p:spPr>
      </p:pic>
      <p:sp>
        <p:nvSpPr>
          <p:cNvPr id="4" name="Footer Placeholder 3"/>
          <p:cNvSpPr>
            <a:spLocks noGrp="1"/>
          </p:cNvSpPr>
          <p:nvPr>
            <p:ph type="ftr" sz="quarter" idx="3"/>
          </p:nvPr>
        </p:nvSpPr>
        <p:spPr/>
        <p:txBody>
          <a:bodyPr/>
          <a:lstStyle/>
          <a:p>
            <a:r>
              <a:rPr lang="en-US" smtClean="0"/>
              <a:t>Copyright © 2017 W. W. Norton &amp; Company</a:t>
            </a:r>
            <a:endParaRPr lang="en-US" dirty="0"/>
          </a:p>
        </p:txBody>
      </p:sp>
    </p:spTree>
    <p:extLst>
      <p:ext uri="{BB962C8B-B14F-4D97-AF65-F5344CB8AC3E}">
        <p14:creationId xmlns:p14="http://schemas.microsoft.com/office/powerpoint/2010/main" val="414651776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Collagen: A Fibrous Protein</a:t>
            </a:r>
            <a:endParaRPr lang="en-US" dirty="0"/>
          </a:p>
        </p:txBody>
      </p:sp>
      <p:pic>
        <p:nvPicPr>
          <p:cNvPr id="7" name="Picture 6" descr="A stick model, wire and ribbon model, and space filling model of portions of collagen. Part a is a stick model of a single collagen-like polypeptide chain. The amino acids hydroxyproline (4 Hy P), glycine (Gly), and proline (Pro) repeat to form a left handed helix. Part b is a wire and ribbon model of the triple helix. Part c is a space filling model of the protein, a tightly packed triple helix."/>
          <p:cNvPicPr>
            <a:picLocks noChangeAspect="1"/>
          </p:cNvPicPr>
          <p:nvPr/>
        </p:nvPicPr>
        <p:blipFill>
          <a:blip r:embed="rId3"/>
          <a:stretch>
            <a:fillRect/>
          </a:stretch>
        </p:blipFill>
        <p:spPr>
          <a:xfrm>
            <a:off x="1432278" y="1204613"/>
            <a:ext cx="6279445" cy="5266290"/>
          </a:xfrm>
          <a:prstGeom prst="rect">
            <a:avLst/>
          </a:prstGeom>
        </p:spPr>
      </p:pic>
      <p:sp>
        <p:nvSpPr>
          <p:cNvPr id="4" name="Footer Placeholder 3"/>
          <p:cNvSpPr>
            <a:spLocks noGrp="1"/>
          </p:cNvSpPr>
          <p:nvPr>
            <p:ph type="ftr" sz="quarter" idx="3"/>
          </p:nvPr>
        </p:nvSpPr>
        <p:spPr/>
        <p:txBody>
          <a:bodyPr/>
          <a:lstStyle/>
          <a:p>
            <a:r>
              <a:rPr lang="en-US" smtClean="0"/>
              <a:t>Copyright © 2017 W. W. Norton &amp; Company</a:t>
            </a:r>
            <a:endParaRPr lang="en-US" dirty="0"/>
          </a:p>
        </p:txBody>
      </p:sp>
    </p:spTree>
    <p:extLst>
      <p:ext uri="{BB962C8B-B14F-4D97-AF65-F5344CB8AC3E}">
        <p14:creationId xmlns:p14="http://schemas.microsoft.com/office/powerpoint/2010/main" val="79461120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Globular Proteins</a:t>
            </a:r>
            <a:endParaRPr lang="en-US" dirty="0"/>
          </a:p>
        </p:txBody>
      </p:sp>
      <p:sp>
        <p:nvSpPr>
          <p:cNvPr id="3" name="Content Placeholder 2"/>
          <p:cNvSpPr>
            <a:spLocks noGrp="1"/>
          </p:cNvSpPr>
          <p:nvPr>
            <p:ph idx="1"/>
          </p:nvPr>
        </p:nvSpPr>
        <p:spPr>
          <a:xfrm>
            <a:off x="457200" y="1084758"/>
            <a:ext cx="8229600" cy="1041222"/>
          </a:xfrm>
        </p:spPr>
        <p:txBody>
          <a:bodyPr/>
          <a:lstStyle/>
          <a:p>
            <a:r>
              <a:rPr lang="en-US" dirty="0" smtClean="0"/>
              <a:t>Spherical proteins that consist of multi-subunit protein complexes</a:t>
            </a:r>
          </a:p>
        </p:txBody>
      </p:sp>
      <p:pic>
        <p:nvPicPr>
          <p:cNvPr id="9" name="Picture 8" descr="Ribbon structures of a monomer subunit and the alpha 12 homododecamer protein complex in the bacteriophage phi 29 D N A packaging motor, and a schematic drawing of the packaging motor protein subunits. The ribbon model of the monomer subunit shows mostly alpha helices as secondary structure. In the alpha 12 homododecamer, an inner ring of beta strands is surrounded by a ring of alpha helices, which are surrounded by another narrow ring of beta strands. Part b is a schematic drawing of the packaging motor protein subunits. Twelve subunits interlock. Each one has a triangle shaped gap on one side and a triangle shaped extrusion on the other side. These are called complementary quaternary interaction surfaces."/>
          <p:cNvPicPr>
            <a:picLocks noChangeAspect="1"/>
          </p:cNvPicPr>
          <p:nvPr/>
        </p:nvPicPr>
        <p:blipFill>
          <a:blip r:embed="rId3"/>
          <a:stretch>
            <a:fillRect/>
          </a:stretch>
        </p:blipFill>
        <p:spPr>
          <a:xfrm>
            <a:off x="457200" y="2335291"/>
            <a:ext cx="8229600" cy="3221301"/>
          </a:xfrm>
          <a:prstGeom prst="rect">
            <a:avLst/>
          </a:prstGeom>
        </p:spPr>
      </p:pic>
      <p:sp>
        <p:nvSpPr>
          <p:cNvPr id="4" name="Footer Placeholder 3"/>
          <p:cNvSpPr>
            <a:spLocks noGrp="1"/>
          </p:cNvSpPr>
          <p:nvPr>
            <p:ph type="ftr" sz="quarter" idx="3"/>
          </p:nvPr>
        </p:nvSpPr>
        <p:spPr/>
        <p:txBody>
          <a:bodyPr/>
          <a:lstStyle/>
          <a:p>
            <a:r>
              <a:rPr lang="en-US" smtClean="0"/>
              <a:t>Copyright © 2017 W. W. Norton &amp; Company</a:t>
            </a:r>
            <a:endParaRPr lang="en-US" dirty="0"/>
          </a:p>
        </p:txBody>
      </p:sp>
    </p:spTree>
    <p:extLst>
      <p:ext uri="{BB962C8B-B14F-4D97-AF65-F5344CB8AC3E}">
        <p14:creationId xmlns:p14="http://schemas.microsoft.com/office/powerpoint/2010/main" val="362073336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Immunoglobulins: An Example of Globular Proteins</a:t>
            </a:r>
            <a:endParaRPr lang="en-US" sz="3600" dirty="0"/>
          </a:p>
        </p:txBody>
      </p:sp>
      <p:pic>
        <p:nvPicPr>
          <p:cNvPr id="7" name="Picture 6" descr="A ribbon model and schematic representation of immunoglobulin G tetrameric protein complex. Part a is the ribbon model. The secondary structures are beta strands. The complex's shape is similar to the uppercase letter Y. In the upper horizontal portion, the light chain and heavy chain overlap. In the lower vertical portion, it is only heavy chain. Part b is the schematic representation of the protein complex, and it is shaped similar to the uppercase letter Y. On each of the upper portions, the positive one Upper N Upper H 3 ion terminus is an antigen binding site. A light chain and heavy chain are next to each other on each side, and both are variable domains. Next, a section of the parallel light and heavy chains are constant domains. The two upper portions meet at protease cleavage sites and end with negative one Upper C Upper O Upper O ions. The remainder of the structure is two parallel heavy chain constant domains, also ending in negative one Upper C Upper O Upper O ions. There are two disulfide bonds between the parallel chains in the lower portion, and there is one disulfide bond in each of the upper portions between the light and heavy chains. There is also a disulfide bond between the heavy chain of the left upper portion and the left heavy chain of the lower portion, and between the heavy chain of the right upper portion and the right heavy chain of the lower portion. After being cleaved with protease, two Fab fragments and one Fc fragment result. The protease has cleaved at the disulfide bonds between the heavy chains in the upper portions and lower portion, so the Fab fragments are the two upper portions and the Fc fragment is the lower portion."/>
          <p:cNvPicPr>
            <a:picLocks noChangeAspect="1"/>
          </p:cNvPicPr>
          <p:nvPr/>
        </p:nvPicPr>
        <p:blipFill>
          <a:blip r:embed="rId3"/>
          <a:stretch>
            <a:fillRect/>
          </a:stretch>
        </p:blipFill>
        <p:spPr>
          <a:xfrm>
            <a:off x="2289927" y="1503600"/>
            <a:ext cx="4564146" cy="4967304"/>
          </a:xfrm>
          <a:prstGeom prst="rect">
            <a:avLst/>
          </a:prstGeom>
        </p:spPr>
      </p:pic>
      <p:sp>
        <p:nvSpPr>
          <p:cNvPr id="4" name="Footer Placeholder 3"/>
          <p:cNvSpPr>
            <a:spLocks noGrp="1"/>
          </p:cNvSpPr>
          <p:nvPr>
            <p:ph type="ftr" sz="quarter" idx="11"/>
          </p:nvPr>
        </p:nvSpPr>
        <p:spPr/>
        <p:txBody>
          <a:bodyPr/>
          <a:lstStyle/>
          <a:p>
            <a:r>
              <a:rPr lang="en-US" smtClean="0"/>
              <a:t>Copyright © 2017 W. W. Norton &amp; Company</a:t>
            </a:r>
            <a:endParaRPr lang="en-US" dirty="0"/>
          </a:p>
        </p:txBody>
      </p:sp>
    </p:spTree>
    <p:extLst>
      <p:ext uri="{BB962C8B-B14F-4D97-AF65-F5344CB8AC3E}">
        <p14:creationId xmlns:p14="http://schemas.microsoft.com/office/powerpoint/2010/main" val="23682628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4.3 Protein Folding, Part 1 </a:t>
            </a:r>
            <a:endParaRPr lang="en-US" dirty="0"/>
          </a:p>
        </p:txBody>
      </p:sp>
      <p:sp>
        <p:nvSpPr>
          <p:cNvPr id="3" name="Content Placeholder 2"/>
          <p:cNvSpPr>
            <a:spLocks noGrp="1"/>
          </p:cNvSpPr>
          <p:nvPr>
            <p:ph idx="1"/>
          </p:nvPr>
        </p:nvSpPr>
        <p:spPr/>
        <p:txBody>
          <a:bodyPr/>
          <a:lstStyle/>
          <a:p>
            <a:r>
              <a:rPr lang="en-US" dirty="0" smtClean="0"/>
              <a:t>Primary sequence leads to a limited number of possible folding pathways. </a:t>
            </a:r>
          </a:p>
        </p:txBody>
      </p:sp>
      <p:sp>
        <p:nvSpPr>
          <p:cNvPr id="4" name="Footer Placeholder 3"/>
          <p:cNvSpPr>
            <a:spLocks noGrp="1"/>
          </p:cNvSpPr>
          <p:nvPr>
            <p:ph type="ftr" sz="quarter" idx="3"/>
          </p:nvPr>
        </p:nvSpPr>
        <p:spPr/>
        <p:txBody>
          <a:bodyPr/>
          <a:lstStyle/>
          <a:p>
            <a:r>
              <a:rPr lang="en-US" smtClean="0"/>
              <a:t>Copyright © 2017 W. W. Norton &amp; Company</a:t>
            </a:r>
            <a:endParaRPr lang="en-US" dirty="0"/>
          </a:p>
        </p:txBody>
      </p:sp>
    </p:spTree>
    <p:extLst>
      <p:ext uri="{BB962C8B-B14F-4D97-AF65-F5344CB8AC3E}">
        <p14:creationId xmlns:p14="http://schemas.microsoft.com/office/powerpoint/2010/main" val="28400124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4.3 Protein Folding, Part 2 </a:t>
            </a:r>
            <a:endParaRPr lang="en-US" dirty="0"/>
          </a:p>
        </p:txBody>
      </p:sp>
      <p:sp>
        <p:nvSpPr>
          <p:cNvPr id="3" name="Content Placeholder 2"/>
          <p:cNvSpPr>
            <a:spLocks noGrp="1"/>
          </p:cNvSpPr>
          <p:nvPr>
            <p:ph idx="1"/>
          </p:nvPr>
        </p:nvSpPr>
        <p:spPr/>
        <p:txBody>
          <a:bodyPr>
            <a:normAutofit/>
          </a:bodyPr>
          <a:lstStyle/>
          <a:p>
            <a:endParaRPr lang="en-US" sz="3000" dirty="0" smtClean="0"/>
          </a:p>
        </p:txBody>
      </p:sp>
      <p:sp>
        <p:nvSpPr>
          <p:cNvPr id="4" name="Footer Placeholder 3"/>
          <p:cNvSpPr>
            <a:spLocks noGrp="1"/>
          </p:cNvSpPr>
          <p:nvPr>
            <p:ph type="ftr" sz="quarter" idx="3"/>
          </p:nvPr>
        </p:nvSpPr>
        <p:spPr/>
        <p:txBody>
          <a:bodyPr/>
          <a:lstStyle/>
          <a:p>
            <a:r>
              <a:rPr lang="en-US" dirty="0" smtClean="0"/>
              <a:t>Copyright © 2017 W. W. Norton &amp; Company</a:t>
            </a:r>
            <a:endParaRPr lang="en-US" dirty="0"/>
          </a:p>
        </p:txBody>
      </p:sp>
    </p:spTree>
    <p:extLst>
      <p:ext uri="{BB962C8B-B14F-4D97-AF65-F5344CB8AC3E}">
        <p14:creationId xmlns:p14="http://schemas.microsoft.com/office/powerpoint/2010/main" val="14408485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Cooperativity in Protein Folding</a:t>
            </a:r>
            <a:endParaRPr lang="en-US" dirty="0"/>
          </a:p>
        </p:txBody>
      </p:sp>
      <p:pic>
        <p:nvPicPr>
          <p:cNvPr id="8" name="Picture 7" descr="A line graph of the transition curve of an unfolding protein domain. The x axis is denaturing condition, and the y axis is fraction unfolded. Close to the origin, all molecules are folded. As denaturing condition increases, the fraction unfolded rapidly increases. T subscript m is when half of the molecules are unfolded, or fraction unfolded equals zero point five. The curve is S shaped: first increasing slowly, then increasing sharply, and finally leveling out when fraction unfolded equals one point zero (all molecules are unfolded)."/>
          <p:cNvPicPr>
            <a:picLocks noChangeAspect="1"/>
          </p:cNvPicPr>
          <p:nvPr/>
        </p:nvPicPr>
        <p:blipFill>
          <a:blip r:embed="rId3"/>
          <a:stretch>
            <a:fillRect/>
          </a:stretch>
        </p:blipFill>
        <p:spPr>
          <a:xfrm>
            <a:off x="600619" y="1664093"/>
            <a:ext cx="3891787" cy="4244813"/>
          </a:xfrm>
          <a:prstGeom prst="rect">
            <a:avLst/>
          </a:prstGeom>
        </p:spPr>
      </p:pic>
      <p:pic>
        <p:nvPicPr>
          <p:cNvPr id="9" name="Picture 8" descr="A molecular simulation of the folding and unfolding pathway of the D N A binding domain of the Drosophila Pit 1 protein. The protein goes from a partially folded protein, with one helical structure visible, through three intermediate states where two more alpha helices develop. Finally it becomes a folded protein with the three helices arranged in the proper tertiary structure. Arrows indicate that the unfolding process includes the same steps in the reverse direction."/>
          <p:cNvPicPr>
            <a:picLocks noChangeAspect="1"/>
          </p:cNvPicPr>
          <p:nvPr/>
        </p:nvPicPr>
        <p:blipFill>
          <a:blip r:embed="rId4"/>
          <a:stretch>
            <a:fillRect/>
          </a:stretch>
        </p:blipFill>
        <p:spPr>
          <a:xfrm>
            <a:off x="4613057" y="2939934"/>
            <a:ext cx="4202804" cy="1693130"/>
          </a:xfrm>
          <a:prstGeom prst="rect">
            <a:avLst/>
          </a:prstGeom>
        </p:spPr>
      </p:pic>
      <p:sp>
        <p:nvSpPr>
          <p:cNvPr id="4" name="Footer Placeholder 3"/>
          <p:cNvSpPr>
            <a:spLocks noGrp="1"/>
          </p:cNvSpPr>
          <p:nvPr>
            <p:ph type="ftr" sz="quarter" idx="3"/>
          </p:nvPr>
        </p:nvSpPr>
        <p:spPr/>
        <p:txBody>
          <a:bodyPr/>
          <a:lstStyle/>
          <a:p>
            <a:r>
              <a:rPr lang="en-US" smtClean="0"/>
              <a:t>Copyright © 2017 W. W. Norton &amp; Company</a:t>
            </a:r>
            <a:endParaRPr lang="en-US" dirty="0"/>
          </a:p>
        </p:txBody>
      </p:sp>
    </p:spTree>
    <p:extLst>
      <p:ext uri="{BB962C8B-B14F-4D97-AF65-F5344CB8AC3E}">
        <p14:creationId xmlns:p14="http://schemas.microsoft.com/office/powerpoint/2010/main" val="289791414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Proposed Models of Protein Folding</a:t>
            </a:r>
            <a:endParaRPr lang="en-US" sz="3600" dirty="0"/>
          </a:p>
        </p:txBody>
      </p:sp>
      <p:pic>
        <p:nvPicPr>
          <p:cNvPr id="9" name="Picture 8" descr="A diagram of the three proposed models of protein folding pathways. In the hydrophobic collapse model, the unfolded peptide first rearranges with the hydrophobic amino acids facing inward, then secondary structures are assembled. In the framework model, the first step is the independent formation of secondary structures, and the second step is the assembly of tertiary structures. In the nucleation model, the first step is the formation of secondary structures driven by localized interaction between the secondary structures, and the second step is hierarchical assembly of the remaining structures."/>
          <p:cNvPicPr>
            <a:picLocks noChangeAspect="1"/>
          </p:cNvPicPr>
          <p:nvPr/>
        </p:nvPicPr>
        <p:blipFill>
          <a:blip r:embed="rId3"/>
          <a:stretch>
            <a:fillRect/>
          </a:stretch>
        </p:blipFill>
        <p:spPr>
          <a:xfrm>
            <a:off x="2419628" y="1561034"/>
            <a:ext cx="4304745" cy="4909869"/>
          </a:xfrm>
          <a:prstGeom prst="rect">
            <a:avLst/>
          </a:prstGeom>
        </p:spPr>
      </p:pic>
      <p:sp>
        <p:nvSpPr>
          <p:cNvPr id="4" name="Footer Placeholder 3"/>
          <p:cNvSpPr>
            <a:spLocks noGrp="1"/>
          </p:cNvSpPr>
          <p:nvPr>
            <p:ph type="ftr" sz="quarter" idx="3"/>
          </p:nvPr>
        </p:nvSpPr>
        <p:spPr/>
        <p:txBody>
          <a:bodyPr/>
          <a:lstStyle/>
          <a:p>
            <a:r>
              <a:rPr lang="en-US" smtClean="0"/>
              <a:t>Copyright © 2017 W. W. Norton &amp; Company</a:t>
            </a:r>
            <a:endParaRPr lang="en-US" dirty="0"/>
          </a:p>
        </p:txBody>
      </p:sp>
    </p:spTree>
    <p:extLst>
      <p:ext uri="{BB962C8B-B14F-4D97-AF65-F5344CB8AC3E}">
        <p14:creationId xmlns:p14="http://schemas.microsoft.com/office/powerpoint/2010/main" val="12369723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Amino Acid Structure </a:t>
            </a:r>
            <a:endParaRPr lang="en-US" dirty="0"/>
          </a:p>
        </p:txBody>
      </p:sp>
      <p:sp>
        <p:nvSpPr>
          <p:cNvPr id="4" name="Content Placeholder 3"/>
          <p:cNvSpPr>
            <a:spLocks noGrp="1"/>
          </p:cNvSpPr>
          <p:nvPr>
            <p:ph idx="1"/>
          </p:nvPr>
        </p:nvSpPr>
        <p:spPr>
          <a:xfrm>
            <a:off x="457200" y="1093576"/>
            <a:ext cx="3805499" cy="5391526"/>
          </a:xfrm>
        </p:spPr>
        <p:txBody>
          <a:bodyPr/>
          <a:lstStyle/>
          <a:p>
            <a:endParaRPr lang="en-US" dirty="0" smtClean="0"/>
          </a:p>
        </p:txBody>
      </p:sp>
      <p:pic>
        <p:nvPicPr>
          <p:cNvPr id="9" name="Picture 8" descr="A diagram of the tetrahedral structure of amino acids. A chiral alpha carbon has four functional groups attached. The amino acid side chain (R group) and negative 1 Upper C Upper O Upper O ion (carboxylate group) are in the same plane as the carbon.  The hydrogen is behind the plane while the positive 1 Upper H 3 Upper N ion (amino group) is in front."/>
          <p:cNvPicPr>
            <a:picLocks noChangeAspect="1"/>
          </p:cNvPicPr>
          <p:nvPr/>
        </p:nvPicPr>
        <p:blipFill>
          <a:blip r:embed="rId3"/>
          <a:stretch>
            <a:fillRect/>
          </a:stretch>
        </p:blipFill>
        <p:spPr>
          <a:xfrm>
            <a:off x="4463043" y="1287870"/>
            <a:ext cx="4135347" cy="2602314"/>
          </a:xfrm>
          <a:prstGeom prst="rect">
            <a:avLst/>
          </a:prstGeom>
        </p:spPr>
      </p:pic>
      <p:sp>
        <p:nvSpPr>
          <p:cNvPr id="3" name="Footer Placeholder 2"/>
          <p:cNvSpPr>
            <a:spLocks noGrp="1"/>
          </p:cNvSpPr>
          <p:nvPr>
            <p:ph type="ftr" sz="quarter" idx="3"/>
          </p:nvPr>
        </p:nvSpPr>
        <p:spPr/>
        <p:txBody>
          <a:bodyPr/>
          <a:lstStyle/>
          <a:p>
            <a:r>
              <a:rPr lang="en-US" smtClean="0"/>
              <a:t>Copyright © 2017 W. W. Norton &amp; Company</a:t>
            </a:r>
            <a:endParaRPr lang="en-US" dirty="0"/>
          </a:p>
        </p:txBody>
      </p:sp>
    </p:spTree>
    <p:extLst>
      <p:ext uri="{BB962C8B-B14F-4D97-AF65-F5344CB8AC3E}">
        <p14:creationId xmlns:p14="http://schemas.microsoft.com/office/powerpoint/2010/main" val="11085242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Protein </a:t>
            </a:r>
            <a:r>
              <a:rPr lang="en-US" sz="3600" dirty="0" err="1" smtClean="0"/>
              <a:t>Misfolding</a:t>
            </a:r>
            <a:r>
              <a:rPr lang="en-US" sz="3600" dirty="0" smtClean="0"/>
              <a:t> Can Lead to Disease</a:t>
            </a:r>
            <a:endParaRPr lang="en-US" sz="3600" dirty="0"/>
          </a:p>
        </p:txBody>
      </p:sp>
      <p:graphicFrame>
        <p:nvGraphicFramePr>
          <p:cNvPr id="5" name="Table 4"/>
          <p:cNvGraphicFramePr>
            <a:graphicFrameLocks noGrp="1"/>
          </p:cNvGraphicFramePr>
          <p:nvPr>
            <p:extLst>
              <p:ext uri="{D42A27DB-BD31-4B8C-83A1-F6EECF244321}">
                <p14:modId xmlns:p14="http://schemas.microsoft.com/office/powerpoint/2010/main" val="2470461085"/>
              </p:ext>
            </p:extLst>
          </p:nvPr>
        </p:nvGraphicFramePr>
        <p:xfrm>
          <a:off x="1129370" y="1758108"/>
          <a:ext cx="6885260" cy="3341784"/>
        </p:xfrm>
        <a:graphic>
          <a:graphicData uri="http://schemas.openxmlformats.org/drawingml/2006/table">
            <a:tbl>
              <a:tblPr firstRow="1">
                <a:tableStyleId>{2D5ABB26-0587-4C30-8999-92F81FD0307C}</a:tableStyleId>
              </a:tblPr>
              <a:tblGrid>
                <a:gridCol w="1983060">
                  <a:extLst>
                    <a:ext uri="{9D8B030D-6E8A-4147-A177-3AD203B41FA5}">
                      <a16:colId xmlns:a16="http://schemas.microsoft.com/office/drawing/2014/main" xmlns="" val="20000"/>
                    </a:ext>
                  </a:extLst>
                </a:gridCol>
                <a:gridCol w="2540000">
                  <a:extLst>
                    <a:ext uri="{9D8B030D-6E8A-4147-A177-3AD203B41FA5}">
                      <a16:colId xmlns:a16="http://schemas.microsoft.com/office/drawing/2014/main" xmlns="" val="20001"/>
                    </a:ext>
                  </a:extLst>
                </a:gridCol>
                <a:gridCol w="1168400">
                  <a:extLst>
                    <a:ext uri="{9D8B030D-6E8A-4147-A177-3AD203B41FA5}">
                      <a16:colId xmlns:a16="http://schemas.microsoft.com/office/drawing/2014/main" xmlns="" val="20002"/>
                    </a:ext>
                  </a:extLst>
                </a:gridCol>
                <a:gridCol w="1193800">
                  <a:extLst>
                    <a:ext uri="{9D8B030D-6E8A-4147-A177-3AD203B41FA5}">
                      <a16:colId xmlns:a16="http://schemas.microsoft.com/office/drawing/2014/main" xmlns="" val="20003"/>
                    </a:ext>
                  </a:extLst>
                </a:gridCol>
              </a:tblGrid>
              <a:tr h="446184">
                <a:tc>
                  <a:txBody>
                    <a:bodyPr/>
                    <a:lstStyle/>
                    <a:p>
                      <a:pPr marL="0" marR="0">
                        <a:lnSpc>
                          <a:spcPct val="107000"/>
                        </a:lnSpc>
                        <a:spcBef>
                          <a:spcPts val="0"/>
                        </a:spcBef>
                        <a:spcAft>
                          <a:spcPts val="800"/>
                        </a:spcAft>
                      </a:pPr>
                      <a:r>
                        <a:rPr lang="en-US" sz="1000" dirty="0">
                          <a:effectLst/>
                        </a:rPr>
                        <a:t>Disease</a:t>
                      </a:r>
                      <a:endParaRPr lang="en-US" sz="1000" dirty="0">
                        <a:effectLst/>
                        <a:latin typeface="+mn-lt"/>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800"/>
                        </a:spcAft>
                      </a:pPr>
                      <a:r>
                        <a:rPr lang="en-US" sz="1000">
                          <a:effectLst/>
                        </a:rPr>
                        <a:t>Protein</a:t>
                      </a:r>
                      <a:endParaRPr lang="en-US" sz="1000">
                        <a:effectLst/>
                        <a:latin typeface="+mn-lt"/>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800"/>
                        </a:spcAft>
                      </a:pPr>
                      <a:r>
                        <a:rPr lang="en-US" sz="1000">
                          <a:effectLst/>
                        </a:rPr>
                        <a:t>Amino acid sequence</a:t>
                      </a:r>
                      <a:endParaRPr lang="en-US" sz="1000">
                        <a:effectLst/>
                        <a:latin typeface="+mn-lt"/>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800"/>
                        </a:spcAft>
                      </a:pPr>
                      <a:r>
                        <a:rPr lang="en-US" sz="1000" dirty="0">
                          <a:effectLst/>
                        </a:rPr>
                        <a:t>Protein structure</a:t>
                      </a:r>
                      <a:endParaRPr lang="en-US" sz="1000" dirty="0">
                        <a:effectLst/>
                        <a:latin typeface="+mn-lt"/>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446184">
                <a:tc>
                  <a:txBody>
                    <a:bodyPr/>
                    <a:lstStyle/>
                    <a:p>
                      <a:pPr marL="164465" marR="0">
                        <a:lnSpc>
                          <a:spcPts val="1920"/>
                        </a:lnSpc>
                        <a:spcBef>
                          <a:spcPts val="0"/>
                        </a:spcBef>
                        <a:spcAft>
                          <a:spcPts val="0"/>
                        </a:spcAft>
                      </a:pPr>
                      <a:r>
                        <a:rPr lang="en-US" sz="1000" dirty="0">
                          <a:effectLst/>
                        </a:rPr>
                        <a:t>Cystic fibrosis</a:t>
                      </a:r>
                      <a:endParaRPr lang="en-US" sz="1000" dirty="0">
                        <a:effectLst/>
                        <a:latin typeface="+mn-lt"/>
                        <a:ea typeface="Times New Roman"/>
                        <a:cs typeface="Times New Roman"/>
                      </a:endParaRPr>
                    </a:p>
                  </a:txBody>
                  <a:tcPr marL="63405" marR="634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0335" marR="0">
                        <a:lnSpc>
                          <a:spcPts val="1920"/>
                        </a:lnSpc>
                        <a:spcBef>
                          <a:spcPts val="0"/>
                        </a:spcBef>
                        <a:spcAft>
                          <a:spcPts val="0"/>
                        </a:spcAft>
                      </a:pPr>
                      <a:r>
                        <a:rPr lang="en-US" sz="1000" dirty="0">
                          <a:effectLst/>
                        </a:rPr>
                        <a:t>Cystic fibrosis transmembrane conductance regulator</a:t>
                      </a:r>
                      <a:endParaRPr lang="en-US" sz="1000" dirty="0">
                        <a:effectLst/>
                        <a:latin typeface="+mn-lt"/>
                        <a:ea typeface="Times New Roman"/>
                        <a:cs typeface="Times New Roman"/>
                      </a:endParaRPr>
                    </a:p>
                  </a:txBody>
                  <a:tcPr marL="63405" marR="634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a:lnSpc>
                          <a:spcPts val="1920"/>
                        </a:lnSpc>
                        <a:spcBef>
                          <a:spcPts val="0"/>
                        </a:spcBef>
                        <a:spcAft>
                          <a:spcPts val="0"/>
                        </a:spcAft>
                      </a:pPr>
                      <a:r>
                        <a:rPr lang="en-US" sz="1000" dirty="0">
                          <a:effectLst/>
                        </a:rPr>
                        <a:t>Mutant</a:t>
                      </a:r>
                      <a:endParaRPr lang="en-US" sz="1000" dirty="0">
                        <a:effectLst/>
                        <a:latin typeface="+mn-lt"/>
                        <a:ea typeface="Times New Roman"/>
                        <a:cs typeface="Times New Roman"/>
                      </a:endParaRPr>
                    </a:p>
                  </a:txBody>
                  <a:tcPr marL="63405" marR="634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52400" marR="0">
                        <a:lnSpc>
                          <a:spcPts val="1920"/>
                        </a:lnSpc>
                        <a:spcBef>
                          <a:spcPts val="0"/>
                        </a:spcBef>
                        <a:spcAft>
                          <a:spcPts val="0"/>
                        </a:spcAft>
                      </a:pPr>
                      <a:r>
                        <a:rPr lang="en-US" sz="1000" dirty="0">
                          <a:effectLst/>
                        </a:rPr>
                        <a:t>Degraded</a:t>
                      </a:r>
                      <a:endParaRPr lang="en-US" sz="1000" dirty="0">
                        <a:effectLst/>
                        <a:latin typeface="+mn-lt"/>
                        <a:ea typeface="Times New Roman"/>
                        <a:cs typeface="Times New Roman"/>
                      </a:endParaRPr>
                    </a:p>
                  </a:txBody>
                  <a:tcPr marL="63405" marR="634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223092">
                <a:tc>
                  <a:txBody>
                    <a:bodyPr/>
                    <a:lstStyle/>
                    <a:p>
                      <a:pPr marL="170815" marR="0">
                        <a:lnSpc>
                          <a:spcPts val="1920"/>
                        </a:lnSpc>
                        <a:spcBef>
                          <a:spcPts val="0"/>
                        </a:spcBef>
                        <a:spcAft>
                          <a:spcPts val="0"/>
                        </a:spcAft>
                      </a:pPr>
                      <a:r>
                        <a:rPr lang="en-US" sz="1000">
                          <a:effectLst/>
                        </a:rPr>
                        <a:t>Hypercholesterolemia</a:t>
                      </a:r>
                      <a:endParaRPr lang="en-US" sz="1000">
                        <a:effectLst/>
                        <a:latin typeface="+mn-lt"/>
                        <a:ea typeface="Times New Roman"/>
                        <a:cs typeface="Times New Roman"/>
                      </a:endParaRPr>
                    </a:p>
                  </a:txBody>
                  <a:tcPr marL="63405" marR="634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a:lnSpc>
                          <a:spcPts val="1920"/>
                        </a:lnSpc>
                        <a:spcBef>
                          <a:spcPts val="0"/>
                        </a:spcBef>
                        <a:spcAft>
                          <a:spcPts val="0"/>
                        </a:spcAft>
                      </a:pPr>
                      <a:r>
                        <a:rPr lang="en-US" sz="1000">
                          <a:effectLst/>
                        </a:rPr>
                        <a:t>Low-density lipoprotein</a:t>
                      </a:r>
                      <a:endParaRPr lang="en-US" sz="1000">
                        <a:effectLst/>
                        <a:latin typeface="+mn-lt"/>
                        <a:ea typeface="Times New Roman"/>
                        <a:cs typeface="Times New Roman"/>
                      </a:endParaRPr>
                    </a:p>
                  </a:txBody>
                  <a:tcPr marL="63405" marR="634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a:lnSpc>
                          <a:spcPts val="1920"/>
                        </a:lnSpc>
                        <a:spcBef>
                          <a:spcPts val="0"/>
                        </a:spcBef>
                        <a:spcAft>
                          <a:spcPts val="0"/>
                        </a:spcAft>
                      </a:pPr>
                      <a:r>
                        <a:rPr lang="en-US" sz="1000" dirty="0">
                          <a:effectLst/>
                        </a:rPr>
                        <a:t>Mutant</a:t>
                      </a:r>
                      <a:endParaRPr lang="en-US" sz="1000" dirty="0">
                        <a:effectLst/>
                        <a:latin typeface="+mn-lt"/>
                        <a:ea typeface="Times New Roman"/>
                        <a:cs typeface="Times New Roman"/>
                      </a:endParaRPr>
                    </a:p>
                  </a:txBody>
                  <a:tcPr marL="63405" marR="634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52400" marR="0">
                        <a:lnSpc>
                          <a:spcPts val="1920"/>
                        </a:lnSpc>
                        <a:spcBef>
                          <a:spcPts val="0"/>
                        </a:spcBef>
                        <a:spcAft>
                          <a:spcPts val="0"/>
                        </a:spcAft>
                      </a:pPr>
                      <a:r>
                        <a:rPr lang="en-US" sz="1000">
                          <a:effectLst/>
                        </a:rPr>
                        <a:t>Degraded</a:t>
                      </a:r>
                      <a:endParaRPr lang="en-US" sz="1000">
                        <a:effectLst/>
                        <a:latin typeface="+mn-lt"/>
                        <a:ea typeface="Times New Roman"/>
                        <a:cs typeface="Times New Roman"/>
                      </a:endParaRPr>
                    </a:p>
                  </a:txBody>
                  <a:tcPr marL="63405" marR="634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223092">
                <a:tc>
                  <a:txBody>
                    <a:bodyPr/>
                    <a:lstStyle/>
                    <a:p>
                      <a:pPr marL="170815" marR="0">
                        <a:lnSpc>
                          <a:spcPts val="1920"/>
                        </a:lnSpc>
                        <a:spcBef>
                          <a:spcPts val="0"/>
                        </a:spcBef>
                        <a:spcAft>
                          <a:spcPts val="0"/>
                        </a:spcAft>
                      </a:pPr>
                      <a:r>
                        <a:rPr lang="en-US" sz="1000" dirty="0">
                          <a:effectLst/>
                        </a:rPr>
                        <a:t>Phenylketonuria</a:t>
                      </a:r>
                      <a:endParaRPr lang="en-US" sz="1000" dirty="0">
                        <a:effectLst/>
                        <a:latin typeface="+mn-lt"/>
                        <a:ea typeface="Times New Roman"/>
                        <a:cs typeface="Times New Roman"/>
                      </a:endParaRPr>
                    </a:p>
                  </a:txBody>
                  <a:tcPr marL="63405" marR="634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52400" marR="0">
                        <a:lnSpc>
                          <a:spcPts val="1920"/>
                        </a:lnSpc>
                        <a:spcBef>
                          <a:spcPts val="0"/>
                        </a:spcBef>
                        <a:spcAft>
                          <a:spcPts val="0"/>
                        </a:spcAft>
                      </a:pPr>
                      <a:r>
                        <a:rPr lang="en-US" sz="1000">
                          <a:effectLst/>
                        </a:rPr>
                        <a:t>Phenylalanine hydroxylase</a:t>
                      </a:r>
                      <a:endParaRPr lang="en-US" sz="1000">
                        <a:effectLst/>
                        <a:latin typeface="+mn-lt"/>
                        <a:ea typeface="Times New Roman"/>
                        <a:cs typeface="Times New Roman"/>
                      </a:endParaRPr>
                    </a:p>
                  </a:txBody>
                  <a:tcPr marL="63405" marR="634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a:lnSpc>
                          <a:spcPts val="1920"/>
                        </a:lnSpc>
                        <a:spcBef>
                          <a:spcPts val="0"/>
                        </a:spcBef>
                        <a:spcAft>
                          <a:spcPts val="0"/>
                        </a:spcAft>
                      </a:pPr>
                      <a:r>
                        <a:rPr lang="en-US" sz="1000">
                          <a:effectLst/>
                        </a:rPr>
                        <a:t>Mutant</a:t>
                      </a:r>
                      <a:endParaRPr lang="en-US" sz="1000">
                        <a:effectLst/>
                        <a:latin typeface="+mn-lt"/>
                        <a:ea typeface="Times New Roman"/>
                        <a:cs typeface="Times New Roman"/>
                      </a:endParaRPr>
                    </a:p>
                  </a:txBody>
                  <a:tcPr marL="63405" marR="634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52400" marR="0">
                        <a:lnSpc>
                          <a:spcPts val="1920"/>
                        </a:lnSpc>
                        <a:spcBef>
                          <a:spcPts val="0"/>
                        </a:spcBef>
                        <a:spcAft>
                          <a:spcPts val="0"/>
                        </a:spcAft>
                      </a:pPr>
                      <a:r>
                        <a:rPr lang="en-US" sz="1000">
                          <a:effectLst/>
                        </a:rPr>
                        <a:t>Degraded</a:t>
                      </a:r>
                      <a:endParaRPr lang="en-US" sz="1000">
                        <a:effectLst/>
                        <a:latin typeface="+mn-lt"/>
                        <a:ea typeface="Times New Roman"/>
                        <a:cs typeface="Times New Roman"/>
                      </a:endParaRPr>
                    </a:p>
                  </a:txBody>
                  <a:tcPr marL="63405" marR="634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r h="223092">
                <a:tc>
                  <a:txBody>
                    <a:bodyPr/>
                    <a:lstStyle/>
                    <a:p>
                      <a:pPr marL="158750" marR="0">
                        <a:lnSpc>
                          <a:spcPts val="1920"/>
                        </a:lnSpc>
                        <a:spcBef>
                          <a:spcPts val="0"/>
                        </a:spcBef>
                        <a:spcAft>
                          <a:spcPts val="0"/>
                        </a:spcAft>
                      </a:pPr>
                      <a:r>
                        <a:rPr lang="en-US" sz="1000">
                          <a:effectLst/>
                        </a:rPr>
                        <a:t>Tay-Sachs</a:t>
                      </a:r>
                      <a:endParaRPr lang="en-US" sz="1000">
                        <a:effectLst/>
                        <a:latin typeface="+mn-lt"/>
                        <a:ea typeface="Times New Roman"/>
                        <a:cs typeface="Times New Roman"/>
                      </a:endParaRPr>
                    </a:p>
                  </a:txBody>
                  <a:tcPr marL="63405" marR="634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52400" marR="0">
                        <a:lnSpc>
                          <a:spcPts val="1920"/>
                        </a:lnSpc>
                        <a:spcBef>
                          <a:spcPts val="0"/>
                        </a:spcBef>
                        <a:spcAft>
                          <a:spcPts val="0"/>
                        </a:spcAft>
                      </a:pPr>
                      <a:r>
                        <a:rPr lang="en-US" sz="1000">
                          <a:effectLst/>
                        </a:rPr>
                        <a:t>Hexosaminidase</a:t>
                      </a:r>
                      <a:endParaRPr lang="en-US" sz="1000">
                        <a:effectLst/>
                        <a:latin typeface="+mn-lt"/>
                        <a:ea typeface="Times New Roman"/>
                        <a:cs typeface="Times New Roman"/>
                      </a:endParaRPr>
                    </a:p>
                  </a:txBody>
                  <a:tcPr marL="63405" marR="634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a:lnSpc>
                          <a:spcPts val="1920"/>
                        </a:lnSpc>
                        <a:spcBef>
                          <a:spcPts val="0"/>
                        </a:spcBef>
                        <a:spcAft>
                          <a:spcPts val="0"/>
                        </a:spcAft>
                      </a:pPr>
                      <a:r>
                        <a:rPr lang="en-US" sz="1000">
                          <a:effectLst/>
                        </a:rPr>
                        <a:t>Mutant</a:t>
                      </a:r>
                      <a:endParaRPr lang="en-US" sz="1000">
                        <a:effectLst/>
                        <a:latin typeface="+mn-lt"/>
                        <a:ea typeface="Times New Roman"/>
                        <a:cs typeface="Times New Roman"/>
                      </a:endParaRPr>
                    </a:p>
                  </a:txBody>
                  <a:tcPr marL="63405" marR="634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a:lnSpc>
                          <a:spcPts val="1920"/>
                        </a:lnSpc>
                        <a:spcBef>
                          <a:spcPts val="0"/>
                        </a:spcBef>
                        <a:spcAft>
                          <a:spcPts val="0"/>
                        </a:spcAft>
                      </a:pPr>
                      <a:r>
                        <a:rPr lang="en-US" sz="1000">
                          <a:effectLst/>
                        </a:rPr>
                        <a:t>Degraded</a:t>
                      </a:r>
                      <a:endParaRPr lang="en-US" sz="1000">
                        <a:effectLst/>
                        <a:latin typeface="+mn-lt"/>
                        <a:ea typeface="Times New Roman"/>
                        <a:cs typeface="Times New Roman"/>
                      </a:endParaRPr>
                    </a:p>
                  </a:txBody>
                  <a:tcPr marL="63405" marR="634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4"/>
                  </a:ext>
                </a:extLst>
              </a:tr>
              <a:tr h="223092">
                <a:tc>
                  <a:txBody>
                    <a:bodyPr/>
                    <a:lstStyle/>
                    <a:p>
                      <a:pPr marL="164465" marR="0">
                        <a:lnSpc>
                          <a:spcPts val="1920"/>
                        </a:lnSpc>
                        <a:spcBef>
                          <a:spcPts val="0"/>
                        </a:spcBef>
                        <a:spcAft>
                          <a:spcPts val="0"/>
                        </a:spcAft>
                      </a:pPr>
                      <a:r>
                        <a:rPr lang="en-US" sz="1000">
                          <a:effectLst/>
                        </a:rPr>
                        <a:t>Sickle cell anemia</a:t>
                      </a:r>
                      <a:endParaRPr lang="en-US" sz="1000">
                        <a:effectLst/>
                        <a:latin typeface="+mn-lt"/>
                        <a:ea typeface="Times New Roman"/>
                        <a:cs typeface="Times New Roman"/>
                      </a:endParaRPr>
                    </a:p>
                  </a:txBody>
                  <a:tcPr marL="63405" marR="634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52400" marR="0">
                        <a:lnSpc>
                          <a:spcPts val="1920"/>
                        </a:lnSpc>
                        <a:spcBef>
                          <a:spcPts val="0"/>
                        </a:spcBef>
                        <a:spcAft>
                          <a:spcPts val="0"/>
                        </a:spcAft>
                      </a:pPr>
                      <a:r>
                        <a:rPr lang="en-US" sz="1000">
                          <a:effectLst/>
                        </a:rPr>
                        <a:t>Hemoglobin</a:t>
                      </a:r>
                      <a:endParaRPr lang="en-US" sz="1000">
                        <a:effectLst/>
                        <a:latin typeface="+mn-lt"/>
                        <a:ea typeface="Times New Roman"/>
                        <a:cs typeface="Times New Roman"/>
                      </a:endParaRPr>
                    </a:p>
                  </a:txBody>
                  <a:tcPr marL="63405" marR="634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a:lnSpc>
                          <a:spcPts val="1920"/>
                        </a:lnSpc>
                        <a:spcBef>
                          <a:spcPts val="0"/>
                        </a:spcBef>
                        <a:spcAft>
                          <a:spcPts val="0"/>
                        </a:spcAft>
                      </a:pPr>
                      <a:r>
                        <a:rPr lang="en-US" sz="1000">
                          <a:effectLst/>
                        </a:rPr>
                        <a:t>Mutant</a:t>
                      </a:r>
                      <a:endParaRPr lang="en-US" sz="1000">
                        <a:effectLst/>
                        <a:latin typeface="+mn-lt"/>
                        <a:ea typeface="Times New Roman"/>
                        <a:cs typeface="Times New Roman"/>
                      </a:endParaRPr>
                    </a:p>
                  </a:txBody>
                  <a:tcPr marL="63405" marR="634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33985" marR="0">
                        <a:lnSpc>
                          <a:spcPts val="1920"/>
                        </a:lnSpc>
                        <a:spcBef>
                          <a:spcPts val="0"/>
                        </a:spcBef>
                        <a:spcAft>
                          <a:spcPts val="0"/>
                        </a:spcAft>
                      </a:pPr>
                      <a:r>
                        <a:rPr lang="en-US" sz="1000">
                          <a:effectLst/>
                        </a:rPr>
                        <a:t>Aggregated</a:t>
                      </a:r>
                      <a:endParaRPr lang="en-US" sz="1000">
                        <a:effectLst/>
                        <a:latin typeface="+mn-lt"/>
                        <a:ea typeface="Times New Roman"/>
                        <a:cs typeface="Times New Roman"/>
                      </a:endParaRPr>
                    </a:p>
                  </a:txBody>
                  <a:tcPr marL="63405" marR="634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5"/>
                  </a:ext>
                </a:extLst>
              </a:tr>
              <a:tr h="223092">
                <a:tc>
                  <a:txBody>
                    <a:bodyPr/>
                    <a:lstStyle/>
                    <a:p>
                      <a:pPr marL="170815" marR="0">
                        <a:lnSpc>
                          <a:spcPts val="1920"/>
                        </a:lnSpc>
                        <a:spcBef>
                          <a:spcPts val="0"/>
                        </a:spcBef>
                        <a:spcAft>
                          <a:spcPts val="0"/>
                        </a:spcAft>
                      </a:pPr>
                      <a:r>
                        <a:rPr lang="en-US" sz="1000" dirty="0">
                          <a:effectLst/>
                        </a:rPr>
                        <a:t>Huntington's</a:t>
                      </a:r>
                      <a:endParaRPr lang="en-US" sz="1000" dirty="0">
                        <a:effectLst/>
                        <a:latin typeface="+mn-lt"/>
                        <a:ea typeface="Times New Roman"/>
                        <a:cs typeface="Times New Roman"/>
                      </a:endParaRPr>
                    </a:p>
                  </a:txBody>
                  <a:tcPr marL="63405" marR="634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a:lnSpc>
                          <a:spcPts val="1920"/>
                        </a:lnSpc>
                        <a:spcBef>
                          <a:spcPts val="0"/>
                        </a:spcBef>
                        <a:spcAft>
                          <a:spcPts val="0"/>
                        </a:spcAft>
                      </a:pPr>
                      <a:r>
                        <a:rPr lang="en-US" sz="1000">
                          <a:effectLst/>
                        </a:rPr>
                        <a:t>Huntingtin</a:t>
                      </a:r>
                      <a:endParaRPr lang="en-US" sz="1000">
                        <a:effectLst/>
                        <a:latin typeface="+mn-lt"/>
                        <a:ea typeface="Times New Roman"/>
                        <a:cs typeface="Times New Roman"/>
                      </a:endParaRPr>
                    </a:p>
                  </a:txBody>
                  <a:tcPr marL="63405" marR="634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a:lnSpc>
                          <a:spcPts val="1920"/>
                        </a:lnSpc>
                        <a:spcBef>
                          <a:spcPts val="0"/>
                        </a:spcBef>
                        <a:spcAft>
                          <a:spcPts val="0"/>
                        </a:spcAft>
                      </a:pPr>
                      <a:r>
                        <a:rPr lang="en-US" sz="1000">
                          <a:effectLst/>
                        </a:rPr>
                        <a:t>Mutant</a:t>
                      </a:r>
                      <a:endParaRPr lang="en-US" sz="1000">
                        <a:effectLst/>
                        <a:latin typeface="+mn-lt"/>
                        <a:ea typeface="Times New Roman"/>
                        <a:cs typeface="Times New Roman"/>
                      </a:endParaRPr>
                    </a:p>
                  </a:txBody>
                  <a:tcPr marL="63405" marR="634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33985" marR="0">
                        <a:lnSpc>
                          <a:spcPts val="1920"/>
                        </a:lnSpc>
                        <a:spcBef>
                          <a:spcPts val="0"/>
                        </a:spcBef>
                        <a:spcAft>
                          <a:spcPts val="0"/>
                        </a:spcAft>
                      </a:pPr>
                      <a:r>
                        <a:rPr lang="en-US" sz="1000">
                          <a:effectLst/>
                        </a:rPr>
                        <a:t>Aggregated</a:t>
                      </a:r>
                      <a:endParaRPr lang="en-US" sz="1000">
                        <a:effectLst/>
                        <a:latin typeface="+mn-lt"/>
                        <a:ea typeface="Times New Roman"/>
                        <a:cs typeface="Times New Roman"/>
                      </a:endParaRPr>
                    </a:p>
                  </a:txBody>
                  <a:tcPr marL="63405" marR="634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6"/>
                  </a:ext>
                </a:extLst>
              </a:tr>
              <a:tr h="223092">
                <a:tc>
                  <a:txBody>
                    <a:bodyPr/>
                    <a:lstStyle/>
                    <a:p>
                      <a:pPr marL="170815" marR="0">
                        <a:lnSpc>
                          <a:spcPts val="1920"/>
                        </a:lnSpc>
                        <a:spcBef>
                          <a:spcPts val="0"/>
                        </a:spcBef>
                        <a:spcAft>
                          <a:spcPts val="0"/>
                        </a:spcAft>
                      </a:pPr>
                      <a:r>
                        <a:rPr lang="en-US" sz="1000">
                          <a:effectLst/>
                        </a:rPr>
                        <a:t>Kennedy's</a:t>
                      </a:r>
                      <a:endParaRPr lang="en-US" sz="1000">
                        <a:effectLst/>
                        <a:latin typeface="+mn-lt"/>
                        <a:ea typeface="Times New Roman"/>
                        <a:cs typeface="Times New Roman"/>
                      </a:endParaRPr>
                    </a:p>
                  </a:txBody>
                  <a:tcPr marL="63405" marR="634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33985" marR="0">
                        <a:lnSpc>
                          <a:spcPts val="1920"/>
                        </a:lnSpc>
                        <a:spcBef>
                          <a:spcPts val="0"/>
                        </a:spcBef>
                        <a:spcAft>
                          <a:spcPts val="0"/>
                        </a:spcAft>
                      </a:pPr>
                      <a:r>
                        <a:rPr lang="en-US" sz="1000" dirty="0">
                          <a:effectLst/>
                        </a:rPr>
                        <a:t>Androgen receptor</a:t>
                      </a:r>
                      <a:endParaRPr lang="en-US" sz="1000" dirty="0">
                        <a:effectLst/>
                        <a:latin typeface="+mn-lt"/>
                        <a:ea typeface="Times New Roman"/>
                        <a:cs typeface="Times New Roman"/>
                      </a:endParaRPr>
                    </a:p>
                  </a:txBody>
                  <a:tcPr marL="63405" marR="634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a:lnSpc>
                          <a:spcPts val="1920"/>
                        </a:lnSpc>
                        <a:spcBef>
                          <a:spcPts val="0"/>
                        </a:spcBef>
                        <a:spcAft>
                          <a:spcPts val="0"/>
                        </a:spcAft>
                      </a:pPr>
                      <a:r>
                        <a:rPr lang="en-US" sz="1000">
                          <a:effectLst/>
                        </a:rPr>
                        <a:t>Mutant</a:t>
                      </a:r>
                      <a:endParaRPr lang="en-US" sz="1000">
                        <a:effectLst/>
                        <a:latin typeface="+mn-lt"/>
                        <a:ea typeface="Times New Roman"/>
                        <a:cs typeface="Times New Roman"/>
                      </a:endParaRPr>
                    </a:p>
                  </a:txBody>
                  <a:tcPr marL="63405" marR="634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33985" marR="0">
                        <a:lnSpc>
                          <a:spcPts val="1920"/>
                        </a:lnSpc>
                        <a:spcBef>
                          <a:spcPts val="0"/>
                        </a:spcBef>
                        <a:spcAft>
                          <a:spcPts val="0"/>
                        </a:spcAft>
                      </a:pPr>
                      <a:r>
                        <a:rPr lang="en-US" sz="1000">
                          <a:effectLst/>
                        </a:rPr>
                        <a:t>Aggregated</a:t>
                      </a:r>
                      <a:endParaRPr lang="en-US" sz="1000">
                        <a:effectLst/>
                        <a:latin typeface="+mn-lt"/>
                        <a:ea typeface="Times New Roman"/>
                        <a:cs typeface="Times New Roman"/>
                      </a:endParaRPr>
                    </a:p>
                  </a:txBody>
                  <a:tcPr marL="63405" marR="634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7"/>
                  </a:ext>
                </a:extLst>
              </a:tr>
              <a:tr h="223092">
                <a:tc>
                  <a:txBody>
                    <a:bodyPr/>
                    <a:lstStyle/>
                    <a:p>
                      <a:pPr marL="158750" marR="0">
                        <a:lnSpc>
                          <a:spcPts val="1920"/>
                        </a:lnSpc>
                        <a:spcBef>
                          <a:spcPts val="0"/>
                        </a:spcBef>
                        <a:spcAft>
                          <a:spcPts val="0"/>
                        </a:spcAft>
                      </a:pPr>
                      <a:r>
                        <a:rPr lang="en-US" sz="1000">
                          <a:effectLst/>
                        </a:rPr>
                        <a:t>Alzheimer's</a:t>
                      </a:r>
                      <a:endParaRPr lang="en-US" sz="1000">
                        <a:effectLst/>
                        <a:latin typeface="+mn-lt"/>
                        <a:ea typeface="Times New Roman"/>
                        <a:cs typeface="Times New Roman"/>
                      </a:endParaRPr>
                    </a:p>
                  </a:txBody>
                  <a:tcPr marL="63405" marR="634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33985" marR="0">
                        <a:lnSpc>
                          <a:spcPts val="1920"/>
                        </a:lnSpc>
                        <a:spcBef>
                          <a:spcPts val="0"/>
                        </a:spcBef>
                        <a:spcAft>
                          <a:spcPts val="0"/>
                        </a:spcAft>
                      </a:pPr>
                      <a:r>
                        <a:rPr lang="en-US" sz="1000">
                          <a:effectLst/>
                        </a:rPr>
                        <a:t>Amyloid beta</a:t>
                      </a:r>
                      <a:endParaRPr lang="en-US" sz="1000">
                        <a:effectLst/>
                        <a:latin typeface="+mn-lt"/>
                        <a:ea typeface="Times New Roman"/>
                        <a:cs typeface="Times New Roman"/>
                      </a:endParaRPr>
                    </a:p>
                  </a:txBody>
                  <a:tcPr marL="63405" marR="634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a:lnSpc>
                          <a:spcPts val="1920"/>
                        </a:lnSpc>
                        <a:spcBef>
                          <a:spcPts val="0"/>
                        </a:spcBef>
                        <a:spcAft>
                          <a:spcPts val="0"/>
                        </a:spcAft>
                      </a:pPr>
                      <a:r>
                        <a:rPr lang="en-US" sz="1000">
                          <a:effectLst/>
                        </a:rPr>
                        <a:t>Normal</a:t>
                      </a:r>
                      <a:endParaRPr lang="en-US" sz="1000">
                        <a:effectLst/>
                        <a:latin typeface="+mn-lt"/>
                        <a:ea typeface="Times New Roman"/>
                        <a:cs typeface="Times New Roman"/>
                      </a:endParaRPr>
                    </a:p>
                  </a:txBody>
                  <a:tcPr marL="63405" marR="634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33985" marR="0">
                        <a:lnSpc>
                          <a:spcPts val="1920"/>
                        </a:lnSpc>
                        <a:spcBef>
                          <a:spcPts val="0"/>
                        </a:spcBef>
                        <a:spcAft>
                          <a:spcPts val="0"/>
                        </a:spcAft>
                      </a:pPr>
                      <a:r>
                        <a:rPr lang="en-US" sz="1000">
                          <a:effectLst/>
                        </a:rPr>
                        <a:t>Aggregated</a:t>
                      </a:r>
                      <a:endParaRPr lang="en-US" sz="1000">
                        <a:effectLst/>
                        <a:latin typeface="+mn-lt"/>
                        <a:ea typeface="Times New Roman"/>
                        <a:cs typeface="Times New Roman"/>
                      </a:endParaRPr>
                    </a:p>
                  </a:txBody>
                  <a:tcPr marL="63405" marR="634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8"/>
                  </a:ext>
                </a:extLst>
              </a:tr>
              <a:tr h="223092">
                <a:tc>
                  <a:txBody>
                    <a:bodyPr/>
                    <a:lstStyle/>
                    <a:p>
                      <a:pPr marL="164465" marR="0">
                        <a:lnSpc>
                          <a:spcPts val="1920"/>
                        </a:lnSpc>
                        <a:spcBef>
                          <a:spcPts val="0"/>
                        </a:spcBef>
                        <a:spcAft>
                          <a:spcPts val="0"/>
                        </a:spcAft>
                      </a:pPr>
                      <a:r>
                        <a:rPr lang="en-US" sz="1000">
                          <a:effectLst/>
                        </a:rPr>
                        <a:t>Creutzfeldt-Jakob and kuru</a:t>
                      </a:r>
                      <a:endParaRPr lang="en-US" sz="1000">
                        <a:effectLst/>
                        <a:latin typeface="+mn-lt"/>
                        <a:ea typeface="Times New Roman"/>
                        <a:cs typeface="Times New Roman"/>
                      </a:endParaRPr>
                    </a:p>
                  </a:txBody>
                  <a:tcPr marL="63405" marR="634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a:lnSpc>
                          <a:spcPts val="1920"/>
                        </a:lnSpc>
                        <a:spcBef>
                          <a:spcPts val="0"/>
                        </a:spcBef>
                        <a:spcAft>
                          <a:spcPts val="0"/>
                        </a:spcAft>
                      </a:pPr>
                      <a:r>
                        <a:rPr lang="en-US" sz="1000" dirty="0">
                          <a:effectLst/>
                        </a:rPr>
                        <a:t>Prion protein </a:t>
                      </a:r>
                      <a:r>
                        <a:rPr lang="en-US" sz="1000" dirty="0" smtClean="0">
                          <a:effectLst/>
                        </a:rPr>
                        <a:t>(Upper P r Upper P</a:t>
                      </a:r>
                      <a:r>
                        <a:rPr lang="en-US" sz="1000" dirty="0">
                          <a:effectLst/>
                        </a:rPr>
                        <a:t>)</a:t>
                      </a:r>
                      <a:endParaRPr lang="en-US" sz="1000" dirty="0">
                        <a:effectLst/>
                        <a:latin typeface="+mn-lt"/>
                        <a:ea typeface="Times New Roman"/>
                        <a:cs typeface="Times New Roman"/>
                      </a:endParaRPr>
                    </a:p>
                  </a:txBody>
                  <a:tcPr marL="63405" marR="634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a:lnSpc>
                          <a:spcPts val="1920"/>
                        </a:lnSpc>
                        <a:spcBef>
                          <a:spcPts val="0"/>
                        </a:spcBef>
                        <a:spcAft>
                          <a:spcPts val="0"/>
                        </a:spcAft>
                      </a:pPr>
                      <a:r>
                        <a:rPr lang="en-US" sz="1000">
                          <a:effectLst/>
                        </a:rPr>
                        <a:t>Normal</a:t>
                      </a:r>
                      <a:endParaRPr lang="en-US" sz="1000">
                        <a:effectLst/>
                        <a:latin typeface="+mn-lt"/>
                        <a:ea typeface="Times New Roman"/>
                        <a:cs typeface="Times New Roman"/>
                      </a:endParaRPr>
                    </a:p>
                  </a:txBody>
                  <a:tcPr marL="63405" marR="634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0335" marR="0">
                        <a:lnSpc>
                          <a:spcPts val="1920"/>
                        </a:lnSpc>
                        <a:spcBef>
                          <a:spcPts val="0"/>
                        </a:spcBef>
                        <a:spcAft>
                          <a:spcPts val="0"/>
                        </a:spcAft>
                      </a:pPr>
                      <a:r>
                        <a:rPr lang="en-US" sz="1000">
                          <a:effectLst/>
                        </a:rPr>
                        <a:t>Aggregated</a:t>
                      </a:r>
                      <a:endParaRPr lang="en-US" sz="1000">
                        <a:effectLst/>
                        <a:latin typeface="+mn-lt"/>
                        <a:ea typeface="Times New Roman"/>
                        <a:cs typeface="Times New Roman"/>
                      </a:endParaRPr>
                    </a:p>
                  </a:txBody>
                  <a:tcPr marL="63405" marR="634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9"/>
                  </a:ext>
                </a:extLst>
              </a:tr>
              <a:tr h="446184">
                <a:tc>
                  <a:txBody>
                    <a:bodyPr/>
                    <a:lstStyle/>
                    <a:p>
                      <a:pPr marL="164465" marR="0">
                        <a:lnSpc>
                          <a:spcPts val="1920"/>
                        </a:lnSpc>
                        <a:spcBef>
                          <a:spcPts val="0"/>
                        </a:spcBef>
                        <a:spcAft>
                          <a:spcPts val="0"/>
                        </a:spcAft>
                      </a:pPr>
                      <a:r>
                        <a:rPr lang="en-US" sz="1000">
                          <a:effectLst/>
                        </a:rPr>
                        <a:t>Gerstmann-Sträussler-Scheinker</a:t>
                      </a:r>
                      <a:endParaRPr lang="en-US" sz="1000">
                        <a:effectLst/>
                        <a:latin typeface="+mn-lt"/>
                        <a:ea typeface="Times New Roman"/>
                        <a:cs typeface="Times New Roman"/>
                      </a:endParaRPr>
                    </a:p>
                  </a:txBody>
                  <a:tcPr marL="63405" marR="634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a:lnSpc>
                          <a:spcPts val="1920"/>
                        </a:lnSpc>
                        <a:spcBef>
                          <a:spcPts val="0"/>
                        </a:spcBef>
                        <a:spcAft>
                          <a:spcPts val="0"/>
                        </a:spcAft>
                      </a:pPr>
                      <a:r>
                        <a:rPr lang="en-US" sz="1000" dirty="0">
                          <a:effectLst/>
                        </a:rPr>
                        <a:t>Prion </a:t>
                      </a:r>
                      <a:r>
                        <a:rPr lang="sv-SE" sz="1000" dirty="0" smtClean="0">
                          <a:effectLst/>
                        </a:rPr>
                        <a:t>protein (Upper P r Upper P)</a:t>
                      </a:r>
                      <a:endParaRPr lang="en-US" sz="1000" dirty="0">
                        <a:effectLst/>
                        <a:latin typeface="+mn-lt"/>
                        <a:ea typeface="Times New Roman"/>
                        <a:cs typeface="Times New Roman"/>
                      </a:endParaRPr>
                    </a:p>
                  </a:txBody>
                  <a:tcPr marL="63405" marR="634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46050" marR="0">
                        <a:lnSpc>
                          <a:spcPts val="1920"/>
                        </a:lnSpc>
                        <a:spcBef>
                          <a:spcPts val="0"/>
                        </a:spcBef>
                        <a:spcAft>
                          <a:spcPts val="0"/>
                        </a:spcAft>
                      </a:pPr>
                      <a:r>
                        <a:rPr lang="en-US" sz="1000">
                          <a:effectLst/>
                        </a:rPr>
                        <a:t>Mutant</a:t>
                      </a:r>
                      <a:endParaRPr lang="en-US" sz="1000">
                        <a:effectLst/>
                        <a:latin typeface="+mn-lt"/>
                        <a:ea typeface="Times New Roman"/>
                        <a:cs typeface="Times New Roman"/>
                      </a:endParaRPr>
                    </a:p>
                  </a:txBody>
                  <a:tcPr marL="63405" marR="634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33985" marR="0">
                        <a:lnSpc>
                          <a:spcPts val="1920"/>
                        </a:lnSpc>
                        <a:spcBef>
                          <a:spcPts val="0"/>
                        </a:spcBef>
                        <a:spcAft>
                          <a:spcPts val="0"/>
                        </a:spcAft>
                      </a:pPr>
                      <a:r>
                        <a:rPr lang="en-US" sz="1000" dirty="0">
                          <a:effectLst/>
                        </a:rPr>
                        <a:t>Aggregated</a:t>
                      </a:r>
                      <a:endParaRPr lang="en-US" sz="1000" dirty="0">
                        <a:effectLst/>
                        <a:latin typeface="+mn-lt"/>
                        <a:ea typeface="Times New Roman"/>
                        <a:cs typeface="Times New Roman"/>
                      </a:endParaRPr>
                    </a:p>
                  </a:txBody>
                  <a:tcPr marL="63405" marR="634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10"/>
                  </a:ext>
                </a:extLst>
              </a:tr>
            </a:tbl>
          </a:graphicData>
        </a:graphic>
      </p:graphicFrame>
      <p:pic>
        <p:nvPicPr>
          <p:cNvPr id="7" name="Picture 6" descr="Table 4.5 is titled Representative Protein-Folding Diseases in Humans. The table has 11 rows and 4 columns. The column headers are disease, protein, amino acid sequence, and protein structure. "/>
          <p:cNvPicPr>
            <a:picLocks noChangeAspect="1"/>
          </p:cNvPicPr>
          <p:nvPr/>
        </p:nvPicPr>
        <p:blipFill>
          <a:blip r:embed="rId3"/>
          <a:stretch>
            <a:fillRect/>
          </a:stretch>
        </p:blipFill>
        <p:spPr>
          <a:xfrm>
            <a:off x="1090340" y="1585399"/>
            <a:ext cx="6963320" cy="4993695"/>
          </a:xfrm>
          <a:prstGeom prst="rect">
            <a:avLst/>
          </a:prstGeom>
        </p:spPr>
      </p:pic>
      <p:sp>
        <p:nvSpPr>
          <p:cNvPr id="4" name="Footer Placeholder 3"/>
          <p:cNvSpPr>
            <a:spLocks noGrp="1"/>
          </p:cNvSpPr>
          <p:nvPr>
            <p:ph type="ftr" sz="quarter" idx="11"/>
          </p:nvPr>
        </p:nvSpPr>
        <p:spPr/>
        <p:txBody>
          <a:bodyPr/>
          <a:lstStyle/>
          <a:p>
            <a:r>
              <a:rPr lang="en-US" smtClean="0"/>
              <a:t>Copyright © 2017 W. W. Norton &amp; Company</a:t>
            </a:r>
            <a:endParaRPr lang="en-US" dirty="0"/>
          </a:p>
        </p:txBody>
      </p:sp>
    </p:spTree>
    <p:extLst>
      <p:ext uri="{BB962C8B-B14F-4D97-AF65-F5344CB8AC3E}">
        <p14:creationId xmlns:p14="http://schemas.microsoft.com/office/powerpoint/2010/main" val="411397870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Genetic Mutations Due to Protein </a:t>
            </a:r>
            <a:r>
              <a:rPr lang="en-US" dirty="0" err="1" smtClean="0"/>
              <a:t>Misfolding</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2560016632"/>
              </p:ext>
            </p:extLst>
          </p:nvPr>
        </p:nvGraphicFramePr>
        <p:xfrm>
          <a:off x="1816100" y="2442368"/>
          <a:ext cx="5881872" cy="2639994"/>
        </p:xfrm>
        <a:graphic>
          <a:graphicData uri="http://schemas.openxmlformats.org/drawingml/2006/table">
            <a:tbl>
              <a:tblPr firstRow="1">
                <a:tableStyleId>{2D5ABB26-0587-4C30-8999-92F81FD0307C}</a:tableStyleId>
              </a:tblPr>
              <a:tblGrid>
                <a:gridCol w="1149409">
                  <a:extLst>
                    <a:ext uri="{9D8B030D-6E8A-4147-A177-3AD203B41FA5}">
                      <a16:colId xmlns:a16="http://schemas.microsoft.com/office/drawing/2014/main" xmlns="" val="20000"/>
                    </a:ext>
                  </a:extLst>
                </a:gridCol>
                <a:gridCol w="1395470">
                  <a:extLst>
                    <a:ext uri="{9D8B030D-6E8A-4147-A177-3AD203B41FA5}">
                      <a16:colId xmlns:a16="http://schemas.microsoft.com/office/drawing/2014/main" xmlns="" val="20001"/>
                    </a:ext>
                  </a:extLst>
                </a:gridCol>
                <a:gridCol w="1456142">
                  <a:extLst>
                    <a:ext uri="{9D8B030D-6E8A-4147-A177-3AD203B41FA5}">
                      <a16:colId xmlns:a16="http://schemas.microsoft.com/office/drawing/2014/main" xmlns="" val="20002"/>
                    </a:ext>
                  </a:extLst>
                </a:gridCol>
                <a:gridCol w="1880851">
                  <a:extLst>
                    <a:ext uri="{9D8B030D-6E8A-4147-A177-3AD203B41FA5}">
                      <a16:colId xmlns:a16="http://schemas.microsoft.com/office/drawing/2014/main" xmlns="" val="20003"/>
                    </a:ext>
                  </a:extLst>
                </a:gridCol>
              </a:tblGrid>
              <a:tr h="481743">
                <a:tc>
                  <a:txBody>
                    <a:bodyPr/>
                    <a:lstStyle/>
                    <a:p>
                      <a:pPr marL="0" marR="0">
                        <a:lnSpc>
                          <a:spcPct val="107000"/>
                        </a:lnSpc>
                        <a:spcBef>
                          <a:spcPts val="0"/>
                        </a:spcBef>
                        <a:spcAft>
                          <a:spcPts val="0"/>
                        </a:spcAft>
                      </a:pPr>
                      <a:r>
                        <a:rPr lang="en-US" sz="1100" dirty="0">
                          <a:effectLst/>
                        </a:rPr>
                        <a:t>Aspect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rPr>
                        <a:t>Cystic Fibrosis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rPr>
                        <a:t>Huntington's Disease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rPr>
                        <a:t>Creutzfeldt-Jakob Disease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722615">
                <a:tc>
                  <a:txBody>
                    <a:bodyPr/>
                    <a:lstStyle/>
                    <a:p>
                      <a:pPr marL="0" marR="0">
                        <a:lnSpc>
                          <a:spcPct val="107000"/>
                        </a:lnSpc>
                        <a:spcBef>
                          <a:spcPts val="0"/>
                        </a:spcBef>
                        <a:spcAft>
                          <a:spcPts val="0"/>
                        </a:spcAft>
                      </a:pPr>
                      <a:r>
                        <a:rPr lang="en-US" sz="1100">
                          <a:effectLst/>
                        </a:rPr>
                        <a:t>Gene variation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rPr>
                        <a:t>Gene contains mutation or deletion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rPr>
                        <a:t>Gene contains polyglutamine track expansion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rPr>
                        <a:t>Gene encodes wild-type protein sequence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722615">
                <a:tc>
                  <a:txBody>
                    <a:bodyPr/>
                    <a:lstStyle/>
                    <a:p>
                      <a:pPr marL="0" marR="0">
                        <a:lnSpc>
                          <a:spcPct val="107000"/>
                        </a:lnSpc>
                        <a:spcBef>
                          <a:spcPts val="0"/>
                        </a:spcBef>
                        <a:spcAft>
                          <a:spcPts val="0"/>
                        </a:spcAft>
                      </a:pPr>
                      <a:r>
                        <a:rPr lang="en-US" sz="1100" dirty="0">
                          <a:effectLst/>
                        </a:rPr>
                        <a:t>This variation produces: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rPr>
                        <a:t>Misfolded protein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rPr>
                        <a:t>Misfolded protein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rPr>
                        <a:t>Protein conformation 1 is at equilibrium with protein conformation 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472149">
                <a:tc>
                  <a:txBody>
                    <a:bodyPr/>
                    <a:lstStyle/>
                    <a:p>
                      <a:pPr marL="0" marR="0">
                        <a:lnSpc>
                          <a:spcPct val="107000"/>
                        </a:lnSpc>
                        <a:spcBef>
                          <a:spcPts val="0"/>
                        </a:spcBef>
                        <a:spcAft>
                          <a:spcPts val="0"/>
                        </a:spcAft>
                      </a:pPr>
                      <a:r>
                        <a:rPr lang="en-US" sz="1100">
                          <a:effectLst/>
                        </a:rPr>
                        <a:t>Type of protein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rPr>
                        <a:t>Degraded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rPr>
                        <a:t>Aggregated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rPr>
                        <a:t>Aggregated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r h="240872">
                <a:tc>
                  <a:txBody>
                    <a:bodyPr/>
                    <a:lstStyle/>
                    <a:p>
                      <a:pPr marL="0" marR="0">
                        <a:lnSpc>
                          <a:spcPct val="107000"/>
                        </a:lnSpc>
                        <a:spcBef>
                          <a:spcPts val="0"/>
                        </a:spcBef>
                        <a:spcAft>
                          <a:spcPts val="0"/>
                        </a:spcAft>
                      </a:pPr>
                      <a:r>
                        <a:rPr lang="en-US" sz="1100">
                          <a:effectLst/>
                        </a:rPr>
                        <a:t>Result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rPr>
                        <a:t>Loss of function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a:effectLst/>
                        </a:rPr>
                        <a:t>Gain of function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rPr>
                        <a:t>Gain of function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4"/>
                  </a:ext>
                </a:extLst>
              </a:tr>
            </a:tbl>
          </a:graphicData>
        </a:graphic>
      </p:graphicFrame>
      <p:pic>
        <p:nvPicPr>
          <p:cNvPr id="7" name="Picture 6" descr="A diagram of the different effects of the protein-folding diseases cystic fibrosis, Huntington's disease, and Creutzfeldt-Jakob disease. In cystic fibrosis, a gene contains a mutation or deletion, resulting in a misfolded protein. These misfolded proteins get degraded, causing a loss of function. In Huntington's disease, a gene contains polyglutamine track expansion, which results in a misfolded protein. The misfolded proteins are aggregated, which is a gain of function. In Creutzfeldt-Jakob disease, a gene encodes the wild-type protein sequence. Protein conformation 1 is produced, but they are misfolded into protein conformation 2, which aggregates. This is a gain of function."/>
          <p:cNvPicPr>
            <a:picLocks noChangeAspect="1"/>
          </p:cNvPicPr>
          <p:nvPr/>
        </p:nvPicPr>
        <p:blipFill>
          <a:blip r:embed="rId3"/>
          <a:stretch>
            <a:fillRect/>
          </a:stretch>
        </p:blipFill>
        <p:spPr>
          <a:xfrm>
            <a:off x="971668" y="1503081"/>
            <a:ext cx="7715132" cy="4849512"/>
          </a:xfrm>
          <a:prstGeom prst="rect">
            <a:avLst/>
          </a:prstGeom>
        </p:spPr>
      </p:pic>
      <p:sp>
        <p:nvSpPr>
          <p:cNvPr id="4" name="Footer Placeholder 3"/>
          <p:cNvSpPr>
            <a:spLocks noGrp="1"/>
          </p:cNvSpPr>
          <p:nvPr>
            <p:ph type="ftr" sz="quarter" idx="11"/>
          </p:nvPr>
        </p:nvSpPr>
        <p:spPr/>
        <p:txBody>
          <a:bodyPr/>
          <a:lstStyle/>
          <a:p>
            <a:r>
              <a:rPr lang="en-US" dirty="0" smtClean="0"/>
              <a:t>Copyright © 2017 W. W. Norton &amp; Company</a:t>
            </a:r>
            <a:endParaRPr lang="en-US" dirty="0"/>
          </a:p>
        </p:txBody>
      </p:sp>
    </p:spTree>
    <p:extLst>
      <p:ext uri="{BB962C8B-B14F-4D97-AF65-F5344CB8AC3E}">
        <p14:creationId xmlns:p14="http://schemas.microsoft.com/office/powerpoint/2010/main" val="23749680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Structure and Function</a:t>
            </a:r>
            <a:endParaRPr lang="en-US" dirty="0"/>
          </a:p>
        </p:txBody>
      </p:sp>
      <p:sp>
        <p:nvSpPr>
          <p:cNvPr id="3" name="Content Placeholder 2"/>
          <p:cNvSpPr>
            <a:spLocks noGrp="1"/>
          </p:cNvSpPr>
          <p:nvPr>
            <p:ph idx="1"/>
          </p:nvPr>
        </p:nvSpPr>
        <p:spPr/>
        <p:txBody>
          <a:bodyPr/>
          <a:lstStyle/>
          <a:p>
            <a:endParaRPr lang="en-US" dirty="0"/>
          </a:p>
        </p:txBody>
      </p:sp>
      <p:pic>
        <p:nvPicPr>
          <p:cNvPr id="9" name="Picture 8" descr="A diagram of heterotrimeric and homodimeric protein complex structures.  Part a is a diagram of a heterotrimeric protein complex. Each subunit has individual structural and chemical properties. Protein A is produced from Gene A, Protein B is produced from Gene B, and Protein C is produced from Gene C. The three proteins have different shapes but fit together like puzzle pieces to form a heterotrimeric protein complex. Part b is a diagram of a homodimeric protein complex. Protein X is produced from Gene X.  One copy of Protein X fits into another copy of Protein X, and they bind to form a homodimeric complex of two identical protein subunits."/>
          <p:cNvPicPr>
            <a:picLocks noChangeAspect="1"/>
          </p:cNvPicPr>
          <p:nvPr/>
        </p:nvPicPr>
        <p:blipFill>
          <a:blip r:embed="rId3"/>
          <a:stretch>
            <a:fillRect/>
          </a:stretch>
        </p:blipFill>
        <p:spPr>
          <a:xfrm>
            <a:off x="4566773" y="1284563"/>
            <a:ext cx="4266884" cy="3218708"/>
          </a:xfrm>
          <a:prstGeom prst="rect">
            <a:avLst/>
          </a:prstGeom>
        </p:spPr>
      </p:pic>
      <p:sp>
        <p:nvSpPr>
          <p:cNvPr id="4" name="Footer Placeholder 3"/>
          <p:cNvSpPr>
            <a:spLocks noGrp="1"/>
          </p:cNvSpPr>
          <p:nvPr>
            <p:ph type="ftr" sz="quarter" idx="3"/>
          </p:nvPr>
        </p:nvSpPr>
        <p:spPr/>
        <p:txBody>
          <a:bodyPr/>
          <a:lstStyle/>
          <a:p>
            <a:r>
              <a:rPr lang="en-US" smtClean="0"/>
              <a:t>Copyright © 2017 W. W. Norton &amp; Company</a:t>
            </a:r>
            <a:endParaRPr lang="en-US" dirty="0"/>
          </a:p>
        </p:txBody>
      </p:sp>
    </p:spTree>
    <p:extLst>
      <p:ext uri="{BB962C8B-B14F-4D97-AF65-F5344CB8AC3E}">
        <p14:creationId xmlns:p14="http://schemas.microsoft.com/office/powerpoint/2010/main" val="11135963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Amino Acids Are Chiral</a:t>
            </a:r>
            <a:endParaRPr lang="en-US" dirty="0"/>
          </a:p>
        </p:txBody>
      </p:sp>
      <p:sp>
        <p:nvSpPr>
          <p:cNvPr id="2" name="Content Placeholder 1"/>
          <p:cNvSpPr>
            <a:spLocks noGrp="1"/>
          </p:cNvSpPr>
          <p:nvPr>
            <p:ph idx="1"/>
          </p:nvPr>
        </p:nvSpPr>
        <p:spPr>
          <a:xfrm>
            <a:off x="457200" y="1084758"/>
            <a:ext cx="8229600" cy="3379616"/>
          </a:xfrm>
        </p:spPr>
        <p:txBody>
          <a:bodyPr/>
          <a:lstStyle/>
          <a:p>
            <a:endParaRPr lang="en-US" dirty="0" smtClean="0"/>
          </a:p>
        </p:txBody>
      </p:sp>
      <p:pic>
        <p:nvPicPr>
          <p:cNvPr id="9" name="Picture 8" descr="Two three dimensional ball and stick models of L-alanine and D-alanine. A dashed line between the two is labeled mirror. The amino group is on the left and carboxyl group on the right for L-alanine, while the amino group is on the right and carboxyl group is on the left for D-alanine. They are reflections of each other."/>
          <p:cNvPicPr>
            <a:picLocks noChangeAspect="1"/>
          </p:cNvPicPr>
          <p:nvPr/>
        </p:nvPicPr>
        <p:blipFill>
          <a:blip r:embed="rId3"/>
          <a:stretch>
            <a:fillRect/>
          </a:stretch>
        </p:blipFill>
        <p:spPr>
          <a:xfrm>
            <a:off x="2450472" y="4532466"/>
            <a:ext cx="4243056" cy="1960898"/>
          </a:xfrm>
          <a:prstGeom prst="rect">
            <a:avLst/>
          </a:prstGeom>
        </p:spPr>
      </p:pic>
      <p:sp>
        <p:nvSpPr>
          <p:cNvPr id="3" name="Footer Placeholder 2"/>
          <p:cNvSpPr>
            <a:spLocks noGrp="1"/>
          </p:cNvSpPr>
          <p:nvPr>
            <p:ph type="ftr" sz="quarter" idx="3"/>
          </p:nvPr>
        </p:nvSpPr>
        <p:spPr/>
        <p:txBody>
          <a:bodyPr/>
          <a:lstStyle/>
          <a:p>
            <a:r>
              <a:rPr lang="en-US" smtClean="0"/>
              <a:t>Copyright © 2017 W. W. Norton &amp; Company</a:t>
            </a:r>
            <a:endParaRPr lang="en-US" dirty="0"/>
          </a:p>
        </p:txBody>
      </p:sp>
    </p:spTree>
    <p:extLst>
      <p:ext uri="{BB962C8B-B14F-4D97-AF65-F5344CB8AC3E}">
        <p14:creationId xmlns:p14="http://schemas.microsoft.com/office/powerpoint/2010/main" val="7957568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Amino Acid Isomers and Configuration </a:t>
            </a:r>
            <a:endParaRPr lang="en-US" sz="3600" dirty="0"/>
          </a:p>
        </p:txBody>
      </p:sp>
      <p:pic>
        <p:nvPicPr>
          <p:cNvPr id="10" name="Picture 9" descr="Two three dimensional ball and stick models of L-alanine and D-alanine. A dashed line between the two is labeled mirror. The amino group is on the left and carboxyl group on the right for L-alanine, while the amino group is on the right and carboxyl group is on the left for D-alanine. They are reflections of each other."/>
          <p:cNvPicPr>
            <a:picLocks noChangeAspect="1"/>
          </p:cNvPicPr>
          <p:nvPr/>
        </p:nvPicPr>
        <p:blipFill>
          <a:blip r:embed="rId3"/>
          <a:stretch>
            <a:fillRect/>
          </a:stretch>
        </p:blipFill>
        <p:spPr>
          <a:xfrm>
            <a:off x="2208849" y="1510822"/>
            <a:ext cx="4726303" cy="2184227"/>
          </a:xfrm>
          <a:prstGeom prst="rect">
            <a:avLst/>
          </a:prstGeom>
        </p:spPr>
      </p:pic>
      <p:pic>
        <p:nvPicPr>
          <p:cNvPr id="11" name="Picture 10" descr="Two three dimensional ball and stick models of L-alanine in the S configuration and L-cysteine in the R configuration. For L-alanine, the positive 1 Upper N Upper H 3 ion on in the lower left position is labeled one, the negative 1 Upper C Upper O Upper O ion in the lower right position is labeled two, and the Upper C Upper H 3 in the top position is labeled three. A counter clockwise arrow is drawn on the central carbon, following the order of the numbers from the bottom left to the bottom right to the top. For L-cysteine, the positive 1 Upper N Upper H 3 ion on in the lower left position is labeled one, the Upper C Upper H 2 Upper S Upper H in the top position is labeled two, and the negative 1 Upper C Upper O Upper O ion in the lower right position is labeled three. A clockwise arrow is drawn on the central carbon, following the order of the numbers from the bottom left to the top to the bottom right."/>
          <p:cNvPicPr>
            <a:picLocks noChangeAspect="1"/>
          </p:cNvPicPr>
          <p:nvPr/>
        </p:nvPicPr>
        <p:blipFill>
          <a:blip r:embed="rId4"/>
          <a:stretch>
            <a:fillRect/>
          </a:stretch>
        </p:blipFill>
        <p:spPr>
          <a:xfrm>
            <a:off x="2375974" y="3805256"/>
            <a:ext cx="4392053" cy="2654055"/>
          </a:xfrm>
          <a:prstGeom prst="rect">
            <a:avLst/>
          </a:prstGeom>
        </p:spPr>
      </p:pic>
      <p:sp>
        <p:nvSpPr>
          <p:cNvPr id="4" name="Footer Placeholder 3"/>
          <p:cNvSpPr>
            <a:spLocks noGrp="1"/>
          </p:cNvSpPr>
          <p:nvPr>
            <p:ph type="ftr" sz="quarter" idx="11"/>
          </p:nvPr>
        </p:nvSpPr>
        <p:spPr/>
        <p:txBody>
          <a:bodyPr/>
          <a:lstStyle/>
          <a:p>
            <a:r>
              <a:rPr lang="en-US" smtClean="0"/>
              <a:t>Copyright © 2017 W. W. Norton &amp; Company</a:t>
            </a:r>
            <a:endParaRPr lang="en-US" dirty="0"/>
          </a:p>
        </p:txBody>
      </p:sp>
    </p:spTree>
    <p:extLst>
      <p:ext uri="{BB962C8B-B14F-4D97-AF65-F5344CB8AC3E}">
        <p14:creationId xmlns:p14="http://schemas.microsoft.com/office/powerpoint/2010/main" val="3765245927"/>
      </p:ext>
    </p:extLst>
  </p:cSld>
  <p:clrMapOvr>
    <a:masterClrMapping/>
  </p:clrMapOvr>
</p:sld>
</file>

<file path=ppt/theme/theme1.xml><?xml version="1.0" encoding="utf-8"?>
<a:theme xmlns:a="http://schemas.openxmlformats.org/drawingml/2006/main" name="2_miesfield_lecture_template_final">
  <a:themeElements>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fontScheme name="Edge">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Edge</Template>
  <TotalTime>5475</TotalTime>
  <Words>3903</Words>
  <Application>Microsoft Macintosh PowerPoint</Application>
  <PresentationFormat>On-screen Show (4:3)</PresentationFormat>
  <Paragraphs>699</Paragraphs>
  <Slides>61</Slides>
  <Notes>61</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61</vt:i4>
      </vt:variant>
    </vt:vector>
  </HeadingPairs>
  <TitlesOfParts>
    <vt:vector size="72" baseType="lpstr">
      <vt:lpstr>Calibri</vt:lpstr>
      <vt:lpstr>Calibri Light</vt:lpstr>
      <vt:lpstr>Franklin Gothic Medium</vt:lpstr>
      <vt:lpstr>Franklin Gothic Medium Cond</vt:lpstr>
      <vt:lpstr>Garamond</vt:lpstr>
      <vt:lpstr>ＭＳ Ｐゴシック</vt:lpstr>
      <vt:lpstr>Times New Roman</vt:lpstr>
      <vt:lpstr>Wingdings</vt:lpstr>
      <vt:lpstr>Arial</vt:lpstr>
      <vt:lpstr>2_miesfield_lecture_template_final</vt:lpstr>
      <vt:lpstr>Office Theme</vt:lpstr>
      <vt:lpstr>Chapter 4</vt:lpstr>
      <vt:lpstr>4.1 Proteins Are Polymers of Amino Acids</vt:lpstr>
      <vt:lpstr>Hydrophobic Effect, Part 1 </vt:lpstr>
      <vt:lpstr>Hydrophobic Effect, Part 2</vt:lpstr>
      <vt:lpstr>Representative Proteins in Nature</vt:lpstr>
      <vt:lpstr>Amino Acid Structure </vt:lpstr>
      <vt:lpstr>Structure and Function</vt:lpstr>
      <vt:lpstr>Amino Acids Are Chiral</vt:lpstr>
      <vt:lpstr>Amino Acid Isomers and Configuration </vt:lpstr>
      <vt:lpstr>Amino Acid Abbreviations, Part 1</vt:lpstr>
      <vt:lpstr>Amino Acid Classifications, Part 2</vt:lpstr>
      <vt:lpstr>Charged Amino Acid Structures, Part 1</vt:lpstr>
      <vt:lpstr>Charged Amino Acid Structures, Part 2</vt:lpstr>
      <vt:lpstr>Hydrophilic Amino Acids, Part 1</vt:lpstr>
      <vt:lpstr>Hydrophilic Amino Acids, Part 2</vt:lpstr>
      <vt:lpstr>Common Covalent Modifications with Hydrophilic Amino Acids</vt:lpstr>
      <vt:lpstr>Cysteine Is a Weak Acid</vt:lpstr>
      <vt:lpstr>Hydrophobic Amino Acids, Part 1</vt:lpstr>
      <vt:lpstr>Hydrophobic Amino Acids, Part 2</vt:lpstr>
      <vt:lpstr>Aromatic Amino Acids</vt:lpstr>
      <vt:lpstr>Isoelectric Point (pI)</vt:lpstr>
      <vt:lpstr>Amino Acid Side Chains with Ionizable Hydrogens, Part 1</vt:lpstr>
      <vt:lpstr>Amino Acid Side Chains with Ionizable Hydrogens, Part 2</vt:lpstr>
      <vt:lpstr>Formation of Peptide Bonds</vt:lpstr>
      <vt:lpstr>Peptide Formation and Degradation </vt:lpstr>
      <vt:lpstr>Tripeptide Example</vt:lpstr>
      <vt:lpstr>4.2 Hierarchical Organization of Protein Structure</vt:lpstr>
      <vt:lpstr>Levels of Protein Structure</vt:lpstr>
      <vt:lpstr>Primary Structure </vt:lpstr>
      <vt:lpstr>Secondary Structure </vt:lpstr>
      <vt:lpstr>Alpha Helix</vt:lpstr>
      <vt:lpstr>Hydrogen Bonding and Alpha Helices</vt:lpstr>
      <vt:lpstr>Amino Acids and Dipoles</vt:lpstr>
      <vt:lpstr>Beta Strands</vt:lpstr>
      <vt:lpstr>Conformation of B Sheets</vt:lpstr>
      <vt:lpstr>Beta Pleated Sheets</vt:lpstr>
      <vt:lpstr>Beta Turns, Part 1</vt:lpstr>
      <vt:lpstr>Beta Turns, Part 2 </vt:lpstr>
      <vt:lpstr>Tertiary Structure</vt:lpstr>
      <vt:lpstr>Four Major Classes of Structures</vt:lpstr>
      <vt:lpstr>Four Helix Bundle</vt:lpstr>
      <vt:lpstr>Greek Key Fold</vt:lpstr>
      <vt:lpstr>Rossmann Fold </vt:lpstr>
      <vt:lpstr>TIM Barrel Fold</vt:lpstr>
      <vt:lpstr>FERM Domain</vt:lpstr>
      <vt:lpstr>Disulfide Bonds</vt:lpstr>
      <vt:lpstr>Quaternary Structures, Part 1</vt:lpstr>
      <vt:lpstr>Quaternary Structures, Part 2</vt:lpstr>
      <vt:lpstr>Quaternary Structures Increase Functionality</vt:lpstr>
      <vt:lpstr>Fibrous Proteins</vt:lpstr>
      <vt:lpstr>Keratin: A Fibrous Protein</vt:lpstr>
      <vt:lpstr>Silk Protein: A Fibrous Protein</vt:lpstr>
      <vt:lpstr>Collagen: A Fibrous Protein</vt:lpstr>
      <vt:lpstr>Globular Proteins</vt:lpstr>
      <vt:lpstr>Immunoglobulins: An Example of Globular Proteins</vt:lpstr>
      <vt:lpstr>4.3 Protein Folding, Part 1 </vt:lpstr>
      <vt:lpstr>4.3 Protein Folding, Part 2 </vt:lpstr>
      <vt:lpstr>Cooperativity in Protein Folding</vt:lpstr>
      <vt:lpstr>Proposed Models of Protein Folding</vt:lpstr>
      <vt:lpstr>Protein Misfolding Can Lead to Disease</vt:lpstr>
      <vt:lpstr>Genetic Mutations Due to Protein Misfolding</vt:lpstr>
    </vt:vector>
  </TitlesOfParts>
  <Manager/>
  <Company>©  W. W. Norton &amp; Company</Company>
  <LinksUpToDate>false</LinksUpToDate>
  <SharedDoc>false</SharedDoc>
  <HyperlinkBase/>
  <HyperlinksChanged>false</HyperlinksChanged>
  <AppVersion>15.0036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Biochemistry</dc:title>
  <dc:subject/>
  <dc:creator>Miesfeld et al.</dc:creator>
  <cp:keywords/>
  <dc:description/>
  <cp:lastModifiedBy>Suroviec, Alice H.</cp:lastModifiedBy>
  <cp:revision>1019</cp:revision>
  <cp:lastPrinted>2017-08-02T20:16:14Z</cp:lastPrinted>
  <dcterms:created xsi:type="dcterms:W3CDTF">2016-12-05T19:27:24Z</dcterms:created>
  <dcterms:modified xsi:type="dcterms:W3CDTF">2017-08-03T16:22:52Z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