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 id="2147483760" r:id="rId2"/>
  </p:sldMasterIdLst>
  <p:notesMasterIdLst>
    <p:notesMasterId r:id="rId68"/>
  </p:notesMasterIdLst>
  <p:handoutMasterIdLst>
    <p:handoutMasterId r:id="rId69"/>
  </p:handoutMasterIdLst>
  <p:sldIdLst>
    <p:sldId id="404" r:id="rId3"/>
    <p:sldId id="314" r:id="rId4"/>
    <p:sldId id="332" r:id="rId5"/>
    <p:sldId id="346" r:id="rId6"/>
    <p:sldId id="333" r:id="rId7"/>
    <p:sldId id="334" r:id="rId8"/>
    <p:sldId id="335" r:id="rId9"/>
    <p:sldId id="336" r:id="rId10"/>
    <p:sldId id="337" r:id="rId11"/>
    <p:sldId id="338" r:id="rId12"/>
    <p:sldId id="341" r:id="rId13"/>
    <p:sldId id="342" r:id="rId14"/>
    <p:sldId id="340" r:id="rId15"/>
    <p:sldId id="343" r:id="rId16"/>
    <p:sldId id="324" r:id="rId17"/>
    <p:sldId id="344" r:id="rId18"/>
    <p:sldId id="345" r:id="rId19"/>
    <p:sldId id="347" r:id="rId20"/>
    <p:sldId id="348" r:id="rId21"/>
    <p:sldId id="349" r:id="rId22"/>
    <p:sldId id="350" r:id="rId23"/>
    <p:sldId id="351" r:id="rId24"/>
    <p:sldId id="352" r:id="rId25"/>
    <p:sldId id="354" r:id="rId26"/>
    <p:sldId id="355" r:id="rId27"/>
    <p:sldId id="356" r:id="rId28"/>
    <p:sldId id="325" r:id="rId29"/>
    <p:sldId id="358" r:id="rId30"/>
    <p:sldId id="359" r:id="rId31"/>
    <p:sldId id="360" r:id="rId32"/>
    <p:sldId id="361" r:id="rId33"/>
    <p:sldId id="363" r:id="rId34"/>
    <p:sldId id="362" r:id="rId35"/>
    <p:sldId id="364" r:id="rId36"/>
    <p:sldId id="365" r:id="rId37"/>
    <p:sldId id="326" r:id="rId38"/>
    <p:sldId id="366" r:id="rId39"/>
    <p:sldId id="407" r:id="rId40"/>
    <p:sldId id="367" r:id="rId41"/>
    <p:sldId id="368" r:id="rId42"/>
    <p:sldId id="369" r:id="rId43"/>
    <p:sldId id="371" r:id="rId44"/>
    <p:sldId id="372" r:id="rId45"/>
    <p:sldId id="370" r:id="rId46"/>
    <p:sldId id="327" r:id="rId47"/>
    <p:sldId id="373" r:id="rId48"/>
    <p:sldId id="374" r:id="rId49"/>
    <p:sldId id="376" r:id="rId50"/>
    <p:sldId id="378" r:id="rId51"/>
    <p:sldId id="379" r:id="rId52"/>
    <p:sldId id="380" r:id="rId53"/>
    <p:sldId id="381" r:id="rId54"/>
    <p:sldId id="382" r:id="rId55"/>
    <p:sldId id="383" r:id="rId56"/>
    <p:sldId id="384" r:id="rId57"/>
    <p:sldId id="377" r:id="rId58"/>
    <p:sldId id="389" r:id="rId59"/>
    <p:sldId id="406" r:id="rId60"/>
    <p:sldId id="385" r:id="rId61"/>
    <p:sldId id="386" r:id="rId62"/>
    <p:sldId id="387" r:id="rId63"/>
    <p:sldId id="388" r:id="rId64"/>
    <p:sldId id="390" r:id="rId65"/>
    <p:sldId id="391" r:id="rId66"/>
    <p:sldId id="392" r:id="rId6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01" charset="0"/>
        <a:ea typeface="ＭＳ Ｐゴシック" pitchFamily="-101" charset="-128"/>
        <a:cs typeface="ＭＳ Ｐゴシック" pitchFamily="-101" charset="-128"/>
      </a:defRPr>
    </a:lvl1pPr>
    <a:lvl2pPr marL="457200" algn="l" rtl="0" fontAlgn="base">
      <a:spcBef>
        <a:spcPct val="0"/>
      </a:spcBef>
      <a:spcAft>
        <a:spcPct val="0"/>
      </a:spcAft>
      <a:defRPr kern="1200">
        <a:solidFill>
          <a:schemeClr val="tx1"/>
        </a:solidFill>
        <a:latin typeface="Arial" pitchFamily="-101" charset="0"/>
        <a:ea typeface="ＭＳ Ｐゴシック" pitchFamily="-101" charset="-128"/>
        <a:cs typeface="ＭＳ Ｐゴシック" pitchFamily="-101" charset="-128"/>
      </a:defRPr>
    </a:lvl2pPr>
    <a:lvl3pPr marL="914400" algn="l" rtl="0" fontAlgn="base">
      <a:spcBef>
        <a:spcPct val="0"/>
      </a:spcBef>
      <a:spcAft>
        <a:spcPct val="0"/>
      </a:spcAft>
      <a:defRPr kern="1200">
        <a:solidFill>
          <a:schemeClr val="tx1"/>
        </a:solidFill>
        <a:latin typeface="Arial" pitchFamily="-101" charset="0"/>
        <a:ea typeface="ＭＳ Ｐゴシック" pitchFamily="-101" charset="-128"/>
        <a:cs typeface="ＭＳ Ｐゴシック" pitchFamily="-101" charset="-128"/>
      </a:defRPr>
    </a:lvl3pPr>
    <a:lvl4pPr marL="1371600" algn="l" rtl="0" fontAlgn="base">
      <a:spcBef>
        <a:spcPct val="0"/>
      </a:spcBef>
      <a:spcAft>
        <a:spcPct val="0"/>
      </a:spcAft>
      <a:defRPr kern="1200">
        <a:solidFill>
          <a:schemeClr val="tx1"/>
        </a:solidFill>
        <a:latin typeface="Arial" pitchFamily="-101" charset="0"/>
        <a:ea typeface="ＭＳ Ｐゴシック" pitchFamily="-101" charset="-128"/>
        <a:cs typeface="ＭＳ Ｐゴシック" pitchFamily="-101" charset="-128"/>
      </a:defRPr>
    </a:lvl4pPr>
    <a:lvl5pPr marL="1828800" algn="l" rtl="0" fontAlgn="base">
      <a:spcBef>
        <a:spcPct val="0"/>
      </a:spcBef>
      <a:spcAft>
        <a:spcPct val="0"/>
      </a:spcAft>
      <a:defRPr kern="1200">
        <a:solidFill>
          <a:schemeClr val="tx1"/>
        </a:solidFill>
        <a:latin typeface="Arial" pitchFamily="-101" charset="0"/>
        <a:ea typeface="ＭＳ Ｐゴシック" pitchFamily="-101" charset="-128"/>
        <a:cs typeface="ＭＳ Ｐゴシック" pitchFamily="-101" charset="-128"/>
      </a:defRPr>
    </a:lvl5pPr>
    <a:lvl6pPr marL="2286000" algn="l" defTabSz="457200" rtl="0" eaLnBrk="1" latinLnBrk="0" hangingPunct="1">
      <a:defRPr kern="1200">
        <a:solidFill>
          <a:schemeClr val="tx1"/>
        </a:solidFill>
        <a:latin typeface="Arial" pitchFamily="-101" charset="0"/>
        <a:ea typeface="ＭＳ Ｐゴシック" pitchFamily="-101" charset="-128"/>
        <a:cs typeface="ＭＳ Ｐゴシック" pitchFamily="-101" charset="-128"/>
      </a:defRPr>
    </a:lvl6pPr>
    <a:lvl7pPr marL="2743200" algn="l" defTabSz="457200" rtl="0" eaLnBrk="1" latinLnBrk="0" hangingPunct="1">
      <a:defRPr kern="1200">
        <a:solidFill>
          <a:schemeClr val="tx1"/>
        </a:solidFill>
        <a:latin typeface="Arial" pitchFamily="-101" charset="0"/>
        <a:ea typeface="ＭＳ Ｐゴシック" pitchFamily="-101" charset="-128"/>
        <a:cs typeface="ＭＳ Ｐゴシック" pitchFamily="-101" charset="-128"/>
      </a:defRPr>
    </a:lvl7pPr>
    <a:lvl8pPr marL="3200400" algn="l" defTabSz="457200" rtl="0" eaLnBrk="1" latinLnBrk="0" hangingPunct="1">
      <a:defRPr kern="1200">
        <a:solidFill>
          <a:schemeClr val="tx1"/>
        </a:solidFill>
        <a:latin typeface="Arial" pitchFamily="-101" charset="0"/>
        <a:ea typeface="ＭＳ Ｐゴシック" pitchFamily="-101" charset="-128"/>
        <a:cs typeface="ＭＳ Ｐゴシック" pitchFamily="-101" charset="-128"/>
      </a:defRPr>
    </a:lvl8pPr>
    <a:lvl9pPr marL="3657600" algn="l" defTabSz="457200" rtl="0" eaLnBrk="1" latinLnBrk="0" hangingPunct="1">
      <a:defRPr kern="1200">
        <a:solidFill>
          <a:schemeClr val="tx1"/>
        </a:solidFill>
        <a:latin typeface="Arial" pitchFamily="-101" charset="0"/>
        <a:ea typeface="ＭＳ Ｐゴシック" pitchFamily="-101" charset="-128"/>
        <a:cs typeface="ＭＳ Ｐゴシック" pitchFamily="-101"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9A25"/>
    <a:srgbClr val="565754"/>
    <a:srgbClr val="A01420"/>
    <a:srgbClr val="CCE5DF"/>
    <a:srgbClr val="DBE0D3"/>
    <a:srgbClr val="6BB780"/>
    <a:srgbClr val="CD00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32" autoAdjust="0"/>
    <p:restoredTop sz="70128" autoAdjust="0"/>
  </p:normalViewPr>
  <p:slideViewPr>
    <p:cSldViewPr snapToGrid="0">
      <p:cViewPr>
        <p:scale>
          <a:sx n="90" d="100"/>
          <a:sy n="90" d="100"/>
        </p:scale>
        <p:origin x="1736"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notesMaster" Target="notesMasters/notesMaster1.xml"/><Relationship Id="rId69" Type="http://schemas.openxmlformats.org/officeDocument/2006/relationships/handoutMaster" Target="handoutMasters/handoutMaster1.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C4B8BB5-2ECD-7A44-804E-F3B8679B4C49}" type="datetimeFigureOut">
              <a:rPr lang="en-US" smtClean="0"/>
              <a:pPr/>
              <a:t>8/4/17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DCE1E0F-8D8B-9641-B792-1E443E22AFAD}" type="slidenum">
              <a:rPr lang="en-US" smtClean="0"/>
              <a:pPr/>
              <a:t>‹#›</a:t>
            </a:fld>
            <a:endParaRPr lang="en-US" dirty="0"/>
          </a:p>
        </p:txBody>
      </p:sp>
    </p:spTree>
    <p:extLst>
      <p:ext uri="{BB962C8B-B14F-4D97-AF65-F5344CB8AC3E}">
        <p14:creationId xmlns:p14="http://schemas.microsoft.com/office/powerpoint/2010/main" val="36424953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mn-cs"/>
              </a:defRPr>
            </a:lvl1pPr>
          </a:lstStyle>
          <a:p>
            <a:pPr>
              <a:defRPr/>
            </a:pPr>
            <a:endParaRPr lang="en-US" altLang="en-US" dirty="0"/>
          </a:p>
        </p:txBody>
      </p:sp>
      <p:sp>
        <p:nvSpPr>
          <p:cNvPr id="204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mn-cs"/>
              </a:defRPr>
            </a:lvl1pPr>
          </a:lstStyle>
          <a:p>
            <a:pPr>
              <a:defRPr/>
            </a:pPr>
            <a:endParaRPr lang="en-US" altLang="en-US" dirty="0"/>
          </a:p>
        </p:txBody>
      </p:sp>
      <p:sp>
        <p:nvSpPr>
          <p:cNvPr id="33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mn-cs"/>
              </a:defRPr>
            </a:lvl1pPr>
          </a:lstStyle>
          <a:p>
            <a:pPr>
              <a:defRPr/>
            </a:pPr>
            <a:endParaRPr lang="en-US" altLang="en-US" dirty="0"/>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0EF8E6C-2D53-BA4F-80CE-155DC7B9A820}" type="slidenum">
              <a:rPr lang="en-US"/>
              <a:pPr/>
              <a:t>‹#›</a:t>
            </a:fld>
            <a:endParaRPr lang="en-US" dirty="0"/>
          </a:p>
        </p:txBody>
      </p:sp>
    </p:spTree>
    <p:extLst>
      <p:ext uri="{BB962C8B-B14F-4D97-AF65-F5344CB8AC3E}">
        <p14:creationId xmlns:p14="http://schemas.microsoft.com/office/powerpoint/2010/main" val="369776533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128"/>
        <a:cs typeface="ＭＳ Ｐゴシック" pitchFamily="-101" charset="-128"/>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F8E6C-2D53-BA4F-80CE-155DC7B9A820}" type="slidenum">
              <a:rPr lang="en-US" smtClean="0"/>
              <a:pPr/>
              <a:t>1</a:t>
            </a:fld>
            <a:endParaRPr lang="en-US" dirty="0"/>
          </a:p>
        </p:txBody>
      </p:sp>
    </p:spTree>
    <p:extLst>
      <p:ext uri="{BB962C8B-B14F-4D97-AF65-F5344CB8AC3E}">
        <p14:creationId xmlns:p14="http://schemas.microsoft.com/office/powerpoint/2010/main" val="35310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10</a:t>
            </a:fld>
            <a:endParaRPr lang="en-US" dirty="0"/>
          </a:p>
        </p:txBody>
      </p:sp>
    </p:spTree>
    <p:extLst>
      <p:ext uri="{BB962C8B-B14F-4D97-AF65-F5344CB8AC3E}">
        <p14:creationId xmlns:p14="http://schemas.microsoft.com/office/powerpoint/2010/main" val="741227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F8E6C-2D53-BA4F-80CE-155DC7B9A820}" type="slidenum">
              <a:rPr lang="en-US" smtClean="0"/>
              <a:pPr/>
              <a:t>11</a:t>
            </a:fld>
            <a:endParaRPr lang="en-US" dirty="0"/>
          </a:p>
        </p:txBody>
      </p:sp>
    </p:spTree>
    <p:extLst>
      <p:ext uri="{BB962C8B-B14F-4D97-AF65-F5344CB8AC3E}">
        <p14:creationId xmlns:p14="http://schemas.microsoft.com/office/powerpoint/2010/main" val="1235377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12</a:t>
            </a:fld>
            <a:endParaRPr lang="en-US" dirty="0"/>
          </a:p>
        </p:txBody>
      </p:sp>
    </p:spTree>
    <p:extLst>
      <p:ext uri="{BB962C8B-B14F-4D97-AF65-F5344CB8AC3E}">
        <p14:creationId xmlns:p14="http://schemas.microsoft.com/office/powerpoint/2010/main" val="1190497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13</a:t>
            </a:fld>
            <a:endParaRPr lang="en-US" dirty="0"/>
          </a:p>
        </p:txBody>
      </p:sp>
    </p:spTree>
    <p:extLst>
      <p:ext uri="{BB962C8B-B14F-4D97-AF65-F5344CB8AC3E}">
        <p14:creationId xmlns:p14="http://schemas.microsoft.com/office/powerpoint/2010/main" val="90434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F8E6C-2D53-BA4F-80CE-155DC7B9A820}" type="slidenum">
              <a:rPr lang="en-US" smtClean="0"/>
              <a:pPr/>
              <a:t>14</a:t>
            </a:fld>
            <a:endParaRPr lang="en-US" dirty="0"/>
          </a:p>
        </p:txBody>
      </p:sp>
    </p:spTree>
    <p:extLst>
      <p:ext uri="{BB962C8B-B14F-4D97-AF65-F5344CB8AC3E}">
        <p14:creationId xmlns:p14="http://schemas.microsoft.com/office/powerpoint/2010/main" val="1118533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15</a:t>
            </a:fld>
            <a:endParaRPr lang="en-US" dirty="0"/>
          </a:p>
        </p:txBody>
      </p:sp>
    </p:spTree>
    <p:extLst>
      <p:ext uri="{BB962C8B-B14F-4D97-AF65-F5344CB8AC3E}">
        <p14:creationId xmlns:p14="http://schemas.microsoft.com/office/powerpoint/2010/main" val="1481797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16</a:t>
            </a:fld>
            <a:endParaRPr lang="en-US" dirty="0"/>
          </a:p>
        </p:txBody>
      </p:sp>
    </p:spTree>
    <p:extLst>
      <p:ext uri="{BB962C8B-B14F-4D97-AF65-F5344CB8AC3E}">
        <p14:creationId xmlns:p14="http://schemas.microsoft.com/office/powerpoint/2010/main" val="1641622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17</a:t>
            </a:fld>
            <a:endParaRPr lang="en-US" dirty="0"/>
          </a:p>
        </p:txBody>
      </p:sp>
    </p:spTree>
    <p:extLst>
      <p:ext uri="{BB962C8B-B14F-4D97-AF65-F5344CB8AC3E}">
        <p14:creationId xmlns:p14="http://schemas.microsoft.com/office/powerpoint/2010/main" val="198089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18</a:t>
            </a:fld>
            <a:endParaRPr lang="en-US" dirty="0"/>
          </a:p>
        </p:txBody>
      </p:sp>
    </p:spTree>
    <p:extLst>
      <p:ext uri="{BB962C8B-B14F-4D97-AF65-F5344CB8AC3E}">
        <p14:creationId xmlns:p14="http://schemas.microsoft.com/office/powerpoint/2010/main" val="469161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19</a:t>
            </a:fld>
            <a:endParaRPr lang="en-US" dirty="0"/>
          </a:p>
        </p:txBody>
      </p:sp>
    </p:spTree>
    <p:extLst>
      <p:ext uri="{BB962C8B-B14F-4D97-AF65-F5344CB8AC3E}">
        <p14:creationId xmlns:p14="http://schemas.microsoft.com/office/powerpoint/2010/main" val="902257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F8E6C-2D53-BA4F-80CE-155DC7B9A820}" type="slidenum">
              <a:rPr lang="en-US" smtClean="0"/>
              <a:pPr/>
              <a:t>2</a:t>
            </a:fld>
            <a:endParaRPr lang="en-US" dirty="0"/>
          </a:p>
        </p:txBody>
      </p:sp>
    </p:spTree>
    <p:extLst>
      <p:ext uri="{BB962C8B-B14F-4D97-AF65-F5344CB8AC3E}">
        <p14:creationId xmlns:p14="http://schemas.microsoft.com/office/powerpoint/2010/main" val="755212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20</a:t>
            </a:fld>
            <a:endParaRPr lang="en-US" dirty="0"/>
          </a:p>
        </p:txBody>
      </p:sp>
    </p:spTree>
    <p:extLst>
      <p:ext uri="{BB962C8B-B14F-4D97-AF65-F5344CB8AC3E}">
        <p14:creationId xmlns:p14="http://schemas.microsoft.com/office/powerpoint/2010/main" val="820451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21</a:t>
            </a:fld>
            <a:endParaRPr lang="en-US" dirty="0"/>
          </a:p>
        </p:txBody>
      </p:sp>
    </p:spTree>
    <p:extLst>
      <p:ext uri="{BB962C8B-B14F-4D97-AF65-F5344CB8AC3E}">
        <p14:creationId xmlns:p14="http://schemas.microsoft.com/office/powerpoint/2010/main" val="288132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22</a:t>
            </a:fld>
            <a:endParaRPr lang="en-US" dirty="0"/>
          </a:p>
        </p:txBody>
      </p:sp>
    </p:spTree>
    <p:extLst>
      <p:ext uri="{BB962C8B-B14F-4D97-AF65-F5344CB8AC3E}">
        <p14:creationId xmlns:p14="http://schemas.microsoft.com/office/powerpoint/2010/main" val="481043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23</a:t>
            </a:fld>
            <a:endParaRPr lang="en-US" dirty="0"/>
          </a:p>
        </p:txBody>
      </p:sp>
    </p:spTree>
    <p:extLst>
      <p:ext uri="{BB962C8B-B14F-4D97-AF65-F5344CB8AC3E}">
        <p14:creationId xmlns:p14="http://schemas.microsoft.com/office/powerpoint/2010/main" val="438843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24</a:t>
            </a:fld>
            <a:endParaRPr lang="en-US" dirty="0"/>
          </a:p>
        </p:txBody>
      </p:sp>
    </p:spTree>
    <p:extLst>
      <p:ext uri="{BB962C8B-B14F-4D97-AF65-F5344CB8AC3E}">
        <p14:creationId xmlns:p14="http://schemas.microsoft.com/office/powerpoint/2010/main" val="2811716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25</a:t>
            </a:fld>
            <a:endParaRPr lang="en-US" dirty="0"/>
          </a:p>
        </p:txBody>
      </p:sp>
    </p:spTree>
    <p:extLst>
      <p:ext uri="{BB962C8B-B14F-4D97-AF65-F5344CB8AC3E}">
        <p14:creationId xmlns:p14="http://schemas.microsoft.com/office/powerpoint/2010/main" val="1883765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26</a:t>
            </a:fld>
            <a:endParaRPr lang="en-US" dirty="0"/>
          </a:p>
        </p:txBody>
      </p:sp>
    </p:spTree>
    <p:extLst>
      <p:ext uri="{BB962C8B-B14F-4D97-AF65-F5344CB8AC3E}">
        <p14:creationId xmlns:p14="http://schemas.microsoft.com/office/powerpoint/2010/main" val="1712698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27</a:t>
            </a:fld>
            <a:endParaRPr lang="en-US" dirty="0"/>
          </a:p>
        </p:txBody>
      </p:sp>
    </p:spTree>
    <p:extLst>
      <p:ext uri="{BB962C8B-B14F-4D97-AF65-F5344CB8AC3E}">
        <p14:creationId xmlns:p14="http://schemas.microsoft.com/office/powerpoint/2010/main" val="2056244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28</a:t>
            </a:fld>
            <a:endParaRPr lang="en-US" dirty="0"/>
          </a:p>
        </p:txBody>
      </p:sp>
    </p:spTree>
    <p:extLst>
      <p:ext uri="{BB962C8B-B14F-4D97-AF65-F5344CB8AC3E}">
        <p14:creationId xmlns:p14="http://schemas.microsoft.com/office/powerpoint/2010/main" val="341178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29</a:t>
            </a:fld>
            <a:endParaRPr lang="en-US" dirty="0"/>
          </a:p>
        </p:txBody>
      </p:sp>
    </p:spTree>
    <p:extLst>
      <p:ext uri="{BB962C8B-B14F-4D97-AF65-F5344CB8AC3E}">
        <p14:creationId xmlns:p14="http://schemas.microsoft.com/office/powerpoint/2010/main" val="606915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3</a:t>
            </a:fld>
            <a:endParaRPr lang="en-US" dirty="0"/>
          </a:p>
        </p:txBody>
      </p:sp>
    </p:spTree>
    <p:extLst>
      <p:ext uri="{BB962C8B-B14F-4D97-AF65-F5344CB8AC3E}">
        <p14:creationId xmlns:p14="http://schemas.microsoft.com/office/powerpoint/2010/main" val="540604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30</a:t>
            </a:fld>
            <a:endParaRPr lang="en-US" dirty="0"/>
          </a:p>
        </p:txBody>
      </p:sp>
    </p:spTree>
    <p:extLst>
      <p:ext uri="{BB962C8B-B14F-4D97-AF65-F5344CB8AC3E}">
        <p14:creationId xmlns:p14="http://schemas.microsoft.com/office/powerpoint/2010/main" val="55821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31</a:t>
            </a:fld>
            <a:endParaRPr lang="en-US" dirty="0"/>
          </a:p>
        </p:txBody>
      </p:sp>
    </p:spTree>
    <p:extLst>
      <p:ext uri="{BB962C8B-B14F-4D97-AF65-F5344CB8AC3E}">
        <p14:creationId xmlns:p14="http://schemas.microsoft.com/office/powerpoint/2010/main" val="883865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32</a:t>
            </a:fld>
            <a:endParaRPr lang="en-US" dirty="0"/>
          </a:p>
        </p:txBody>
      </p:sp>
    </p:spTree>
    <p:extLst>
      <p:ext uri="{BB962C8B-B14F-4D97-AF65-F5344CB8AC3E}">
        <p14:creationId xmlns:p14="http://schemas.microsoft.com/office/powerpoint/2010/main" val="4436973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33</a:t>
            </a:fld>
            <a:endParaRPr lang="en-US" dirty="0"/>
          </a:p>
        </p:txBody>
      </p:sp>
    </p:spTree>
    <p:extLst>
      <p:ext uri="{BB962C8B-B14F-4D97-AF65-F5344CB8AC3E}">
        <p14:creationId xmlns:p14="http://schemas.microsoft.com/office/powerpoint/2010/main" val="456880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34</a:t>
            </a:fld>
            <a:endParaRPr lang="en-US" dirty="0"/>
          </a:p>
        </p:txBody>
      </p:sp>
    </p:spTree>
    <p:extLst>
      <p:ext uri="{BB962C8B-B14F-4D97-AF65-F5344CB8AC3E}">
        <p14:creationId xmlns:p14="http://schemas.microsoft.com/office/powerpoint/2010/main" val="1068406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35</a:t>
            </a:fld>
            <a:endParaRPr lang="en-US" dirty="0"/>
          </a:p>
        </p:txBody>
      </p:sp>
    </p:spTree>
    <p:extLst>
      <p:ext uri="{BB962C8B-B14F-4D97-AF65-F5344CB8AC3E}">
        <p14:creationId xmlns:p14="http://schemas.microsoft.com/office/powerpoint/2010/main" val="24376205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36</a:t>
            </a:fld>
            <a:endParaRPr lang="en-US" dirty="0"/>
          </a:p>
        </p:txBody>
      </p:sp>
    </p:spTree>
    <p:extLst>
      <p:ext uri="{BB962C8B-B14F-4D97-AF65-F5344CB8AC3E}">
        <p14:creationId xmlns:p14="http://schemas.microsoft.com/office/powerpoint/2010/main" val="3164064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37</a:t>
            </a:fld>
            <a:endParaRPr lang="en-US" dirty="0"/>
          </a:p>
        </p:txBody>
      </p:sp>
    </p:spTree>
    <p:extLst>
      <p:ext uri="{BB962C8B-B14F-4D97-AF65-F5344CB8AC3E}">
        <p14:creationId xmlns:p14="http://schemas.microsoft.com/office/powerpoint/2010/main" val="11611183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38</a:t>
            </a:fld>
            <a:endParaRPr lang="en-US" dirty="0"/>
          </a:p>
        </p:txBody>
      </p:sp>
    </p:spTree>
    <p:extLst>
      <p:ext uri="{BB962C8B-B14F-4D97-AF65-F5344CB8AC3E}">
        <p14:creationId xmlns:p14="http://schemas.microsoft.com/office/powerpoint/2010/main" val="3745719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39</a:t>
            </a:fld>
            <a:endParaRPr lang="en-US" dirty="0"/>
          </a:p>
        </p:txBody>
      </p:sp>
    </p:spTree>
    <p:extLst>
      <p:ext uri="{BB962C8B-B14F-4D97-AF65-F5344CB8AC3E}">
        <p14:creationId xmlns:p14="http://schemas.microsoft.com/office/powerpoint/2010/main" val="1959205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4</a:t>
            </a:fld>
            <a:endParaRPr lang="en-US" dirty="0"/>
          </a:p>
        </p:txBody>
      </p:sp>
    </p:spTree>
    <p:extLst>
      <p:ext uri="{BB962C8B-B14F-4D97-AF65-F5344CB8AC3E}">
        <p14:creationId xmlns:p14="http://schemas.microsoft.com/office/powerpoint/2010/main" val="213951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40</a:t>
            </a:fld>
            <a:endParaRPr lang="en-US" dirty="0"/>
          </a:p>
        </p:txBody>
      </p:sp>
    </p:spTree>
    <p:extLst>
      <p:ext uri="{BB962C8B-B14F-4D97-AF65-F5344CB8AC3E}">
        <p14:creationId xmlns:p14="http://schemas.microsoft.com/office/powerpoint/2010/main" val="3598530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41</a:t>
            </a:fld>
            <a:endParaRPr lang="en-US" dirty="0"/>
          </a:p>
        </p:txBody>
      </p:sp>
    </p:spTree>
    <p:extLst>
      <p:ext uri="{BB962C8B-B14F-4D97-AF65-F5344CB8AC3E}">
        <p14:creationId xmlns:p14="http://schemas.microsoft.com/office/powerpoint/2010/main" val="2332363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25000" dirty="0" smtClean="0"/>
          </a:p>
          <a:p>
            <a:endParaRPr lang="en-US" baseline="-25000" dirty="0" smtClean="0"/>
          </a:p>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42</a:t>
            </a:fld>
            <a:endParaRPr lang="en-US" dirty="0"/>
          </a:p>
        </p:txBody>
      </p:sp>
    </p:spTree>
    <p:extLst>
      <p:ext uri="{BB962C8B-B14F-4D97-AF65-F5344CB8AC3E}">
        <p14:creationId xmlns:p14="http://schemas.microsoft.com/office/powerpoint/2010/main" val="21253105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43</a:t>
            </a:fld>
            <a:endParaRPr lang="en-US" dirty="0"/>
          </a:p>
        </p:txBody>
      </p:sp>
    </p:spTree>
    <p:extLst>
      <p:ext uri="{BB962C8B-B14F-4D97-AF65-F5344CB8AC3E}">
        <p14:creationId xmlns:p14="http://schemas.microsoft.com/office/powerpoint/2010/main" val="2175582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44</a:t>
            </a:fld>
            <a:endParaRPr lang="en-US" dirty="0"/>
          </a:p>
        </p:txBody>
      </p:sp>
    </p:spTree>
    <p:extLst>
      <p:ext uri="{BB962C8B-B14F-4D97-AF65-F5344CB8AC3E}">
        <p14:creationId xmlns:p14="http://schemas.microsoft.com/office/powerpoint/2010/main" val="5152390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45</a:t>
            </a:fld>
            <a:endParaRPr lang="en-US" dirty="0"/>
          </a:p>
        </p:txBody>
      </p:sp>
    </p:spTree>
    <p:extLst>
      <p:ext uri="{BB962C8B-B14F-4D97-AF65-F5344CB8AC3E}">
        <p14:creationId xmlns:p14="http://schemas.microsoft.com/office/powerpoint/2010/main" val="14841220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46</a:t>
            </a:fld>
            <a:endParaRPr lang="en-US" dirty="0"/>
          </a:p>
        </p:txBody>
      </p:sp>
    </p:spTree>
    <p:extLst>
      <p:ext uri="{BB962C8B-B14F-4D97-AF65-F5344CB8AC3E}">
        <p14:creationId xmlns:p14="http://schemas.microsoft.com/office/powerpoint/2010/main" val="3656377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47</a:t>
            </a:fld>
            <a:endParaRPr lang="en-US" dirty="0"/>
          </a:p>
        </p:txBody>
      </p:sp>
    </p:spTree>
    <p:extLst>
      <p:ext uri="{BB962C8B-B14F-4D97-AF65-F5344CB8AC3E}">
        <p14:creationId xmlns:p14="http://schemas.microsoft.com/office/powerpoint/2010/main" val="33305678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48</a:t>
            </a:fld>
            <a:endParaRPr lang="en-US" dirty="0"/>
          </a:p>
        </p:txBody>
      </p:sp>
    </p:spTree>
    <p:extLst>
      <p:ext uri="{BB962C8B-B14F-4D97-AF65-F5344CB8AC3E}">
        <p14:creationId xmlns:p14="http://schemas.microsoft.com/office/powerpoint/2010/main" val="15095449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49</a:t>
            </a:fld>
            <a:endParaRPr lang="en-US" dirty="0"/>
          </a:p>
        </p:txBody>
      </p:sp>
    </p:spTree>
    <p:extLst>
      <p:ext uri="{BB962C8B-B14F-4D97-AF65-F5344CB8AC3E}">
        <p14:creationId xmlns:p14="http://schemas.microsoft.com/office/powerpoint/2010/main" val="1540484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5</a:t>
            </a:fld>
            <a:endParaRPr lang="en-US" dirty="0"/>
          </a:p>
        </p:txBody>
      </p:sp>
    </p:spTree>
    <p:extLst>
      <p:ext uri="{BB962C8B-B14F-4D97-AF65-F5344CB8AC3E}">
        <p14:creationId xmlns:p14="http://schemas.microsoft.com/office/powerpoint/2010/main" val="9291489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50</a:t>
            </a:fld>
            <a:endParaRPr lang="en-US" dirty="0"/>
          </a:p>
        </p:txBody>
      </p:sp>
    </p:spTree>
    <p:extLst>
      <p:ext uri="{BB962C8B-B14F-4D97-AF65-F5344CB8AC3E}">
        <p14:creationId xmlns:p14="http://schemas.microsoft.com/office/powerpoint/2010/main" val="1336643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51</a:t>
            </a:fld>
            <a:endParaRPr lang="en-US" dirty="0"/>
          </a:p>
        </p:txBody>
      </p:sp>
    </p:spTree>
    <p:extLst>
      <p:ext uri="{BB962C8B-B14F-4D97-AF65-F5344CB8AC3E}">
        <p14:creationId xmlns:p14="http://schemas.microsoft.com/office/powerpoint/2010/main" val="19379562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52</a:t>
            </a:fld>
            <a:endParaRPr lang="en-US" dirty="0"/>
          </a:p>
        </p:txBody>
      </p:sp>
    </p:spTree>
    <p:extLst>
      <p:ext uri="{BB962C8B-B14F-4D97-AF65-F5344CB8AC3E}">
        <p14:creationId xmlns:p14="http://schemas.microsoft.com/office/powerpoint/2010/main" val="2819170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53</a:t>
            </a:fld>
            <a:endParaRPr lang="en-US" dirty="0"/>
          </a:p>
        </p:txBody>
      </p:sp>
    </p:spTree>
    <p:extLst>
      <p:ext uri="{BB962C8B-B14F-4D97-AF65-F5344CB8AC3E}">
        <p14:creationId xmlns:p14="http://schemas.microsoft.com/office/powerpoint/2010/main" val="5278758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54</a:t>
            </a:fld>
            <a:endParaRPr lang="en-US" dirty="0"/>
          </a:p>
        </p:txBody>
      </p:sp>
    </p:spTree>
    <p:extLst>
      <p:ext uri="{BB962C8B-B14F-4D97-AF65-F5344CB8AC3E}">
        <p14:creationId xmlns:p14="http://schemas.microsoft.com/office/powerpoint/2010/main" val="9754941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55</a:t>
            </a:fld>
            <a:endParaRPr lang="en-US" dirty="0"/>
          </a:p>
        </p:txBody>
      </p:sp>
    </p:spTree>
    <p:extLst>
      <p:ext uri="{BB962C8B-B14F-4D97-AF65-F5344CB8AC3E}">
        <p14:creationId xmlns:p14="http://schemas.microsoft.com/office/powerpoint/2010/main" val="16172864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56</a:t>
            </a:fld>
            <a:endParaRPr lang="en-US" dirty="0"/>
          </a:p>
        </p:txBody>
      </p:sp>
    </p:spTree>
    <p:extLst>
      <p:ext uri="{BB962C8B-B14F-4D97-AF65-F5344CB8AC3E}">
        <p14:creationId xmlns:p14="http://schemas.microsoft.com/office/powerpoint/2010/main" val="10324667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57</a:t>
            </a:fld>
            <a:endParaRPr lang="en-US" dirty="0"/>
          </a:p>
        </p:txBody>
      </p:sp>
    </p:spTree>
    <p:extLst>
      <p:ext uri="{BB962C8B-B14F-4D97-AF65-F5344CB8AC3E}">
        <p14:creationId xmlns:p14="http://schemas.microsoft.com/office/powerpoint/2010/main" val="20747642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0EF8E6C-2D53-BA4F-80CE-155DC7B9A820}" type="slidenum">
              <a:rPr lang="en-US" smtClean="0"/>
              <a:pPr/>
              <a:t>58</a:t>
            </a:fld>
            <a:endParaRPr lang="en-US" dirty="0"/>
          </a:p>
        </p:txBody>
      </p:sp>
    </p:spTree>
    <p:extLst>
      <p:ext uri="{BB962C8B-B14F-4D97-AF65-F5344CB8AC3E}">
        <p14:creationId xmlns:p14="http://schemas.microsoft.com/office/powerpoint/2010/main" val="12906330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59</a:t>
            </a:fld>
            <a:endParaRPr lang="en-US" dirty="0"/>
          </a:p>
        </p:txBody>
      </p:sp>
    </p:spTree>
    <p:extLst>
      <p:ext uri="{BB962C8B-B14F-4D97-AF65-F5344CB8AC3E}">
        <p14:creationId xmlns:p14="http://schemas.microsoft.com/office/powerpoint/2010/main" val="378043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6</a:t>
            </a:fld>
            <a:endParaRPr lang="en-US" dirty="0"/>
          </a:p>
        </p:txBody>
      </p:sp>
    </p:spTree>
    <p:extLst>
      <p:ext uri="{BB962C8B-B14F-4D97-AF65-F5344CB8AC3E}">
        <p14:creationId xmlns:p14="http://schemas.microsoft.com/office/powerpoint/2010/main" val="15213706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60</a:t>
            </a:fld>
            <a:endParaRPr lang="en-US" dirty="0"/>
          </a:p>
        </p:txBody>
      </p:sp>
    </p:spTree>
    <p:extLst>
      <p:ext uri="{BB962C8B-B14F-4D97-AF65-F5344CB8AC3E}">
        <p14:creationId xmlns:p14="http://schemas.microsoft.com/office/powerpoint/2010/main" val="15210649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61</a:t>
            </a:fld>
            <a:endParaRPr lang="en-US" dirty="0"/>
          </a:p>
        </p:txBody>
      </p:sp>
    </p:spTree>
    <p:extLst>
      <p:ext uri="{BB962C8B-B14F-4D97-AF65-F5344CB8AC3E}">
        <p14:creationId xmlns:p14="http://schemas.microsoft.com/office/powerpoint/2010/main" val="12792743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62</a:t>
            </a:fld>
            <a:endParaRPr lang="en-US" dirty="0"/>
          </a:p>
        </p:txBody>
      </p:sp>
    </p:spTree>
    <p:extLst>
      <p:ext uri="{BB962C8B-B14F-4D97-AF65-F5344CB8AC3E}">
        <p14:creationId xmlns:p14="http://schemas.microsoft.com/office/powerpoint/2010/main" val="20164530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63</a:t>
            </a:fld>
            <a:endParaRPr lang="en-US" dirty="0"/>
          </a:p>
        </p:txBody>
      </p:sp>
    </p:spTree>
    <p:extLst>
      <p:ext uri="{BB962C8B-B14F-4D97-AF65-F5344CB8AC3E}">
        <p14:creationId xmlns:p14="http://schemas.microsoft.com/office/powerpoint/2010/main" val="8927597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64</a:t>
            </a:fld>
            <a:endParaRPr lang="en-US" dirty="0"/>
          </a:p>
        </p:txBody>
      </p:sp>
    </p:spTree>
    <p:extLst>
      <p:ext uri="{BB962C8B-B14F-4D97-AF65-F5344CB8AC3E}">
        <p14:creationId xmlns:p14="http://schemas.microsoft.com/office/powerpoint/2010/main" val="7015281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65</a:t>
            </a:fld>
            <a:endParaRPr lang="en-US" dirty="0"/>
          </a:p>
        </p:txBody>
      </p:sp>
    </p:spTree>
    <p:extLst>
      <p:ext uri="{BB962C8B-B14F-4D97-AF65-F5344CB8AC3E}">
        <p14:creationId xmlns:p14="http://schemas.microsoft.com/office/powerpoint/2010/main" val="1582447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7</a:t>
            </a:fld>
            <a:endParaRPr lang="en-US" dirty="0"/>
          </a:p>
        </p:txBody>
      </p:sp>
    </p:spTree>
    <p:extLst>
      <p:ext uri="{BB962C8B-B14F-4D97-AF65-F5344CB8AC3E}">
        <p14:creationId xmlns:p14="http://schemas.microsoft.com/office/powerpoint/2010/main" val="1816109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8</a:t>
            </a:fld>
            <a:endParaRPr lang="en-US" dirty="0"/>
          </a:p>
        </p:txBody>
      </p:sp>
    </p:spTree>
    <p:extLst>
      <p:ext uri="{BB962C8B-B14F-4D97-AF65-F5344CB8AC3E}">
        <p14:creationId xmlns:p14="http://schemas.microsoft.com/office/powerpoint/2010/main" val="1317548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9</a:t>
            </a:fld>
            <a:endParaRPr lang="en-US" dirty="0"/>
          </a:p>
        </p:txBody>
      </p:sp>
    </p:spTree>
    <p:extLst>
      <p:ext uri="{BB962C8B-B14F-4D97-AF65-F5344CB8AC3E}">
        <p14:creationId xmlns:p14="http://schemas.microsoft.com/office/powerpoint/2010/main" val="3252635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HAPTER OPENER">
    <p:spTree>
      <p:nvGrpSpPr>
        <p:cNvPr id="1" name=""/>
        <p:cNvGrpSpPr/>
        <p:nvPr/>
      </p:nvGrpSpPr>
      <p:grpSpPr>
        <a:xfrm>
          <a:off x="0" y="0"/>
          <a:ext cx="0" cy="0"/>
          <a:chOff x="0" y="0"/>
          <a:chExt cx="0" cy="0"/>
        </a:xfrm>
      </p:grpSpPr>
      <p:sp>
        <p:nvSpPr>
          <p:cNvPr id="22" name="Title 1"/>
          <p:cNvSpPr>
            <a:spLocks noGrp="1"/>
          </p:cNvSpPr>
          <p:nvPr>
            <p:ph type="ctrTitle"/>
          </p:nvPr>
        </p:nvSpPr>
        <p:spPr>
          <a:xfrm>
            <a:off x="4867280" y="1976055"/>
            <a:ext cx="4023360" cy="784830"/>
          </a:xfrm>
          <a:noFill/>
          <a:ln>
            <a:noFill/>
          </a:ln>
        </p:spPr>
        <p:txBody>
          <a:bodyPr wrap="square" anchor="t">
            <a:spAutoFit/>
          </a:bodyPr>
          <a:lstStyle>
            <a:lvl1pPr algn="ctr">
              <a:lnSpc>
                <a:spcPct val="100000"/>
              </a:lnSpc>
              <a:defRPr sz="4500" b="1" i="0" spc="-250" baseline="0">
                <a:ln>
                  <a:noFill/>
                </a:ln>
                <a:solidFill>
                  <a:srgbClr val="565754"/>
                </a:solidFill>
                <a:latin typeface="Arial"/>
                <a:cs typeface="Arial"/>
              </a:defRPr>
            </a:lvl1pPr>
          </a:lstStyle>
          <a:p>
            <a:r>
              <a:rPr lang="en-US" smtClean="0"/>
              <a:t>Click to edit Master title style</a:t>
            </a:r>
            <a:endParaRPr dirty="0"/>
          </a:p>
        </p:txBody>
      </p:sp>
      <p:sp>
        <p:nvSpPr>
          <p:cNvPr id="23" name="Title 1"/>
          <p:cNvSpPr txBox="1">
            <a:spLocks/>
          </p:cNvSpPr>
          <p:nvPr/>
        </p:nvSpPr>
        <p:spPr>
          <a:xfrm>
            <a:off x="4867280" y="664801"/>
            <a:ext cx="4023360" cy="1235245"/>
          </a:xfrm>
          <a:prstGeom prst="rect">
            <a:avLst/>
          </a:prstGeom>
          <a:ln>
            <a:noFill/>
          </a:ln>
        </p:spPr>
        <p:txBody>
          <a:bodyPr vert="horz" lIns="91440" tIns="45720" rIns="91440" bIns="45720" rtlCol="0" anchor="ctr" anchorCtr="0">
            <a:noAutofit/>
          </a:bodyPr>
          <a:lstStyle>
            <a:lvl1pPr algn="l">
              <a:lnSpc>
                <a:spcPct val="100000"/>
              </a:lnSpc>
              <a:defRPr sz="5600" b="0" spc="-250" baseline="0">
                <a:solidFill>
                  <a:schemeClr val="tx2"/>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250" normalizeH="0" baseline="0" noProof="0" dirty="0" smtClean="0">
                <a:ln>
                  <a:noFill/>
                </a:ln>
                <a:solidFill>
                  <a:srgbClr val="A01420"/>
                </a:solidFill>
                <a:effectLst/>
                <a:uLnTx/>
                <a:uFillTx/>
                <a:latin typeface="Arial"/>
                <a:ea typeface="+mj-ea"/>
                <a:cs typeface="Arial"/>
              </a:rPr>
              <a:t>Chapter 7</a:t>
            </a:r>
            <a:endParaRPr kumimoji="0" lang="en-US" sz="5000" b="1" i="0" u="none" strike="noStrike" kern="1200" cap="none" spc="-250" normalizeH="0" baseline="0" noProof="0" dirty="0">
              <a:ln>
                <a:noFill/>
              </a:ln>
              <a:solidFill>
                <a:srgbClr val="A01420"/>
              </a:solidFill>
              <a:effectLst/>
              <a:uLnTx/>
              <a:uFillTx/>
              <a:latin typeface="Arial"/>
              <a:ea typeface="+mj-ea"/>
              <a:cs typeface="Arial"/>
            </a:endParaRPr>
          </a:p>
        </p:txBody>
      </p:sp>
      <p:cxnSp>
        <p:nvCxnSpPr>
          <p:cNvPr id="24" name="Straight Connector 23"/>
          <p:cNvCxnSpPr/>
          <p:nvPr/>
        </p:nvCxnSpPr>
        <p:spPr>
          <a:xfrm>
            <a:off x="4867282" y="1916803"/>
            <a:ext cx="4023360" cy="1588"/>
          </a:xfrm>
          <a:prstGeom prst="line">
            <a:avLst/>
          </a:prstGeom>
          <a:ln w="34925" cap="flat" cmpd="sng" algn="ctr">
            <a:solidFill>
              <a:srgbClr val="FBBF22"/>
            </a:solidFill>
            <a:prstDash val="solid"/>
            <a:round/>
            <a:headEnd type="none" w="med" len="med"/>
            <a:tailEnd type="oval" w="med" len="med"/>
          </a:ln>
        </p:spPr>
        <p:style>
          <a:lnRef idx="2">
            <a:schemeClr val="accent1"/>
          </a:lnRef>
          <a:fillRef idx="0">
            <a:schemeClr val="accent1"/>
          </a:fillRef>
          <a:effectRef idx="1">
            <a:schemeClr val="accent1"/>
          </a:effectRef>
          <a:fontRef idx="minor">
            <a:schemeClr val="tx1"/>
          </a:fontRef>
        </p:style>
      </p:cxnSp>
      <p:pic>
        <p:nvPicPr>
          <p:cNvPr id="7" name="Picture 6" descr="Biochemistry_cloth_978-0-393-97726-4.jpg"/>
          <p:cNvPicPr>
            <a:picLocks noChangeAspect="1"/>
          </p:cNvPicPr>
          <p:nvPr/>
        </p:nvPicPr>
        <p:blipFill>
          <a:blip r:embed="rId2"/>
          <a:stretch>
            <a:fillRect/>
          </a:stretch>
        </p:blipFill>
        <p:spPr>
          <a:xfrm>
            <a:off x="0" y="0"/>
            <a:ext cx="4760976" cy="6858000"/>
          </a:xfrm>
          <a:prstGeom prst="rect">
            <a:avLst/>
          </a:prstGeom>
          <a:solidFill>
            <a:srgbClr val="FBBF22"/>
          </a:solidFill>
        </p:spPr>
      </p:pic>
    </p:spTree>
    <p:extLst>
      <p:ext uri="{BB962C8B-B14F-4D97-AF65-F5344CB8AC3E}">
        <p14:creationId xmlns:p14="http://schemas.microsoft.com/office/powerpoint/2010/main" val="1802078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 Line title for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4095"/>
            <a:ext cx="8229600" cy="914400"/>
          </a:xfrm>
        </p:spPr>
        <p:txBody>
          <a:bodyPr/>
          <a:lstStyle/>
          <a:p>
            <a:r>
              <a:rPr lang="en-US" smtClean="0"/>
              <a:t>Click to edit Master title style</a:t>
            </a:r>
            <a:endParaRPr lang="en-US" dirty="0"/>
          </a:p>
        </p:txBody>
      </p:sp>
      <p:sp>
        <p:nvSpPr>
          <p:cNvPr id="9" name="Rectangle 5"/>
          <p:cNvSpPr>
            <a:spLocks noGrp="1" noChangeArrowheads="1"/>
          </p:cNvSpPr>
          <p:nvPr>
            <p:ph type="ftr" sz="quarter" idx="3"/>
          </p:nvPr>
        </p:nvSpPr>
        <p:spPr bwMode="auto">
          <a:xfrm>
            <a:off x="2019300" y="6561456"/>
            <a:ext cx="5105400" cy="29654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100">
                <a:solidFill>
                  <a:schemeClr val="accent1"/>
                </a:solidFill>
                <a:latin typeface="+mn-lt"/>
              </a:defRPr>
            </a:lvl1pPr>
          </a:lstStyle>
          <a:p>
            <a:r>
              <a:rPr lang="en-US" dirty="0" smtClean="0"/>
              <a:t>Copyright © 2017 W. W. Norton &amp; Company</a:t>
            </a:r>
            <a:endParaRPr lang="en-US" dirty="0"/>
          </a:p>
        </p:txBody>
      </p:sp>
      <p:cxnSp>
        <p:nvCxnSpPr>
          <p:cNvPr id="6" name="Straight Connector 5"/>
          <p:cNvCxnSpPr/>
          <p:nvPr/>
        </p:nvCxnSpPr>
        <p:spPr>
          <a:xfrm>
            <a:off x="449813" y="1014203"/>
            <a:ext cx="8246579" cy="1588"/>
          </a:xfrm>
          <a:prstGeom prst="line">
            <a:avLst/>
          </a:prstGeom>
          <a:ln>
            <a:solidFill>
              <a:srgbClr val="FBBF22"/>
            </a:solidFill>
            <a:tailEnd type="oval"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6928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p:txBody>
          <a:bodyPr/>
          <a:lstStyle>
            <a:lvl1pPr>
              <a:defRPr/>
            </a:lvl1pPr>
          </a:lstStyle>
          <a:p>
            <a:r>
              <a:rPr lang="en-US" dirty="0" smtClean="0"/>
              <a:t>Copyright © 2017 W. W. Norton &amp; Company</a:t>
            </a:r>
            <a:endParaRPr lang="en-US" dirty="0"/>
          </a:p>
        </p:txBody>
      </p:sp>
    </p:spTree>
    <p:extLst>
      <p:ext uri="{BB962C8B-B14F-4D97-AF65-F5344CB8AC3E}">
        <p14:creationId xmlns:p14="http://schemas.microsoft.com/office/powerpoint/2010/main" val="918721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licker ques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4095"/>
            <a:ext cx="8229600" cy="914400"/>
          </a:xfrm>
        </p:spPr>
        <p:txBody>
          <a:bodyPr anchor="ctr"/>
          <a:lstStyle/>
          <a:p>
            <a:r>
              <a:rPr lang="en-US" smtClean="0"/>
              <a:t>Click to edit Master title style</a:t>
            </a:r>
            <a:endParaRPr lang="en-US" dirty="0"/>
          </a:p>
        </p:txBody>
      </p:sp>
      <p:sp>
        <p:nvSpPr>
          <p:cNvPr id="3" name="Content Placeholder 2"/>
          <p:cNvSpPr>
            <a:spLocks noGrp="1"/>
          </p:cNvSpPr>
          <p:nvPr>
            <p:ph idx="1"/>
          </p:nvPr>
        </p:nvSpPr>
        <p:spPr>
          <a:xfrm>
            <a:off x="457200" y="1084758"/>
            <a:ext cx="8229600" cy="5375310"/>
          </a:xfrm>
        </p:spPr>
        <p:txBody>
          <a:bodyPr/>
          <a:lstStyle>
            <a:lvl1pPr marL="0" indent="0">
              <a:spcBef>
                <a:spcPts val="1200"/>
              </a:spcBef>
              <a:buNone/>
              <a:defRPr/>
            </a:lvl1pPr>
            <a:lvl2pPr marL="688975" indent="-458788">
              <a:spcBef>
                <a:spcPts val="1200"/>
              </a:spcBef>
              <a:buClr>
                <a:srgbClr val="A01420"/>
              </a:buClr>
              <a:buSzPct val="95000"/>
              <a:buFont typeface="+mj-lt"/>
              <a:buAutoNum type="alphaLcPeriod"/>
              <a:defRPr/>
            </a:lvl2pPr>
            <a:lvl3pPr>
              <a:spcBef>
                <a:spcPts val="1200"/>
              </a:spcBef>
              <a:defRPr/>
            </a:lvl3pPr>
            <a:lvl4pPr>
              <a:spcBef>
                <a:spcPts val="1200"/>
              </a:spcBef>
              <a:defRPr/>
            </a:lvl4pPr>
            <a:lvl5pPr>
              <a:spcBef>
                <a:spcPts val="1200"/>
              </a:spcBef>
              <a:defRPr/>
            </a:lvl5pPr>
          </a:lstStyle>
          <a:p>
            <a:pPr lvl="0"/>
            <a:r>
              <a:rPr lang="en-US" dirty="0" smtClean="0"/>
              <a:t>Click to edit Master text styles</a:t>
            </a:r>
          </a:p>
          <a:p>
            <a:pPr lvl="1"/>
            <a:r>
              <a:rPr lang="en-US" dirty="0" smtClean="0"/>
              <a:t>Second level</a:t>
            </a:r>
          </a:p>
        </p:txBody>
      </p:sp>
      <p:sp>
        <p:nvSpPr>
          <p:cNvPr id="9" name="Rectangle 5"/>
          <p:cNvSpPr>
            <a:spLocks noGrp="1" noChangeArrowheads="1"/>
          </p:cNvSpPr>
          <p:nvPr>
            <p:ph type="ftr" sz="quarter" idx="3"/>
          </p:nvPr>
        </p:nvSpPr>
        <p:spPr bwMode="auto">
          <a:xfrm>
            <a:off x="2019300" y="6561456"/>
            <a:ext cx="5105400" cy="29654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100">
                <a:solidFill>
                  <a:schemeClr val="accent1"/>
                </a:solidFill>
                <a:latin typeface="+mn-lt"/>
              </a:defRPr>
            </a:lvl1pPr>
          </a:lstStyle>
          <a:p>
            <a:r>
              <a:rPr lang="en-US" dirty="0" smtClean="0"/>
              <a:t>Copyright © 2017 W. W. Norton &amp; Company</a:t>
            </a:r>
            <a:endParaRPr lang="en-US" dirty="0"/>
          </a:p>
        </p:txBody>
      </p:sp>
      <p:cxnSp>
        <p:nvCxnSpPr>
          <p:cNvPr id="6" name="Straight Connector 5"/>
          <p:cNvCxnSpPr/>
          <p:nvPr/>
        </p:nvCxnSpPr>
        <p:spPr>
          <a:xfrm>
            <a:off x="449813" y="1014203"/>
            <a:ext cx="8246579" cy="1588"/>
          </a:xfrm>
          <a:prstGeom prst="line">
            <a:avLst/>
          </a:prstGeom>
          <a:ln>
            <a:solidFill>
              <a:srgbClr val="FBBF22"/>
            </a:solidFill>
            <a:tailEnd type="oval"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2878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7" name="TextBox 6"/>
          <p:cNvSpPr txBox="1"/>
          <p:nvPr/>
        </p:nvSpPr>
        <p:spPr>
          <a:xfrm>
            <a:off x="453081" y="224070"/>
            <a:ext cx="8189784" cy="954107"/>
          </a:xfrm>
          <a:prstGeom prst="rect">
            <a:avLst/>
          </a:prstGeom>
          <a:noFill/>
        </p:spPr>
        <p:txBody>
          <a:bodyPr wrap="square" rtlCol="0" anchor="ctr">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2800" b="1" dirty="0" smtClean="0">
                <a:solidFill>
                  <a:srgbClr val="A01420"/>
                </a:solidFill>
              </a:rPr>
              <a:t>This concludes the Lecture PowerPoint presentation for Chapter 7</a:t>
            </a:r>
            <a:endParaRPr lang="en-US" sz="2600" b="1" baseline="0" dirty="0">
              <a:solidFill>
                <a:srgbClr val="A01420"/>
              </a:solidFill>
            </a:endParaRPr>
          </a:p>
        </p:txBody>
      </p:sp>
      <p:sp>
        <p:nvSpPr>
          <p:cNvPr id="5" name="Footer Placeholder 4"/>
          <p:cNvSpPr>
            <a:spLocks noGrp="1"/>
          </p:cNvSpPr>
          <p:nvPr>
            <p:ph type="ftr" sz="quarter" idx="10"/>
          </p:nvPr>
        </p:nvSpPr>
        <p:spPr/>
        <p:txBody>
          <a:bodyPr/>
          <a:lstStyle/>
          <a:p>
            <a:r>
              <a:rPr lang="en-US" dirty="0" smtClean="0"/>
              <a:t>Copyright © 2017 W. W. Norton &amp; Company</a:t>
            </a:r>
            <a:endParaRPr lang="en-US" dirty="0"/>
          </a:p>
        </p:txBody>
      </p:sp>
      <p:pic>
        <p:nvPicPr>
          <p:cNvPr id="6" name="Picture 5" descr="MicroBio_HumanExp_REG_300x375.jpg"/>
          <p:cNvPicPr>
            <a:picLocks noChangeAspect="1"/>
          </p:cNvPicPr>
          <p:nvPr/>
        </p:nvPicPr>
        <p:blipFill>
          <a:blip r:embed="rId2"/>
          <a:stretch>
            <a:fillRect/>
          </a:stretch>
        </p:blipFill>
        <p:spPr>
          <a:xfrm>
            <a:off x="2856816" y="1826685"/>
            <a:ext cx="3430369" cy="4387681"/>
          </a:xfrm>
          <a:prstGeom prst="rect">
            <a:avLst/>
          </a:prstGeom>
          <a:noFill/>
          <a:ln>
            <a:noFill/>
          </a:ln>
        </p:spPr>
      </p:pic>
      <p:cxnSp>
        <p:nvCxnSpPr>
          <p:cNvPr id="8" name="Straight Connector 7"/>
          <p:cNvCxnSpPr/>
          <p:nvPr/>
        </p:nvCxnSpPr>
        <p:spPr>
          <a:xfrm>
            <a:off x="449813" y="1384608"/>
            <a:ext cx="8246579" cy="1588"/>
          </a:xfrm>
          <a:prstGeom prst="line">
            <a:avLst/>
          </a:prstGeom>
          <a:ln>
            <a:solidFill>
              <a:srgbClr val="FBBF22"/>
            </a:solidFill>
            <a:tailEnd type="oval"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6114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243546-4417-41DC-BF36-5387F4247D5B}" type="datetimeFigureOut">
              <a:rPr lang="en-US" smtClean="0">
                <a:solidFill>
                  <a:prstClr val="black">
                    <a:tint val="75000"/>
                  </a:prstClr>
                </a:solidFill>
              </a:rPr>
              <a:pPr/>
              <a:t>8/4/17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Copyright © 2017 W. W. Norton &amp; Company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E64FA2C-B10F-47D8-ABC6-EE96F552E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4266840"/>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243546-4417-41DC-BF36-5387F4247D5B}" type="datetimeFigureOut">
              <a:rPr lang="en-US" smtClean="0">
                <a:solidFill>
                  <a:prstClr val="black">
                    <a:tint val="75000"/>
                  </a:prstClr>
                </a:solidFill>
              </a:rPr>
              <a:pPr/>
              <a:t>8/4/17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Copyright © 2017 W. W. Norton &amp; Company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E64FA2C-B10F-47D8-ABC6-EE96F552E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482775"/>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243546-4417-41DC-BF36-5387F4247D5B}" type="datetimeFigureOut">
              <a:rPr lang="en-US" smtClean="0">
                <a:solidFill>
                  <a:prstClr val="black">
                    <a:tint val="75000"/>
                  </a:prstClr>
                </a:solidFill>
              </a:rPr>
              <a:pPr/>
              <a:t>8/4/17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Copyright © 2017 W. W. Norton &amp; Company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E64FA2C-B10F-47D8-ABC6-EE96F552E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786247"/>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243546-4417-41DC-BF36-5387F4247D5B}" type="datetimeFigureOut">
              <a:rPr lang="en-US" smtClean="0">
                <a:solidFill>
                  <a:prstClr val="black">
                    <a:tint val="75000"/>
                  </a:prstClr>
                </a:solidFill>
              </a:rPr>
              <a:pPr/>
              <a:t>8/4/17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Copyright © 2017 W. W. Norton &amp; Company</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E64FA2C-B10F-47D8-ABC6-EE96F552E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0493852"/>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243546-4417-41DC-BF36-5387F4247D5B}" type="datetimeFigureOut">
              <a:rPr lang="en-US" smtClean="0">
                <a:solidFill>
                  <a:prstClr val="black">
                    <a:tint val="75000"/>
                  </a:prstClr>
                </a:solidFill>
              </a:rPr>
              <a:pPr/>
              <a:t>8/4/17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Copyright © 2017 W. W. Norton &amp; Company</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E64FA2C-B10F-47D8-ABC6-EE96F552E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3742039"/>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243546-4417-41DC-BF36-5387F4247D5B}" type="datetimeFigureOut">
              <a:rPr lang="en-US" smtClean="0">
                <a:solidFill>
                  <a:prstClr val="black">
                    <a:tint val="75000"/>
                  </a:prstClr>
                </a:solidFill>
              </a:rPr>
              <a:pPr/>
              <a:t>8/4/17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Copyright © 2017 W. W. Norton &amp; Company</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E64FA2C-B10F-47D8-ABC6-EE96F552E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2502287"/>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90438"/>
            <a:ext cx="8229600" cy="4969629"/>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5"/>
          <p:cNvSpPr>
            <a:spLocks noGrp="1" noChangeArrowheads="1"/>
          </p:cNvSpPr>
          <p:nvPr>
            <p:ph type="ftr" sz="quarter" idx="3"/>
          </p:nvPr>
        </p:nvSpPr>
        <p:spPr bwMode="auto">
          <a:xfrm>
            <a:off x="2019300" y="6561456"/>
            <a:ext cx="5105400" cy="29654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100">
                <a:solidFill>
                  <a:schemeClr val="accent1"/>
                </a:solidFill>
                <a:latin typeface="+mn-lt"/>
              </a:defRPr>
            </a:lvl1pPr>
          </a:lstStyle>
          <a:p>
            <a:r>
              <a:rPr lang="en-US" dirty="0" smtClean="0"/>
              <a:t>Copyright © 2017 W. W. Norton &amp; Company</a:t>
            </a:r>
            <a:endParaRPr lang="en-US" dirty="0"/>
          </a:p>
        </p:txBody>
      </p:sp>
      <p:cxnSp>
        <p:nvCxnSpPr>
          <p:cNvPr id="5" name="Straight Connector 4"/>
          <p:cNvCxnSpPr/>
          <p:nvPr/>
        </p:nvCxnSpPr>
        <p:spPr>
          <a:xfrm>
            <a:off x="449813" y="1384608"/>
            <a:ext cx="8246579" cy="1588"/>
          </a:xfrm>
          <a:prstGeom prst="line">
            <a:avLst/>
          </a:prstGeom>
          <a:ln>
            <a:solidFill>
              <a:srgbClr val="FBBF22"/>
            </a:solidFill>
            <a:tailEnd type="oval"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8585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243546-4417-41DC-BF36-5387F4247D5B}" type="datetimeFigureOut">
              <a:rPr lang="en-US" smtClean="0">
                <a:solidFill>
                  <a:prstClr val="black">
                    <a:tint val="75000"/>
                  </a:prstClr>
                </a:solidFill>
              </a:rPr>
              <a:pPr/>
              <a:t>8/4/17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Copyright © 2017 W. W. Norton &amp; Company</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E64FA2C-B10F-47D8-ABC6-EE96F552E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535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243546-4417-41DC-BF36-5387F4247D5B}" type="datetimeFigureOut">
              <a:rPr lang="en-US" smtClean="0">
                <a:solidFill>
                  <a:prstClr val="black">
                    <a:tint val="75000"/>
                  </a:prstClr>
                </a:solidFill>
              </a:rPr>
              <a:pPr/>
              <a:t>8/4/17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Copyright © 2017 W. W. Norton &amp; Company</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E64FA2C-B10F-47D8-ABC6-EE96F552E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242895"/>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243546-4417-41DC-BF36-5387F4247D5B}" type="datetimeFigureOut">
              <a:rPr lang="en-US" smtClean="0">
                <a:solidFill>
                  <a:prstClr val="black">
                    <a:tint val="75000"/>
                  </a:prstClr>
                </a:solidFill>
              </a:rPr>
              <a:pPr/>
              <a:t>8/4/17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Copyright © 2017 W. W. Norton &amp; Company</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E64FA2C-B10F-47D8-ABC6-EE96F552E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069147"/>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243546-4417-41DC-BF36-5387F4247D5B}" type="datetimeFigureOut">
              <a:rPr lang="en-US" smtClean="0">
                <a:solidFill>
                  <a:prstClr val="black">
                    <a:tint val="75000"/>
                  </a:prstClr>
                </a:solidFill>
              </a:rPr>
              <a:pPr/>
              <a:t>8/4/17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Copyright © 2017 W. W. Norton &amp; Company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E64FA2C-B10F-47D8-ABC6-EE96F552E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337930"/>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243546-4417-41DC-BF36-5387F4247D5B}" type="datetimeFigureOut">
              <a:rPr lang="en-US" smtClean="0">
                <a:solidFill>
                  <a:prstClr val="black">
                    <a:tint val="75000"/>
                  </a:prstClr>
                </a:solidFill>
              </a:rPr>
              <a:pPr/>
              <a:t>8/4/17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Copyright © 2017 W. W. Norton &amp; Company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E64FA2C-B10F-47D8-ABC6-EE96F552E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90553"/>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END SLIDE">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dirty="0" smtClean="0">
                <a:solidFill>
                  <a:prstClr val="black">
                    <a:tint val="75000"/>
                  </a:prstClr>
                </a:solidFill>
              </a:rPr>
              <a:t>Copyright © 2017 W. W. Norton &amp; Company</a:t>
            </a:r>
            <a:endParaRPr lang="en-US" dirty="0">
              <a:solidFill>
                <a:prstClr val="black">
                  <a:tint val="75000"/>
                </a:prstClr>
              </a:solidFill>
            </a:endParaRPr>
          </a:p>
        </p:txBody>
      </p:sp>
    </p:spTree>
    <p:extLst>
      <p:ext uri="{BB962C8B-B14F-4D97-AF65-F5344CB8AC3E}">
        <p14:creationId xmlns:p14="http://schemas.microsoft.com/office/powerpoint/2010/main" val="3253243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 line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4095"/>
            <a:ext cx="8229600" cy="914400"/>
          </a:xfrm>
        </p:spPr>
        <p:txBody>
          <a:bodyPr anchor="ctr"/>
          <a:lstStyle/>
          <a:p>
            <a:r>
              <a:rPr lang="en-US" smtClean="0"/>
              <a:t>Click to edit Master title style</a:t>
            </a:r>
            <a:endParaRPr lang="en-US" dirty="0"/>
          </a:p>
        </p:txBody>
      </p:sp>
      <p:sp>
        <p:nvSpPr>
          <p:cNvPr id="3" name="Content Placeholder 2"/>
          <p:cNvSpPr>
            <a:spLocks noGrp="1"/>
          </p:cNvSpPr>
          <p:nvPr>
            <p:ph idx="1"/>
          </p:nvPr>
        </p:nvSpPr>
        <p:spPr>
          <a:xfrm>
            <a:off x="457200" y="1084758"/>
            <a:ext cx="8229600" cy="5375310"/>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5"/>
          <p:cNvSpPr>
            <a:spLocks noGrp="1" noChangeArrowheads="1"/>
          </p:cNvSpPr>
          <p:nvPr>
            <p:ph type="ftr" sz="quarter" idx="3"/>
          </p:nvPr>
        </p:nvSpPr>
        <p:spPr bwMode="auto">
          <a:xfrm>
            <a:off x="2019300" y="6561456"/>
            <a:ext cx="5105400" cy="29654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100">
                <a:solidFill>
                  <a:schemeClr val="accent1"/>
                </a:solidFill>
                <a:latin typeface="+mn-lt"/>
              </a:defRPr>
            </a:lvl1pPr>
          </a:lstStyle>
          <a:p>
            <a:r>
              <a:rPr lang="en-US" dirty="0" smtClean="0"/>
              <a:t>Copyright © 2017 W. W. Norton &amp; Company</a:t>
            </a:r>
            <a:endParaRPr lang="en-US" dirty="0"/>
          </a:p>
        </p:txBody>
      </p:sp>
      <p:cxnSp>
        <p:nvCxnSpPr>
          <p:cNvPr id="6" name="Straight Connector 5"/>
          <p:cNvCxnSpPr/>
          <p:nvPr/>
        </p:nvCxnSpPr>
        <p:spPr>
          <a:xfrm>
            <a:off x="449813" y="1014203"/>
            <a:ext cx="8246579" cy="1588"/>
          </a:xfrm>
          <a:prstGeom prst="line">
            <a:avLst/>
          </a:prstGeom>
          <a:ln>
            <a:solidFill>
              <a:srgbClr val="FBBF22"/>
            </a:solidFill>
            <a:tailEnd type="oval"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8817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1 line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4095"/>
            <a:ext cx="8229600" cy="914400"/>
          </a:xfrm>
        </p:spPr>
        <p:txBody>
          <a:bodyPr anchor="ctr"/>
          <a:lstStyle/>
          <a:p>
            <a:r>
              <a:rPr lang="en-US" smtClean="0"/>
              <a:t>Click to edit Master title style</a:t>
            </a:r>
            <a:endParaRPr lang="en-US" dirty="0"/>
          </a:p>
        </p:txBody>
      </p:sp>
      <p:sp>
        <p:nvSpPr>
          <p:cNvPr id="3" name="Content Placeholder 2"/>
          <p:cNvSpPr>
            <a:spLocks noGrp="1"/>
          </p:cNvSpPr>
          <p:nvPr>
            <p:ph idx="1"/>
          </p:nvPr>
        </p:nvSpPr>
        <p:spPr>
          <a:xfrm>
            <a:off x="457200" y="1084758"/>
            <a:ext cx="8229600" cy="5375310"/>
          </a:xfrm>
        </p:spPr>
        <p:txBody>
          <a:bodyPr/>
          <a:lstStyle>
            <a:lvl1pPr marL="514350" indent="-514350">
              <a:spcBef>
                <a:spcPts val="1200"/>
              </a:spcBef>
              <a:buSzPct val="95000"/>
              <a:buFont typeface="+mj-lt"/>
              <a:buAutoNum type="arabicPeriod"/>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5"/>
          <p:cNvSpPr>
            <a:spLocks noGrp="1" noChangeArrowheads="1"/>
          </p:cNvSpPr>
          <p:nvPr>
            <p:ph type="ftr" sz="quarter" idx="3"/>
          </p:nvPr>
        </p:nvSpPr>
        <p:spPr bwMode="auto">
          <a:xfrm>
            <a:off x="2019300" y="6561456"/>
            <a:ext cx="5105400" cy="29654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100">
                <a:solidFill>
                  <a:schemeClr val="accent1"/>
                </a:solidFill>
                <a:latin typeface="+mn-lt"/>
              </a:defRPr>
            </a:lvl1pPr>
          </a:lstStyle>
          <a:p>
            <a:r>
              <a:rPr lang="en-US" dirty="0" smtClean="0"/>
              <a:t>Copyright © 2017 W. W. Norton &amp; Company</a:t>
            </a:r>
            <a:endParaRPr lang="en-US" dirty="0"/>
          </a:p>
        </p:txBody>
      </p:sp>
      <p:cxnSp>
        <p:nvCxnSpPr>
          <p:cNvPr id="6" name="Straight Connector 5"/>
          <p:cNvCxnSpPr/>
          <p:nvPr/>
        </p:nvCxnSpPr>
        <p:spPr>
          <a:xfrm>
            <a:off x="449813" y="1014203"/>
            <a:ext cx="8246579" cy="1588"/>
          </a:xfrm>
          <a:prstGeom prst="line">
            <a:avLst/>
          </a:prstGeom>
          <a:ln>
            <a:solidFill>
              <a:srgbClr val="FBBF22"/>
            </a:solidFill>
            <a:tailEnd type="oval"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8817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 line Title and Content (2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90462"/>
            <a:ext cx="4023360" cy="49946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5"/>
          <p:cNvSpPr>
            <a:spLocks noGrp="1" noChangeArrowheads="1"/>
          </p:cNvSpPr>
          <p:nvPr>
            <p:ph type="ftr" sz="quarter" idx="3"/>
          </p:nvPr>
        </p:nvSpPr>
        <p:spPr bwMode="auto">
          <a:xfrm>
            <a:off x="2019300" y="6561456"/>
            <a:ext cx="5105400" cy="29654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100">
                <a:solidFill>
                  <a:schemeClr val="accent1"/>
                </a:solidFill>
                <a:latin typeface="+mn-lt"/>
              </a:defRPr>
            </a:lvl1pPr>
          </a:lstStyle>
          <a:p>
            <a:r>
              <a:rPr lang="en-US" dirty="0" smtClean="0"/>
              <a:t>Copyright © 2017 W. W. Norton &amp; Company</a:t>
            </a:r>
            <a:endParaRPr lang="en-US" dirty="0"/>
          </a:p>
        </p:txBody>
      </p:sp>
      <p:sp>
        <p:nvSpPr>
          <p:cNvPr id="5" name="Content Placeholder 2"/>
          <p:cNvSpPr>
            <a:spLocks noGrp="1"/>
          </p:cNvSpPr>
          <p:nvPr>
            <p:ph idx="10"/>
          </p:nvPr>
        </p:nvSpPr>
        <p:spPr>
          <a:xfrm>
            <a:off x="4663440" y="1490438"/>
            <a:ext cx="4023360" cy="49943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cxnSp>
        <p:nvCxnSpPr>
          <p:cNvPr id="8" name="Straight Connector 7"/>
          <p:cNvCxnSpPr/>
          <p:nvPr/>
        </p:nvCxnSpPr>
        <p:spPr>
          <a:xfrm>
            <a:off x="449813" y="1384608"/>
            <a:ext cx="8246579" cy="1588"/>
          </a:xfrm>
          <a:prstGeom prst="line">
            <a:avLst/>
          </a:prstGeom>
          <a:ln>
            <a:solidFill>
              <a:srgbClr val="FBBF22"/>
            </a:solidFill>
            <a:tailEnd type="oval"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3141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line Title and Content (lef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90462"/>
            <a:ext cx="4023360" cy="49946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5"/>
          <p:cNvSpPr>
            <a:spLocks noGrp="1" noChangeArrowheads="1"/>
          </p:cNvSpPr>
          <p:nvPr>
            <p:ph type="ftr" sz="quarter" idx="3"/>
          </p:nvPr>
        </p:nvSpPr>
        <p:spPr bwMode="auto">
          <a:xfrm>
            <a:off x="2019300" y="6561456"/>
            <a:ext cx="5105400" cy="29654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100">
                <a:solidFill>
                  <a:schemeClr val="accent1"/>
                </a:solidFill>
                <a:latin typeface="+mn-lt"/>
              </a:defRPr>
            </a:lvl1pPr>
          </a:lstStyle>
          <a:p>
            <a:r>
              <a:rPr lang="en-US" dirty="0" smtClean="0"/>
              <a:t>Copyright © 2017 W. W. Norton &amp; Company</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cxnSp>
        <p:nvCxnSpPr>
          <p:cNvPr id="8" name="Straight Connector 7"/>
          <p:cNvCxnSpPr/>
          <p:nvPr/>
        </p:nvCxnSpPr>
        <p:spPr>
          <a:xfrm>
            <a:off x="449813" y="1384608"/>
            <a:ext cx="8246579" cy="1588"/>
          </a:xfrm>
          <a:prstGeom prst="line">
            <a:avLst/>
          </a:prstGeom>
          <a:ln>
            <a:solidFill>
              <a:srgbClr val="FBBF22"/>
            </a:solidFill>
            <a:tailEnd type="oval"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4458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 line Title and Content (2 col)">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93576"/>
            <a:ext cx="4023360" cy="539152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5"/>
          <p:cNvSpPr>
            <a:spLocks noGrp="1" noChangeArrowheads="1"/>
          </p:cNvSpPr>
          <p:nvPr>
            <p:ph type="ftr" sz="quarter" idx="3"/>
          </p:nvPr>
        </p:nvSpPr>
        <p:spPr bwMode="auto">
          <a:xfrm>
            <a:off x="2019300" y="6561456"/>
            <a:ext cx="5105400" cy="29654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100">
                <a:solidFill>
                  <a:schemeClr val="accent1"/>
                </a:solidFill>
                <a:latin typeface="+mn-lt"/>
              </a:defRPr>
            </a:lvl1pPr>
          </a:lstStyle>
          <a:p>
            <a:r>
              <a:rPr lang="en-US" dirty="0" smtClean="0"/>
              <a:t>Copyright © 2017 W. W. Norton &amp; Company</a:t>
            </a:r>
            <a:endParaRPr lang="en-US" dirty="0"/>
          </a:p>
        </p:txBody>
      </p:sp>
      <p:sp>
        <p:nvSpPr>
          <p:cNvPr id="5" name="Content Placeholder 2"/>
          <p:cNvSpPr>
            <a:spLocks noGrp="1"/>
          </p:cNvSpPr>
          <p:nvPr>
            <p:ph idx="10"/>
          </p:nvPr>
        </p:nvSpPr>
        <p:spPr>
          <a:xfrm>
            <a:off x="4663440" y="1093576"/>
            <a:ext cx="4023360" cy="53911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a:xfrm>
            <a:off x="457200" y="44095"/>
            <a:ext cx="8229600" cy="914400"/>
          </a:xfrm>
        </p:spPr>
        <p:txBody>
          <a:bodyPr/>
          <a:lstStyle/>
          <a:p>
            <a:r>
              <a:rPr lang="en-US" smtClean="0"/>
              <a:t>Click to edit Master title style</a:t>
            </a:r>
            <a:endParaRPr lang="en-US"/>
          </a:p>
        </p:txBody>
      </p:sp>
      <p:cxnSp>
        <p:nvCxnSpPr>
          <p:cNvPr id="7" name="Straight Connector 6"/>
          <p:cNvCxnSpPr/>
          <p:nvPr/>
        </p:nvCxnSpPr>
        <p:spPr>
          <a:xfrm>
            <a:off x="449813" y="1014203"/>
            <a:ext cx="8246579" cy="1588"/>
          </a:xfrm>
          <a:prstGeom prst="line">
            <a:avLst/>
          </a:prstGeom>
          <a:ln>
            <a:solidFill>
              <a:srgbClr val="FBBF22"/>
            </a:solidFill>
            <a:tailEnd type="oval"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0605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 line Title and content (1 col)">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93576"/>
            <a:ext cx="4023360" cy="539152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5"/>
          <p:cNvSpPr>
            <a:spLocks noGrp="1" noChangeArrowheads="1"/>
          </p:cNvSpPr>
          <p:nvPr>
            <p:ph type="ftr" sz="quarter" idx="3"/>
          </p:nvPr>
        </p:nvSpPr>
        <p:spPr bwMode="auto">
          <a:xfrm>
            <a:off x="2019300" y="6561456"/>
            <a:ext cx="5105400" cy="29654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100">
                <a:solidFill>
                  <a:schemeClr val="accent1"/>
                </a:solidFill>
                <a:latin typeface="+mn-lt"/>
              </a:defRPr>
            </a:lvl1pPr>
          </a:lstStyle>
          <a:p>
            <a:r>
              <a:rPr lang="en-US" dirty="0" smtClean="0"/>
              <a:t>Copyright © 2017 W. W. Norton &amp; Company</a:t>
            </a:r>
            <a:endParaRPr lang="en-US" dirty="0"/>
          </a:p>
        </p:txBody>
      </p:sp>
      <p:sp>
        <p:nvSpPr>
          <p:cNvPr id="6" name="Title 5"/>
          <p:cNvSpPr>
            <a:spLocks noGrp="1"/>
          </p:cNvSpPr>
          <p:nvPr>
            <p:ph type="title"/>
          </p:nvPr>
        </p:nvSpPr>
        <p:spPr>
          <a:xfrm>
            <a:off x="457200" y="44095"/>
            <a:ext cx="8229600" cy="914400"/>
          </a:xfrm>
        </p:spPr>
        <p:txBody>
          <a:bodyPr/>
          <a:lstStyle/>
          <a:p>
            <a:r>
              <a:rPr lang="en-US" smtClean="0"/>
              <a:t>Click to edit Master title style</a:t>
            </a:r>
            <a:endParaRPr lang="en-US"/>
          </a:p>
        </p:txBody>
      </p:sp>
      <p:cxnSp>
        <p:nvCxnSpPr>
          <p:cNvPr id="7" name="Straight Connector 6"/>
          <p:cNvCxnSpPr/>
          <p:nvPr/>
        </p:nvCxnSpPr>
        <p:spPr>
          <a:xfrm>
            <a:off x="449813" y="1014203"/>
            <a:ext cx="8246579" cy="1588"/>
          </a:xfrm>
          <a:prstGeom prst="line">
            <a:avLst/>
          </a:prstGeom>
          <a:ln>
            <a:solidFill>
              <a:srgbClr val="FBBF22"/>
            </a:solidFill>
            <a:tailEnd type="oval"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8316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2 Line Title for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5"/>
          <p:cNvSpPr>
            <a:spLocks noGrp="1" noChangeArrowheads="1"/>
          </p:cNvSpPr>
          <p:nvPr>
            <p:ph type="ftr" sz="quarter" idx="11"/>
          </p:nvPr>
        </p:nvSpPr>
        <p:spPr/>
        <p:txBody>
          <a:bodyPr/>
          <a:lstStyle>
            <a:lvl1pPr>
              <a:defRPr/>
            </a:lvl1pPr>
          </a:lstStyle>
          <a:p>
            <a:r>
              <a:rPr lang="en-US" dirty="0" smtClean="0"/>
              <a:t>Copyright © 2017 W. W. Norton &amp; Company</a:t>
            </a:r>
            <a:endParaRPr lang="en-US" dirty="0"/>
          </a:p>
        </p:txBody>
      </p:sp>
      <p:cxnSp>
        <p:nvCxnSpPr>
          <p:cNvPr id="6" name="Straight Connector 5"/>
          <p:cNvCxnSpPr/>
          <p:nvPr/>
        </p:nvCxnSpPr>
        <p:spPr>
          <a:xfrm>
            <a:off x="449813" y="1384608"/>
            <a:ext cx="8246579" cy="1588"/>
          </a:xfrm>
          <a:prstGeom prst="line">
            <a:avLst/>
          </a:prstGeom>
          <a:ln>
            <a:solidFill>
              <a:srgbClr val="FBBF22"/>
            </a:solidFill>
            <a:tailEnd type="oval"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88042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4095"/>
            <a:ext cx="8229600" cy="1269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1027" name="Rectangle 3"/>
          <p:cNvSpPr>
            <a:spLocks noGrp="1" noChangeArrowheads="1"/>
          </p:cNvSpPr>
          <p:nvPr>
            <p:ph type="body" idx="1"/>
          </p:nvPr>
        </p:nvSpPr>
        <p:spPr bwMode="auto">
          <a:xfrm>
            <a:off x="457200" y="1508077"/>
            <a:ext cx="8229600" cy="4965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437" name="Rectangle 5"/>
          <p:cNvSpPr>
            <a:spLocks noGrp="1" noChangeArrowheads="1"/>
          </p:cNvSpPr>
          <p:nvPr>
            <p:ph type="ftr" sz="quarter" idx="3"/>
          </p:nvPr>
        </p:nvSpPr>
        <p:spPr bwMode="auto">
          <a:xfrm>
            <a:off x="2019300" y="6579094"/>
            <a:ext cx="5105400" cy="27890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100" baseline="0">
                <a:solidFill>
                  <a:schemeClr val="accent1"/>
                </a:solidFill>
                <a:latin typeface="+mn-lt"/>
              </a:defRPr>
            </a:lvl1pPr>
          </a:lstStyle>
          <a:p>
            <a:r>
              <a:rPr lang="en-US" dirty="0" smtClean="0"/>
              <a:t>Copyright © 2017 W. W. Norton &amp; Company</a:t>
            </a:r>
            <a:endParaRPr lang="en-US" dirty="0"/>
          </a:p>
        </p:txBody>
      </p:sp>
      <p:sp>
        <p:nvSpPr>
          <p:cNvPr id="1032" name="Line 8"/>
          <p:cNvSpPr>
            <a:spLocks noChangeShapeType="1"/>
          </p:cNvSpPr>
          <p:nvPr/>
        </p:nvSpPr>
        <p:spPr bwMode="auto">
          <a:xfrm>
            <a:off x="457200" y="6561670"/>
            <a:ext cx="8229600" cy="0"/>
          </a:xfrm>
          <a:prstGeom prst="line">
            <a:avLst/>
          </a:prstGeom>
          <a:noFill/>
          <a:ln w="22225" cap="flat" cmpd="sng" algn="ctr">
            <a:solidFill>
              <a:srgbClr val="FBBF22"/>
            </a:solidFill>
            <a:prstDash val="solid"/>
            <a:round/>
            <a:headEnd type="none" w="med" len="med"/>
            <a:tailEnd type="none" w="med" len="med"/>
          </a:ln>
        </p:spPr>
        <p:txBody>
          <a:bodyPr>
            <a:prstTxWarp prst="textNoShape">
              <a:avLst/>
            </a:prstTxWarp>
          </a:bodyPr>
          <a:lstStyle/>
          <a:p>
            <a:endParaRPr lang="en-US" dirty="0"/>
          </a:p>
        </p:txBody>
      </p:sp>
      <p:sp>
        <p:nvSpPr>
          <p:cNvPr id="10" name="Rectangle 9"/>
          <p:cNvSpPr/>
          <p:nvPr/>
        </p:nvSpPr>
        <p:spPr>
          <a:xfrm>
            <a:off x="0" y="0"/>
            <a:ext cx="402336" cy="6858000"/>
          </a:xfrm>
          <a:prstGeom prst="rect">
            <a:avLst/>
          </a:prstGeom>
          <a:solidFill>
            <a:srgbClr val="FBBF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02335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timing>
    <p:tnLst>
      <p:par>
        <p:cTn id="1" dur="indefinite" restart="never" nodeType="tmRoot"/>
      </p:par>
    </p:tnLst>
  </p:timing>
  <p:hf sldNum="0" hdr="0" dt="0"/>
  <p:txStyles>
    <p:titleStyle>
      <a:lvl1pPr algn="l" rtl="0" eaLnBrk="1" fontAlgn="base" hangingPunct="1">
        <a:spcBef>
          <a:spcPct val="0"/>
        </a:spcBef>
        <a:spcAft>
          <a:spcPct val="0"/>
        </a:spcAft>
        <a:defRPr sz="4000" b="1">
          <a:solidFill>
            <a:srgbClr val="A01420"/>
          </a:solidFill>
          <a:latin typeface="Arial"/>
          <a:ea typeface="+mj-ea"/>
          <a:cs typeface="Arial"/>
        </a:defRPr>
      </a:lvl1pPr>
      <a:lvl2pPr algn="l" rtl="0" eaLnBrk="1" fontAlgn="base" hangingPunct="1">
        <a:spcBef>
          <a:spcPct val="0"/>
        </a:spcBef>
        <a:spcAft>
          <a:spcPct val="0"/>
        </a:spcAft>
        <a:defRPr sz="4200">
          <a:solidFill>
            <a:schemeClr val="tx2"/>
          </a:solidFill>
          <a:latin typeface="Garamond" pitchFamily="124" charset="0"/>
        </a:defRPr>
      </a:lvl2pPr>
      <a:lvl3pPr algn="l" rtl="0" eaLnBrk="1" fontAlgn="base" hangingPunct="1">
        <a:spcBef>
          <a:spcPct val="0"/>
        </a:spcBef>
        <a:spcAft>
          <a:spcPct val="0"/>
        </a:spcAft>
        <a:defRPr sz="4200">
          <a:solidFill>
            <a:schemeClr val="tx2"/>
          </a:solidFill>
          <a:latin typeface="Garamond" pitchFamily="124" charset="0"/>
        </a:defRPr>
      </a:lvl3pPr>
      <a:lvl4pPr algn="l" rtl="0" eaLnBrk="1" fontAlgn="base" hangingPunct="1">
        <a:spcBef>
          <a:spcPct val="0"/>
        </a:spcBef>
        <a:spcAft>
          <a:spcPct val="0"/>
        </a:spcAft>
        <a:defRPr sz="4200">
          <a:solidFill>
            <a:schemeClr val="tx2"/>
          </a:solidFill>
          <a:latin typeface="Garamond" pitchFamily="124" charset="0"/>
        </a:defRPr>
      </a:lvl4pPr>
      <a:lvl5pPr algn="l" rtl="0" eaLnBrk="1" fontAlgn="base" hangingPunct="1">
        <a:spcBef>
          <a:spcPct val="0"/>
        </a:spcBef>
        <a:spcAft>
          <a:spcPct val="0"/>
        </a:spcAft>
        <a:defRPr sz="4200">
          <a:solidFill>
            <a:schemeClr val="tx2"/>
          </a:solidFill>
          <a:latin typeface="Garamond" pitchFamily="124" charset="0"/>
        </a:defRPr>
      </a:lvl5pPr>
      <a:lvl6pPr marL="457200" algn="l" rtl="0" eaLnBrk="1" fontAlgn="base" hangingPunct="1">
        <a:spcBef>
          <a:spcPct val="0"/>
        </a:spcBef>
        <a:spcAft>
          <a:spcPct val="0"/>
        </a:spcAft>
        <a:defRPr sz="4200">
          <a:solidFill>
            <a:schemeClr val="tx2"/>
          </a:solidFill>
          <a:latin typeface="Garamond" pitchFamily="124" charset="0"/>
        </a:defRPr>
      </a:lvl6pPr>
      <a:lvl7pPr marL="914400" algn="l" rtl="0" eaLnBrk="1" fontAlgn="base" hangingPunct="1">
        <a:spcBef>
          <a:spcPct val="0"/>
        </a:spcBef>
        <a:spcAft>
          <a:spcPct val="0"/>
        </a:spcAft>
        <a:defRPr sz="4200">
          <a:solidFill>
            <a:schemeClr val="tx2"/>
          </a:solidFill>
          <a:latin typeface="Garamond" pitchFamily="124" charset="0"/>
        </a:defRPr>
      </a:lvl7pPr>
      <a:lvl8pPr marL="1371600" algn="l" rtl="0" eaLnBrk="1" fontAlgn="base" hangingPunct="1">
        <a:spcBef>
          <a:spcPct val="0"/>
        </a:spcBef>
        <a:spcAft>
          <a:spcPct val="0"/>
        </a:spcAft>
        <a:defRPr sz="4200">
          <a:solidFill>
            <a:schemeClr val="tx2"/>
          </a:solidFill>
          <a:latin typeface="Garamond" pitchFamily="124" charset="0"/>
        </a:defRPr>
      </a:lvl8pPr>
      <a:lvl9pPr marL="1828800" algn="l" rtl="0" eaLnBrk="1" fontAlgn="base" hangingPunct="1">
        <a:spcBef>
          <a:spcPct val="0"/>
        </a:spcBef>
        <a:spcAft>
          <a:spcPct val="0"/>
        </a:spcAft>
        <a:defRPr sz="4200">
          <a:solidFill>
            <a:schemeClr val="tx2"/>
          </a:solidFill>
          <a:latin typeface="Garamond" pitchFamily="124" charset="0"/>
        </a:defRPr>
      </a:lvl9pPr>
    </p:titleStyle>
    <p:bodyStyle>
      <a:lvl1pPr marL="342900" indent="-342900" algn="l" rtl="0" eaLnBrk="1" fontAlgn="base" hangingPunct="1">
        <a:lnSpc>
          <a:spcPct val="100000"/>
        </a:lnSpc>
        <a:spcBef>
          <a:spcPct val="20000"/>
        </a:spcBef>
        <a:spcAft>
          <a:spcPct val="0"/>
        </a:spcAft>
        <a:buClr>
          <a:schemeClr val="accent1"/>
        </a:buClr>
        <a:buSzPct val="65000"/>
        <a:buFont typeface="Wingdings" charset="2"/>
        <a:buChar char="n"/>
        <a:defRPr sz="3000">
          <a:solidFill>
            <a:schemeClr val="tx1"/>
          </a:solidFill>
          <a:latin typeface="+mn-lt"/>
          <a:ea typeface="+mn-ea"/>
          <a:cs typeface="+mn-cs"/>
        </a:defRPr>
      </a:lvl1pPr>
      <a:lvl2pPr marL="669925" indent="-325438" algn="l" rtl="0" eaLnBrk="1" fontAlgn="base" hangingPunct="1">
        <a:lnSpc>
          <a:spcPct val="100000"/>
        </a:lnSpc>
        <a:spcBef>
          <a:spcPct val="20000"/>
        </a:spcBef>
        <a:spcAft>
          <a:spcPct val="0"/>
        </a:spcAft>
        <a:buClr>
          <a:srgbClr val="A01420"/>
        </a:buClr>
        <a:buSzPct val="60000"/>
        <a:buFont typeface="Wingdings" charset="2"/>
        <a:buChar char="q"/>
        <a:defRPr sz="2600">
          <a:solidFill>
            <a:schemeClr val="tx1"/>
          </a:solidFill>
          <a:latin typeface="+mn-lt"/>
          <a:ea typeface="ＭＳ Ｐゴシック" charset="-128"/>
        </a:defRPr>
      </a:lvl2pPr>
      <a:lvl3pPr marL="1022350" indent="-350838" algn="l" rtl="0" eaLnBrk="1" fontAlgn="base" hangingPunct="1">
        <a:lnSpc>
          <a:spcPct val="100000"/>
        </a:lnSpc>
        <a:spcBef>
          <a:spcPct val="20000"/>
        </a:spcBef>
        <a:spcAft>
          <a:spcPct val="0"/>
        </a:spcAft>
        <a:buClr>
          <a:schemeClr val="accent1"/>
        </a:buClr>
        <a:buSzPct val="65000"/>
        <a:buFont typeface="Wingdings" charset="2"/>
        <a:buChar char="n"/>
        <a:defRPr sz="2200">
          <a:solidFill>
            <a:schemeClr val="tx1"/>
          </a:solidFill>
          <a:latin typeface="+mn-lt"/>
          <a:ea typeface="ＭＳ Ｐゴシック" charset="-128"/>
        </a:defRPr>
      </a:lvl3pPr>
      <a:lvl4pPr marL="1339850" indent="-315913" algn="l" rtl="0" eaLnBrk="1" fontAlgn="base" hangingPunct="1">
        <a:lnSpc>
          <a:spcPct val="100000"/>
        </a:lnSpc>
        <a:spcBef>
          <a:spcPct val="20000"/>
        </a:spcBef>
        <a:spcAft>
          <a:spcPct val="0"/>
        </a:spcAft>
        <a:buClr>
          <a:srgbClr val="A01420"/>
        </a:buClr>
        <a:buSzPct val="70000"/>
        <a:buFont typeface="Wingdings" charset="2"/>
        <a:buChar char="q"/>
        <a:defRPr sz="2000">
          <a:solidFill>
            <a:schemeClr val="tx1"/>
          </a:solidFill>
          <a:latin typeface="+mn-lt"/>
          <a:ea typeface="ＭＳ Ｐゴシック" charset="-128"/>
        </a:defRPr>
      </a:lvl4pPr>
      <a:lvl5pPr marL="1681163" indent="-339725" algn="l" rtl="0" eaLnBrk="1" fontAlgn="base" hangingPunct="1">
        <a:lnSpc>
          <a:spcPct val="100000"/>
        </a:lnSpc>
        <a:spcBef>
          <a:spcPct val="20000"/>
        </a:spcBef>
        <a:spcAft>
          <a:spcPct val="0"/>
        </a:spcAft>
        <a:buClr>
          <a:schemeClr val="accent1"/>
        </a:buClr>
        <a:buSzPct val="75000"/>
        <a:buFont typeface="Wingdings" charset="2"/>
        <a:buChar char="§"/>
        <a:defRPr sz="2000">
          <a:solidFill>
            <a:schemeClr val="tx1"/>
          </a:solidFill>
          <a:latin typeface="+mn-lt"/>
          <a:ea typeface="ＭＳ Ｐゴシック" charset="-128"/>
        </a:defRPr>
      </a:lvl5pPr>
      <a:lvl6pPr marL="2138363" indent="-339725" algn="l" rtl="0" eaLnBrk="1" fontAlgn="base" hangingPunct="1">
        <a:spcBef>
          <a:spcPct val="20000"/>
        </a:spcBef>
        <a:spcAft>
          <a:spcPct val="0"/>
        </a:spcAft>
        <a:buClr>
          <a:schemeClr val="accent1"/>
        </a:buClr>
        <a:buSzPct val="75000"/>
        <a:buFont typeface="Wingdings" pitchFamily="124"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124"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124"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124"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2243546-4417-41DC-BF36-5387F4247D5B}" type="datetimeFigureOut">
              <a:rPr lang="en-US" smtClean="0">
                <a:solidFill>
                  <a:prstClr val="black">
                    <a:tint val="75000"/>
                  </a:prstClr>
                </a:solidFill>
              </a:rPr>
              <a:pPr/>
              <a:t>8/4/17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solidFill>
                  <a:prstClr val="black">
                    <a:tint val="75000"/>
                  </a:prstClr>
                </a:solidFill>
              </a:rPr>
              <a:t>Copyright © 2017 W. W. Norton &amp; Company</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E64FA2C-B10F-47D8-ABC6-EE96F552E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620153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2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image" Target="../media/image2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 Id="rId3" Type="http://schemas.openxmlformats.org/officeDocument/2006/relationships/image" Target="../media/image2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2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31.jpeg"/></Relationships>
</file>

<file path=ppt/slides/_rels/slide38.xml.rels><?xml version="1.0" encoding="UTF-8" standalone="yes"?>
<Relationships xmlns="http://schemas.openxmlformats.org/package/2006/relationships"><Relationship Id="rId3" Type="http://schemas.openxmlformats.org/officeDocument/2006/relationships/hyperlink" Target="https://digital.wwnorton.com/biochem" TargetMode="External"/><Relationship Id="rId4" Type="http://schemas.openxmlformats.org/officeDocument/2006/relationships/image" Target="../media/image32.jpg"/><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 Id="rId3" Type="http://schemas.openxmlformats.org/officeDocument/2006/relationships/image" Target="../media/image36.jpeg"/></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8.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9.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 Id="rId3" Type="http://schemas.openxmlformats.org/officeDocument/2006/relationships/image" Target="../media/image4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9.xml"/><Relationship Id="rId3" Type="http://schemas.openxmlformats.org/officeDocument/2006/relationships/image" Target="../media/image4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1.xml"/><Relationship Id="rId3" Type="http://schemas.openxmlformats.org/officeDocument/2006/relationships/image" Target="../media/image4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4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3.xml"/><Relationship Id="rId3" Type="http://schemas.openxmlformats.org/officeDocument/2006/relationships/image" Target="../media/image4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5.xml"/><Relationship Id="rId3" Type="http://schemas.openxmlformats.org/officeDocument/2006/relationships/image" Target="../media/image4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7.xml"/><Relationship Id="rId3" Type="http://schemas.openxmlformats.org/officeDocument/2006/relationships/image" Target="../media/image51.jpeg"/></Relationships>
</file>

<file path=ppt/slides/_rels/slide58.xml.rels><?xml version="1.0" encoding="UTF-8" standalone="yes"?>
<Relationships xmlns="http://schemas.openxmlformats.org/package/2006/relationships"><Relationship Id="rId3" Type="http://schemas.openxmlformats.org/officeDocument/2006/relationships/hyperlink" Target="https://digital.wwnorton.com/biochem" TargetMode="External"/><Relationship Id="rId4" Type="http://schemas.openxmlformats.org/officeDocument/2006/relationships/image" Target="../media/image52.jpg"/><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1.xml"/><Relationship Id="rId3" Type="http://schemas.openxmlformats.org/officeDocument/2006/relationships/image" Target="../media/image5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2.xml"/><Relationship Id="rId3" Type="http://schemas.openxmlformats.org/officeDocument/2006/relationships/image" Target="../media/image5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5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5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943060" y="592282"/>
            <a:ext cx="3948545" cy="1091046"/>
          </a:xfrm>
        </p:spPr>
        <p:txBody>
          <a:bodyPr>
            <a:noAutofit/>
          </a:bodyPr>
          <a:lstStyle/>
          <a:p>
            <a:pPr algn="ctr"/>
            <a:r>
              <a:rPr lang="en-US" sz="5000" b="1" dirty="0" smtClean="0">
                <a:solidFill>
                  <a:srgbClr val="C00000"/>
                </a:solidFill>
                <a:latin typeface="Arial" panose="020B0604020202020204" pitchFamily="34" charset="0"/>
                <a:cs typeface="Arial" panose="020B0604020202020204" pitchFamily="34" charset="0"/>
              </a:rPr>
              <a:t>Chapter </a:t>
            </a:r>
            <a:r>
              <a:rPr lang="en-US" sz="5000" b="1" dirty="0">
                <a:solidFill>
                  <a:srgbClr val="C00000"/>
                </a:solidFill>
                <a:latin typeface="Arial" panose="020B0604020202020204" pitchFamily="34" charset="0"/>
                <a:cs typeface="Arial" panose="020B0604020202020204" pitchFamily="34" charset="0"/>
              </a:rPr>
              <a:t>7</a:t>
            </a:r>
          </a:p>
        </p:txBody>
      </p:sp>
      <p:sp>
        <p:nvSpPr>
          <p:cNvPr id="6" name="Content Placeholder 5"/>
          <p:cNvSpPr>
            <a:spLocks noGrp="1"/>
          </p:cNvSpPr>
          <p:nvPr>
            <p:ph idx="1"/>
          </p:nvPr>
        </p:nvSpPr>
        <p:spPr>
          <a:xfrm>
            <a:off x="4943059" y="2207391"/>
            <a:ext cx="4026769" cy="1959364"/>
          </a:xfrm>
        </p:spPr>
        <p:txBody>
          <a:bodyPr>
            <a:normAutofit fontScale="92500"/>
          </a:bodyPr>
          <a:lstStyle/>
          <a:p>
            <a:pPr marL="0" indent="0" algn="ctr">
              <a:buNone/>
            </a:pPr>
            <a:r>
              <a:rPr lang="en-US" sz="5400" b="1" dirty="0" smtClean="0">
                <a:solidFill>
                  <a:schemeClr val="accent5">
                    <a:lumMod val="50000"/>
                  </a:schemeClr>
                </a:solidFill>
                <a:latin typeface="Arial" panose="020B0604020202020204" pitchFamily="34" charset="0"/>
                <a:cs typeface="Arial" panose="020B0604020202020204" pitchFamily="34" charset="0"/>
              </a:rPr>
              <a:t>Enzyme Mechanisms</a:t>
            </a:r>
          </a:p>
        </p:txBody>
      </p:sp>
    </p:spTree>
    <p:extLst>
      <p:ext uri="{BB962C8B-B14F-4D97-AF65-F5344CB8AC3E}">
        <p14:creationId xmlns:p14="http://schemas.microsoft.com/office/powerpoint/2010/main" val="23362952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Cofactors and Coenzymes</a:t>
            </a:r>
            <a:endParaRPr lang="en-US" dirty="0"/>
          </a:p>
        </p:txBody>
      </p:sp>
      <p:sp>
        <p:nvSpPr>
          <p:cNvPr id="3" name="Content Placeholder 2"/>
          <p:cNvSpPr>
            <a:spLocks noGrp="1"/>
          </p:cNvSpPr>
          <p:nvPr>
            <p:ph idx="1"/>
          </p:nvPr>
        </p:nvSpPr>
        <p:spPr/>
        <p:txBody>
          <a:bodyPr>
            <a:normAutofit/>
          </a:bodyPr>
          <a:lstStyle/>
          <a:p>
            <a:r>
              <a:rPr lang="en-US" dirty="0" smtClean="0"/>
              <a:t>Cofactors </a:t>
            </a:r>
            <a:endParaRPr lang="en-US" dirty="0" smtClean="0"/>
          </a:p>
          <a:p>
            <a:endParaRPr lang="en-US" dirty="0"/>
          </a:p>
          <a:p>
            <a:endParaRPr lang="en-US" dirty="0" smtClean="0"/>
          </a:p>
          <a:p>
            <a:r>
              <a:rPr lang="en-US" dirty="0" smtClean="0"/>
              <a:t>Coenzyme</a:t>
            </a:r>
          </a:p>
          <a:p>
            <a:endParaRPr lang="en-US" dirty="0"/>
          </a:p>
          <a:p>
            <a:endParaRPr lang="en-US" dirty="0" smtClean="0"/>
          </a:p>
          <a:p>
            <a:r>
              <a:rPr lang="en-US" dirty="0" smtClean="0"/>
              <a:t>Prosthetic </a:t>
            </a:r>
            <a:r>
              <a:rPr lang="en-US" dirty="0" smtClean="0"/>
              <a:t>groups – coenzymes that are permanently associated with enzymes  </a:t>
            </a:r>
          </a:p>
        </p:txBody>
      </p:sp>
      <p:sp>
        <p:nvSpPr>
          <p:cNvPr id="4" name="Footer Placeholder 3"/>
          <p:cNvSpPr>
            <a:spLocks noGrp="1"/>
          </p:cNvSpPr>
          <p:nvPr>
            <p:ph type="ftr" sz="quarter" idx="3"/>
          </p:nvPr>
        </p:nvSpPr>
        <p:spPr/>
        <p:txBody>
          <a:bodyPr/>
          <a:lstStyle/>
          <a:p>
            <a:r>
              <a:rPr lang="en-US" dirty="0" smtClean="0"/>
              <a:t>Copyright © 2017 W. W. Norton &amp; Company</a:t>
            </a:r>
            <a:endParaRPr lang="en-US" dirty="0"/>
          </a:p>
        </p:txBody>
      </p:sp>
    </p:spTree>
    <p:extLst>
      <p:ext uri="{BB962C8B-B14F-4D97-AF65-F5344CB8AC3E}">
        <p14:creationId xmlns:p14="http://schemas.microsoft.com/office/powerpoint/2010/main" val="1854741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Cofactors Used in Catalysis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685851682"/>
              </p:ext>
            </p:extLst>
          </p:nvPr>
        </p:nvGraphicFramePr>
        <p:xfrm>
          <a:off x="1702117" y="2311924"/>
          <a:ext cx="5739766" cy="3596640"/>
        </p:xfrm>
        <a:graphic>
          <a:graphicData uri="http://schemas.openxmlformats.org/drawingml/2006/table">
            <a:tbl>
              <a:tblPr firstRow="1" bandRow="1">
                <a:tableStyleId>{5940675A-B579-460E-94D1-54222C63F5DA}</a:tableStyleId>
              </a:tblPr>
              <a:tblGrid>
                <a:gridCol w="1849755">
                  <a:extLst>
                    <a:ext uri="{9D8B030D-6E8A-4147-A177-3AD203B41FA5}">
                      <a16:colId xmlns:a16="http://schemas.microsoft.com/office/drawing/2014/main" xmlns="" val="20000"/>
                    </a:ext>
                  </a:extLst>
                </a:gridCol>
                <a:gridCol w="1835468">
                  <a:extLst>
                    <a:ext uri="{9D8B030D-6E8A-4147-A177-3AD203B41FA5}">
                      <a16:colId xmlns:a16="http://schemas.microsoft.com/office/drawing/2014/main" xmlns="" val="20001"/>
                    </a:ext>
                  </a:extLst>
                </a:gridCol>
                <a:gridCol w="2054543">
                  <a:extLst>
                    <a:ext uri="{9D8B030D-6E8A-4147-A177-3AD203B41FA5}">
                      <a16:colId xmlns:a16="http://schemas.microsoft.com/office/drawing/2014/main" xmlns="" val="20002"/>
                    </a:ext>
                  </a:extLst>
                </a:gridCol>
              </a:tblGrid>
              <a:tr h="156754">
                <a:tc>
                  <a:txBody>
                    <a:bodyPr/>
                    <a:lstStyle>
                      <a:lvl1pPr marL="0" algn="l" defTabSz="914400" rtl="0" eaLnBrk="1" latinLnBrk="0" hangingPunct="1">
                        <a:defRPr sz="1800" b="1" kern="1200">
                          <a:solidFill>
                            <a:schemeClr val="lt1"/>
                          </a:solidFill>
                          <a:latin typeface="Trebuchet MS"/>
                          <a:ea typeface="ヒラギノ角ゴ Pro W3"/>
                          <a:cs typeface="ヒラギノ角ゴ Pro W3"/>
                        </a:defRPr>
                      </a:lvl1pPr>
                      <a:lvl2pPr marL="457200" algn="l" defTabSz="914400" rtl="0" eaLnBrk="1" latinLnBrk="0" hangingPunct="1">
                        <a:defRPr sz="1800" b="1" kern="1200">
                          <a:solidFill>
                            <a:schemeClr val="lt1"/>
                          </a:solidFill>
                          <a:latin typeface="Trebuchet MS"/>
                          <a:ea typeface="ヒラギノ角ゴ Pro W3"/>
                          <a:cs typeface="ヒラギノ角ゴ Pro W3"/>
                        </a:defRPr>
                      </a:lvl2pPr>
                      <a:lvl3pPr marL="914400" algn="l" defTabSz="914400" rtl="0" eaLnBrk="1" latinLnBrk="0" hangingPunct="1">
                        <a:defRPr sz="1800" b="1" kern="1200">
                          <a:solidFill>
                            <a:schemeClr val="lt1"/>
                          </a:solidFill>
                          <a:latin typeface="Trebuchet MS"/>
                          <a:ea typeface="ヒラギノ角ゴ Pro W3"/>
                          <a:cs typeface="ヒラギノ角ゴ Pro W3"/>
                        </a:defRPr>
                      </a:lvl3pPr>
                      <a:lvl4pPr marL="1371600" algn="l" defTabSz="914400" rtl="0" eaLnBrk="1" latinLnBrk="0" hangingPunct="1">
                        <a:defRPr sz="1800" b="1" kern="1200">
                          <a:solidFill>
                            <a:schemeClr val="lt1"/>
                          </a:solidFill>
                          <a:latin typeface="Trebuchet MS"/>
                          <a:ea typeface="ヒラギノ角ゴ Pro W3"/>
                          <a:cs typeface="ヒラギノ角ゴ Pro W3"/>
                        </a:defRPr>
                      </a:lvl4pPr>
                      <a:lvl5pPr marL="1828800" algn="l" defTabSz="914400" rtl="0" eaLnBrk="1" latinLnBrk="0" hangingPunct="1">
                        <a:defRPr sz="1800" b="1" kern="1200">
                          <a:solidFill>
                            <a:schemeClr val="lt1"/>
                          </a:solidFill>
                          <a:latin typeface="Trebuchet MS"/>
                          <a:ea typeface="ヒラギノ角ゴ Pro W3"/>
                          <a:cs typeface="ヒラギノ角ゴ Pro W3"/>
                        </a:defRPr>
                      </a:lvl5pPr>
                      <a:lvl6pPr marL="2286000" algn="l" defTabSz="914400" rtl="0" eaLnBrk="1" latinLnBrk="0" hangingPunct="1">
                        <a:defRPr sz="1800" b="1" kern="1200">
                          <a:solidFill>
                            <a:schemeClr val="lt1"/>
                          </a:solidFill>
                          <a:latin typeface="Trebuchet MS"/>
                          <a:ea typeface="ヒラギノ角ゴ Pro W3"/>
                          <a:cs typeface="ヒラギノ角ゴ Pro W3"/>
                        </a:defRPr>
                      </a:lvl6pPr>
                      <a:lvl7pPr marL="2743200" algn="l" defTabSz="914400" rtl="0" eaLnBrk="1" latinLnBrk="0" hangingPunct="1">
                        <a:defRPr sz="1800" b="1" kern="1200">
                          <a:solidFill>
                            <a:schemeClr val="lt1"/>
                          </a:solidFill>
                          <a:latin typeface="Trebuchet MS"/>
                          <a:ea typeface="ヒラギノ角ゴ Pro W3"/>
                          <a:cs typeface="ヒラギノ角ゴ Pro W3"/>
                        </a:defRPr>
                      </a:lvl7pPr>
                      <a:lvl8pPr marL="3200400" algn="l" defTabSz="914400" rtl="0" eaLnBrk="1" latinLnBrk="0" hangingPunct="1">
                        <a:defRPr sz="1800" b="1" kern="1200">
                          <a:solidFill>
                            <a:schemeClr val="lt1"/>
                          </a:solidFill>
                          <a:latin typeface="Trebuchet MS"/>
                          <a:ea typeface="ヒラギノ角ゴ Pro W3"/>
                          <a:cs typeface="ヒラギノ角ゴ Pro W3"/>
                        </a:defRPr>
                      </a:lvl8pPr>
                      <a:lvl9pPr marL="3657600" algn="l" defTabSz="914400" rtl="0" eaLnBrk="1" latinLnBrk="0" hangingPunct="1">
                        <a:defRPr sz="1800" b="1" kern="1200">
                          <a:solidFill>
                            <a:schemeClr val="lt1"/>
                          </a:solidFill>
                          <a:latin typeface="Trebuchet MS"/>
                          <a:ea typeface="ヒラギノ角ゴ Pro W3"/>
                          <a:cs typeface="ヒラギノ角ゴ Pro W3"/>
                        </a:defRPr>
                      </a:lvl9pPr>
                    </a:lstStyle>
                    <a:p>
                      <a:r>
                        <a:rPr lang="en-US" sz="1100" dirty="0" smtClean="0">
                          <a:solidFill>
                            <a:schemeClr val="tx1"/>
                          </a:solidFill>
                        </a:rPr>
                        <a:t>Cofactor</a:t>
                      </a:r>
                      <a:endParaRPr lang="en-US" sz="1100" dirty="0">
                        <a:solidFill>
                          <a:schemeClr val="tx1"/>
                        </a:solidFill>
                      </a:endParaRPr>
                    </a:p>
                  </a:txBody>
                  <a:tcPr/>
                </a:tc>
                <a:tc>
                  <a:txBody>
                    <a:bodyPr/>
                    <a:lstStyle>
                      <a:lvl1pPr marL="0" algn="l" defTabSz="914400" rtl="0" eaLnBrk="1" latinLnBrk="0" hangingPunct="1">
                        <a:defRPr sz="1800" b="1" kern="1200">
                          <a:solidFill>
                            <a:schemeClr val="lt1"/>
                          </a:solidFill>
                          <a:latin typeface="Trebuchet MS"/>
                          <a:ea typeface="ヒラギノ角ゴ Pro W3"/>
                          <a:cs typeface="ヒラギノ角ゴ Pro W3"/>
                        </a:defRPr>
                      </a:lvl1pPr>
                      <a:lvl2pPr marL="457200" algn="l" defTabSz="914400" rtl="0" eaLnBrk="1" latinLnBrk="0" hangingPunct="1">
                        <a:defRPr sz="1800" b="1" kern="1200">
                          <a:solidFill>
                            <a:schemeClr val="lt1"/>
                          </a:solidFill>
                          <a:latin typeface="Trebuchet MS"/>
                          <a:ea typeface="ヒラギノ角ゴ Pro W3"/>
                          <a:cs typeface="ヒラギノ角ゴ Pro W3"/>
                        </a:defRPr>
                      </a:lvl2pPr>
                      <a:lvl3pPr marL="914400" algn="l" defTabSz="914400" rtl="0" eaLnBrk="1" latinLnBrk="0" hangingPunct="1">
                        <a:defRPr sz="1800" b="1" kern="1200">
                          <a:solidFill>
                            <a:schemeClr val="lt1"/>
                          </a:solidFill>
                          <a:latin typeface="Trebuchet MS"/>
                          <a:ea typeface="ヒラギノ角ゴ Pro W3"/>
                          <a:cs typeface="ヒラギノ角ゴ Pro W3"/>
                        </a:defRPr>
                      </a:lvl3pPr>
                      <a:lvl4pPr marL="1371600" algn="l" defTabSz="914400" rtl="0" eaLnBrk="1" latinLnBrk="0" hangingPunct="1">
                        <a:defRPr sz="1800" b="1" kern="1200">
                          <a:solidFill>
                            <a:schemeClr val="lt1"/>
                          </a:solidFill>
                          <a:latin typeface="Trebuchet MS"/>
                          <a:ea typeface="ヒラギノ角ゴ Pro W3"/>
                          <a:cs typeface="ヒラギノ角ゴ Pro W3"/>
                        </a:defRPr>
                      </a:lvl4pPr>
                      <a:lvl5pPr marL="1828800" algn="l" defTabSz="914400" rtl="0" eaLnBrk="1" latinLnBrk="0" hangingPunct="1">
                        <a:defRPr sz="1800" b="1" kern="1200">
                          <a:solidFill>
                            <a:schemeClr val="lt1"/>
                          </a:solidFill>
                          <a:latin typeface="Trebuchet MS"/>
                          <a:ea typeface="ヒラギノ角ゴ Pro W3"/>
                          <a:cs typeface="ヒラギノ角ゴ Pro W3"/>
                        </a:defRPr>
                      </a:lvl5pPr>
                      <a:lvl6pPr marL="2286000" algn="l" defTabSz="914400" rtl="0" eaLnBrk="1" latinLnBrk="0" hangingPunct="1">
                        <a:defRPr sz="1800" b="1" kern="1200">
                          <a:solidFill>
                            <a:schemeClr val="lt1"/>
                          </a:solidFill>
                          <a:latin typeface="Trebuchet MS"/>
                          <a:ea typeface="ヒラギノ角ゴ Pro W3"/>
                          <a:cs typeface="ヒラギノ角ゴ Pro W3"/>
                        </a:defRPr>
                      </a:lvl6pPr>
                      <a:lvl7pPr marL="2743200" algn="l" defTabSz="914400" rtl="0" eaLnBrk="1" latinLnBrk="0" hangingPunct="1">
                        <a:defRPr sz="1800" b="1" kern="1200">
                          <a:solidFill>
                            <a:schemeClr val="lt1"/>
                          </a:solidFill>
                          <a:latin typeface="Trebuchet MS"/>
                          <a:ea typeface="ヒラギノ角ゴ Pro W3"/>
                          <a:cs typeface="ヒラギノ角ゴ Pro W3"/>
                        </a:defRPr>
                      </a:lvl7pPr>
                      <a:lvl8pPr marL="3200400" algn="l" defTabSz="914400" rtl="0" eaLnBrk="1" latinLnBrk="0" hangingPunct="1">
                        <a:defRPr sz="1800" b="1" kern="1200">
                          <a:solidFill>
                            <a:schemeClr val="lt1"/>
                          </a:solidFill>
                          <a:latin typeface="Trebuchet MS"/>
                          <a:ea typeface="ヒラギノ角ゴ Pro W3"/>
                          <a:cs typeface="ヒラギノ角ゴ Pro W3"/>
                        </a:defRPr>
                      </a:lvl8pPr>
                      <a:lvl9pPr marL="3657600" algn="l" defTabSz="914400" rtl="0" eaLnBrk="1" latinLnBrk="0" hangingPunct="1">
                        <a:defRPr sz="1800" b="1" kern="1200">
                          <a:solidFill>
                            <a:schemeClr val="lt1"/>
                          </a:solidFill>
                          <a:latin typeface="Trebuchet MS"/>
                          <a:ea typeface="ヒラギノ角ゴ Pro W3"/>
                          <a:cs typeface="ヒラギノ角ゴ Pro W3"/>
                        </a:defRPr>
                      </a:lvl9pPr>
                    </a:lstStyle>
                    <a:p>
                      <a:r>
                        <a:rPr lang="en-US" sz="1100" dirty="0" smtClean="0">
                          <a:solidFill>
                            <a:schemeClr val="tx1"/>
                          </a:solidFill>
                        </a:rPr>
                        <a:t>Representative</a:t>
                      </a:r>
                      <a:r>
                        <a:rPr lang="en-US" sz="1100" baseline="0" dirty="0" smtClean="0">
                          <a:solidFill>
                            <a:schemeClr val="tx1"/>
                          </a:solidFill>
                        </a:rPr>
                        <a:t> enzymes</a:t>
                      </a:r>
                      <a:endParaRPr lang="en-US" sz="1100" dirty="0">
                        <a:solidFill>
                          <a:schemeClr val="tx1"/>
                        </a:solidFill>
                      </a:endParaRPr>
                    </a:p>
                  </a:txBody>
                  <a:tcPr/>
                </a:tc>
                <a:tc>
                  <a:txBody>
                    <a:bodyPr/>
                    <a:lstStyle>
                      <a:lvl1pPr marL="0" algn="l" defTabSz="914400" rtl="0" eaLnBrk="1" latinLnBrk="0" hangingPunct="1">
                        <a:defRPr sz="1800" b="1" kern="1200">
                          <a:solidFill>
                            <a:schemeClr val="lt1"/>
                          </a:solidFill>
                          <a:latin typeface="Trebuchet MS"/>
                          <a:ea typeface="ヒラギノ角ゴ Pro W3"/>
                          <a:cs typeface="ヒラギノ角ゴ Pro W3"/>
                        </a:defRPr>
                      </a:lvl1pPr>
                      <a:lvl2pPr marL="457200" algn="l" defTabSz="914400" rtl="0" eaLnBrk="1" latinLnBrk="0" hangingPunct="1">
                        <a:defRPr sz="1800" b="1" kern="1200">
                          <a:solidFill>
                            <a:schemeClr val="lt1"/>
                          </a:solidFill>
                          <a:latin typeface="Trebuchet MS"/>
                          <a:ea typeface="ヒラギノ角ゴ Pro W3"/>
                          <a:cs typeface="ヒラギノ角ゴ Pro W3"/>
                        </a:defRPr>
                      </a:lvl2pPr>
                      <a:lvl3pPr marL="914400" algn="l" defTabSz="914400" rtl="0" eaLnBrk="1" latinLnBrk="0" hangingPunct="1">
                        <a:defRPr sz="1800" b="1" kern="1200">
                          <a:solidFill>
                            <a:schemeClr val="lt1"/>
                          </a:solidFill>
                          <a:latin typeface="Trebuchet MS"/>
                          <a:ea typeface="ヒラギノ角ゴ Pro W3"/>
                          <a:cs typeface="ヒラギノ角ゴ Pro W3"/>
                        </a:defRPr>
                      </a:lvl3pPr>
                      <a:lvl4pPr marL="1371600" algn="l" defTabSz="914400" rtl="0" eaLnBrk="1" latinLnBrk="0" hangingPunct="1">
                        <a:defRPr sz="1800" b="1" kern="1200">
                          <a:solidFill>
                            <a:schemeClr val="lt1"/>
                          </a:solidFill>
                          <a:latin typeface="Trebuchet MS"/>
                          <a:ea typeface="ヒラギノ角ゴ Pro W3"/>
                          <a:cs typeface="ヒラギノ角ゴ Pro W3"/>
                        </a:defRPr>
                      </a:lvl4pPr>
                      <a:lvl5pPr marL="1828800" algn="l" defTabSz="914400" rtl="0" eaLnBrk="1" latinLnBrk="0" hangingPunct="1">
                        <a:defRPr sz="1800" b="1" kern="1200">
                          <a:solidFill>
                            <a:schemeClr val="lt1"/>
                          </a:solidFill>
                          <a:latin typeface="Trebuchet MS"/>
                          <a:ea typeface="ヒラギノ角ゴ Pro W3"/>
                          <a:cs typeface="ヒラギノ角ゴ Pro W3"/>
                        </a:defRPr>
                      </a:lvl5pPr>
                      <a:lvl6pPr marL="2286000" algn="l" defTabSz="914400" rtl="0" eaLnBrk="1" latinLnBrk="0" hangingPunct="1">
                        <a:defRPr sz="1800" b="1" kern="1200">
                          <a:solidFill>
                            <a:schemeClr val="lt1"/>
                          </a:solidFill>
                          <a:latin typeface="Trebuchet MS"/>
                          <a:ea typeface="ヒラギノ角ゴ Pro W3"/>
                          <a:cs typeface="ヒラギノ角ゴ Pro W3"/>
                        </a:defRPr>
                      </a:lvl6pPr>
                      <a:lvl7pPr marL="2743200" algn="l" defTabSz="914400" rtl="0" eaLnBrk="1" latinLnBrk="0" hangingPunct="1">
                        <a:defRPr sz="1800" b="1" kern="1200">
                          <a:solidFill>
                            <a:schemeClr val="lt1"/>
                          </a:solidFill>
                          <a:latin typeface="Trebuchet MS"/>
                          <a:ea typeface="ヒラギノ角ゴ Pro W3"/>
                          <a:cs typeface="ヒラギノ角ゴ Pro W3"/>
                        </a:defRPr>
                      </a:lvl7pPr>
                      <a:lvl8pPr marL="3200400" algn="l" defTabSz="914400" rtl="0" eaLnBrk="1" latinLnBrk="0" hangingPunct="1">
                        <a:defRPr sz="1800" b="1" kern="1200">
                          <a:solidFill>
                            <a:schemeClr val="lt1"/>
                          </a:solidFill>
                          <a:latin typeface="Trebuchet MS"/>
                          <a:ea typeface="ヒラギノ角ゴ Pro W3"/>
                          <a:cs typeface="ヒラギノ角ゴ Pro W3"/>
                        </a:defRPr>
                      </a:lvl8pPr>
                      <a:lvl9pPr marL="3657600" algn="l" defTabSz="914400" rtl="0" eaLnBrk="1" latinLnBrk="0" hangingPunct="1">
                        <a:defRPr sz="1800" b="1" kern="1200">
                          <a:solidFill>
                            <a:schemeClr val="lt1"/>
                          </a:solidFill>
                          <a:latin typeface="Trebuchet MS"/>
                          <a:ea typeface="ヒラギノ角ゴ Pro W3"/>
                          <a:cs typeface="ヒラギノ角ゴ Pro W3"/>
                        </a:defRPr>
                      </a:lvl9pPr>
                    </a:lstStyle>
                    <a:p>
                      <a:r>
                        <a:rPr lang="en-US" sz="1100" dirty="0" smtClean="0">
                          <a:solidFill>
                            <a:schemeClr val="tx1"/>
                          </a:solidFill>
                        </a:rPr>
                        <a:t>Role in catalysis</a:t>
                      </a:r>
                      <a:endParaRPr lang="en-US" sz="1100" dirty="0">
                        <a:solidFill>
                          <a:schemeClr val="tx1"/>
                        </a:solidFill>
                      </a:endParaRPr>
                    </a:p>
                  </a:txBody>
                  <a:tcPr/>
                </a:tc>
                <a:extLst>
                  <a:ext uri="{0D108BD9-81ED-4DB2-BD59-A6C34878D82A}">
                    <a16:rowId xmlns:a16="http://schemas.microsoft.com/office/drawing/2014/main" xmlns="" val="10000"/>
                  </a:ext>
                </a:extLst>
              </a:tr>
              <a:tr h="370840">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Positive 2 iron</a:t>
                      </a:r>
                      <a:r>
                        <a:rPr lang="en-US" sz="1100" baseline="0" dirty="0" smtClean="0">
                          <a:solidFill>
                            <a:schemeClr val="tx1"/>
                          </a:solidFill>
                        </a:rPr>
                        <a:t> ion</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Cytochrome</a:t>
                      </a:r>
                      <a:r>
                        <a:rPr lang="en-US" sz="1100" baseline="0" dirty="0" smtClean="0">
                          <a:solidFill>
                            <a:schemeClr val="tx1"/>
                          </a:solidFill>
                        </a:rPr>
                        <a:t> oxidase</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oxidation-reduction</a:t>
                      </a:r>
                      <a:endParaRPr lang="en-US" sz="1100" dirty="0">
                        <a:solidFill>
                          <a:schemeClr val="tx1"/>
                        </a:solidFill>
                      </a:endParaRPr>
                    </a:p>
                  </a:txBody>
                  <a:tcPr/>
                </a:tc>
                <a:extLst>
                  <a:ext uri="{0D108BD9-81ED-4DB2-BD59-A6C34878D82A}">
                    <a16:rowId xmlns:a16="http://schemas.microsoft.com/office/drawing/2014/main" xmlns="" val="10001"/>
                  </a:ext>
                </a:extLst>
              </a:tr>
              <a:tr h="370840">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Positive 2 magnesium ion </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Hexokinase</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Helps bind</a:t>
                      </a:r>
                      <a:r>
                        <a:rPr lang="en-US" sz="1100" baseline="0" dirty="0" smtClean="0">
                          <a:solidFill>
                            <a:schemeClr val="tx1"/>
                          </a:solidFill>
                        </a:rPr>
                        <a:t> ATP</a:t>
                      </a:r>
                      <a:endParaRPr lang="en-US" sz="1100" dirty="0">
                        <a:solidFill>
                          <a:schemeClr val="tx1"/>
                        </a:solidFill>
                      </a:endParaRPr>
                    </a:p>
                  </a:txBody>
                  <a:tcPr/>
                </a:tc>
                <a:extLst>
                  <a:ext uri="{0D108BD9-81ED-4DB2-BD59-A6C34878D82A}">
                    <a16:rowId xmlns:a16="http://schemas.microsoft.com/office/drawing/2014/main" xmlns="" val="10002"/>
                  </a:ext>
                </a:extLst>
              </a:tr>
              <a:tr h="370840">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Positive 2 Manganese ion</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Ribonucleotide reductase</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oxidation-reduction</a:t>
                      </a:r>
                      <a:endParaRPr lang="en-US" sz="1100" dirty="0">
                        <a:solidFill>
                          <a:schemeClr val="tx1"/>
                        </a:solidFill>
                      </a:endParaRPr>
                    </a:p>
                  </a:txBody>
                  <a:tcPr/>
                </a:tc>
                <a:extLst>
                  <a:ext uri="{0D108BD9-81ED-4DB2-BD59-A6C34878D82A}">
                    <a16:rowId xmlns:a16="http://schemas.microsoft.com/office/drawing/2014/main" xmlns="" val="10003"/>
                  </a:ext>
                </a:extLst>
              </a:tr>
              <a:tr h="370840">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Positive</a:t>
                      </a:r>
                      <a:r>
                        <a:rPr lang="en-US" sz="1100" baseline="0" dirty="0" smtClean="0">
                          <a:solidFill>
                            <a:schemeClr val="tx1"/>
                          </a:solidFill>
                        </a:rPr>
                        <a:t> 2 copper ion </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Nitrate reductase</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oxidation-reduction</a:t>
                      </a:r>
                      <a:endParaRPr lang="en-US" sz="1100" dirty="0">
                        <a:solidFill>
                          <a:schemeClr val="tx1"/>
                        </a:solidFill>
                      </a:endParaRPr>
                    </a:p>
                  </a:txBody>
                  <a:tcPr/>
                </a:tc>
                <a:extLst>
                  <a:ext uri="{0D108BD9-81ED-4DB2-BD59-A6C34878D82A}">
                    <a16:rowId xmlns:a16="http://schemas.microsoft.com/office/drawing/2014/main" xmlns="" val="10004"/>
                  </a:ext>
                </a:extLst>
              </a:tr>
              <a:tr h="370840">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Positive 2</a:t>
                      </a:r>
                      <a:r>
                        <a:rPr lang="en-US" sz="1100" baseline="0" dirty="0" smtClean="0">
                          <a:solidFill>
                            <a:schemeClr val="tx1"/>
                          </a:solidFill>
                        </a:rPr>
                        <a:t> zinc ion</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Alcohol</a:t>
                      </a:r>
                      <a:r>
                        <a:rPr lang="en-US" sz="1100" baseline="0" dirty="0" smtClean="0">
                          <a:solidFill>
                            <a:schemeClr val="tx1"/>
                          </a:solidFill>
                        </a:rPr>
                        <a:t> dehydrogenase</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Helps bind</a:t>
                      </a:r>
                      <a:r>
                        <a:rPr lang="en-US" sz="1100" baseline="0" dirty="0" smtClean="0">
                          <a:solidFill>
                            <a:schemeClr val="tx1"/>
                          </a:solidFill>
                        </a:rPr>
                        <a:t> the substrate</a:t>
                      </a:r>
                      <a:endParaRPr lang="en-US" sz="1100" dirty="0">
                        <a:solidFill>
                          <a:schemeClr val="tx1"/>
                        </a:solidFill>
                      </a:endParaRPr>
                    </a:p>
                  </a:txBody>
                  <a:tcPr/>
                </a:tc>
                <a:extLst>
                  <a:ext uri="{0D108BD9-81ED-4DB2-BD59-A6C34878D82A}">
                    <a16:rowId xmlns:a16="http://schemas.microsoft.com/office/drawing/2014/main" xmlns="" val="10005"/>
                  </a:ext>
                </a:extLst>
              </a:tr>
              <a:tr h="370840">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Positive</a:t>
                      </a:r>
                      <a:r>
                        <a:rPr lang="en-US" sz="1100" baseline="0" dirty="0" smtClean="0">
                          <a:solidFill>
                            <a:schemeClr val="tx1"/>
                          </a:solidFill>
                        </a:rPr>
                        <a:t> 2 nickel ion</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Urease</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Required in the catalytic site</a:t>
                      </a:r>
                      <a:endParaRPr lang="en-US" sz="1100" dirty="0">
                        <a:solidFill>
                          <a:schemeClr val="tx1"/>
                        </a:solidFill>
                      </a:endParaRPr>
                    </a:p>
                  </a:txBody>
                  <a:tcPr/>
                </a:tc>
                <a:extLst>
                  <a:ext uri="{0D108BD9-81ED-4DB2-BD59-A6C34878D82A}">
                    <a16:rowId xmlns:a16="http://schemas.microsoft.com/office/drawing/2014/main" xmlns="" val="10006"/>
                  </a:ext>
                </a:extLst>
              </a:tr>
              <a:tr h="370840">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Positive 2</a:t>
                      </a:r>
                      <a:r>
                        <a:rPr lang="en-US" sz="1100" baseline="0" dirty="0" smtClean="0">
                          <a:solidFill>
                            <a:schemeClr val="tx1"/>
                          </a:solidFill>
                        </a:rPr>
                        <a:t> potassium ion</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Pyruvate kinase</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Increase enzyme activity</a:t>
                      </a:r>
                      <a:r>
                        <a:rPr lang="en-US" sz="1100" baseline="0" dirty="0" smtClean="0">
                          <a:solidFill>
                            <a:schemeClr val="tx1"/>
                          </a:solidFill>
                        </a:rPr>
                        <a:t> </a:t>
                      </a:r>
                      <a:endParaRPr lang="en-US" sz="1100" dirty="0">
                        <a:solidFill>
                          <a:schemeClr val="tx1"/>
                        </a:solidFill>
                      </a:endParaRPr>
                    </a:p>
                  </a:txBody>
                  <a:tcPr/>
                </a:tc>
                <a:extLst>
                  <a:ext uri="{0D108BD9-81ED-4DB2-BD59-A6C34878D82A}">
                    <a16:rowId xmlns:a16="http://schemas.microsoft.com/office/drawing/2014/main" xmlns="" val="10007"/>
                  </a:ext>
                </a:extLst>
              </a:tr>
              <a:tr h="370840">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Selenium</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Glutathione peroxidase</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oxidation-reduction</a:t>
                      </a:r>
                      <a:endParaRPr lang="en-US" sz="1100" dirty="0">
                        <a:solidFill>
                          <a:schemeClr val="tx1"/>
                        </a:solidFill>
                      </a:endParaRPr>
                    </a:p>
                  </a:txBody>
                  <a:tcPr/>
                </a:tc>
                <a:extLst>
                  <a:ext uri="{0D108BD9-81ED-4DB2-BD59-A6C34878D82A}">
                    <a16:rowId xmlns:a16="http://schemas.microsoft.com/office/drawing/2014/main" xmlns="" val="10008"/>
                  </a:ext>
                </a:extLst>
              </a:tr>
              <a:tr h="370840">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Molybdenum </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Xanthine oxidase</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oxidation-reduction</a:t>
                      </a:r>
                      <a:endParaRPr lang="en-US" sz="1100" dirty="0">
                        <a:solidFill>
                          <a:schemeClr val="tx1"/>
                        </a:solidFill>
                      </a:endParaRPr>
                    </a:p>
                  </a:txBody>
                  <a:tcPr/>
                </a:tc>
                <a:extLst>
                  <a:ext uri="{0D108BD9-81ED-4DB2-BD59-A6C34878D82A}">
                    <a16:rowId xmlns:a16="http://schemas.microsoft.com/office/drawing/2014/main" xmlns="" val="10009"/>
                  </a:ext>
                </a:extLst>
              </a:tr>
            </a:tbl>
          </a:graphicData>
        </a:graphic>
      </p:graphicFrame>
      <p:pic>
        <p:nvPicPr>
          <p:cNvPr id="7" name="Picture 6" descr="Table 7.1 Representative metal-ion cofactors in enzymes. There are three columns and ten rows. The heading columns are Cofactor, Representative enzymes and role in catalysis."/>
          <p:cNvPicPr>
            <a:picLocks noChangeAspect="1"/>
          </p:cNvPicPr>
          <p:nvPr/>
        </p:nvPicPr>
        <p:blipFill>
          <a:blip r:embed="rId3"/>
          <a:stretch>
            <a:fillRect/>
          </a:stretch>
        </p:blipFill>
        <p:spPr>
          <a:xfrm>
            <a:off x="540733" y="1492333"/>
            <a:ext cx="8046720" cy="4899878"/>
          </a:xfrm>
          <a:prstGeom prst="rect">
            <a:avLst/>
          </a:prstGeom>
        </p:spPr>
      </p:pic>
      <p:sp>
        <p:nvSpPr>
          <p:cNvPr id="4" name="Footer Placeholder 3"/>
          <p:cNvSpPr>
            <a:spLocks noGrp="1"/>
          </p:cNvSpPr>
          <p:nvPr>
            <p:ph type="ftr" sz="quarter" idx="11"/>
          </p:nvPr>
        </p:nvSpPr>
        <p:spPr/>
        <p:txBody>
          <a:bodyPr/>
          <a:lstStyle/>
          <a:p>
            <a:r>
              <a:rPr lang="en-US" dirty="0" smtClean="0"/>
              <a:t>Copyright © 2017 W. W. Norton &amp; Company</a:t>
            </a:r>
            <a:endParaRPr lang="en-US" dirty="0"/>
          </a:p>
        </p:txBody>
      </p:sp>
    </p:spTree>
    <p:extLst>
      <p:ext uri="{BB962C8B-B14F-4D97-AF65-F5344CB8AC3E}">
        <p14:creationId xmlns:p14="http://schemas.microsoft.com/office/powerpoint/2010/main" val="34287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NAD</a:t>
            </a:r>
            <a:r>
              <a:rPr lang="en-US" baseline="30000" dirty="0" smtClean="0"/>
              <a:t>+</a:t>
            </a:r>
            <a:r>
              <a:rPr lang="en-US" dirty="0" smtClean="0"/>
              <a:t>/NADH Redox Reaction</a:t>
            </a:r>
            <a:endParaRPr lang="en-US" dirty="0"/>
          </a:p>
        </p:txBody>
      </p:sp>
      <p:pic>
        <p:nvPicPr>
          <p:cNvPr id="7" name="Picture 6" descr="Two images of Nicotinamide adenine dinucleotide. Image a shows the chemical structure for the oxidized and reduced Nicotinamide adenine dinucleotide or N A D. Both have a ribose ring connected by two phosphates attached to carbon 5. On the bottom ring there is an adenine on carbon 1 and on the top ribose ring there is a Nicotinamide. This is a benzene ring with a nitrogen substitution with an amide group. The positive N A D (oxidized) has a positive nitrogen in the Nicotinamide and three double bonds in the ring. The N A D H (reduced) has two electrons on the nitrogen in the nicotinamide, an extra hydrogen and two double bonds in the ring. Image B is a molecular version of N A D H embedded in an enzyme."/>
          <p:cNvPicPr>
            <a:picLocks noChangeAspect="1"/>
          </p:cNvPicPr>
          <p:nvPr/>
        </p:nvPicPr>
        <p:blipFill>
          <a:blip r:embed="rId3"/>
          <a:stretch>
            <a:fillRect/>
          </a:stretch>
        </p:blipFill>
        <p:spPr>
          <a:xfrm>
            <a:off x="457200" y="1574401"/>
            <a:ext cx="8229600" cy="3709198"/>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1048519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Lipoamide</a:t>
            </a:r>
            <a:r>
              <a:rPr lang="en-US" dirty="0" smtClean="0"/>
              <a:t> as a Coenzyme</a:t>
            </a:r>
            <a:endParaRPr lang="en-US" dirty="0"/>
          </a:p>
        </p:txBody>
      </p:sp>
      <p:pic>
        <p:nvPicPr>
          <p:cNvPr id="7" name="Picture 6" descr="A chemical structure for lipoamide (oxidized) and dihydrolipoamide (reduced) and the ribbon diagram of an enzyme that contains dihydrolipoamide (reduced). Lipoamide (oxidized) and dihydrolipoamide (reduced) are both made up of a lipoyl group and a lysyl group with a peptide chain. Lipoamide (oxidized) has the chemical formula upper C 8 upper H 15 upper N upper O upper S 2. The lipoyl group is made up of five membered ring with two sulfur and a five member carbon chain that ends with a ketone group. The lysyl group is a modified lysine attached to the ketone of the lipoyl group. Dihydrolipoamide (reduced) is the reduced form of lipoamide where the five membered ring with two sulfur is broken and ends with two upper S upper H groups instead of being connected. The ribbon diagram is for the pea glycine carboxylase enzyme and there are many alpha helix and beta sheets visible in the structure. At one end of the protein is dihydrolipoamide."/>
          <p:cNvPicPr>
            <a:picLocks noChangeAspect="1"/>
          </p:cNvPicPr>
          <p:nvPr/>
        </p:nvPicPr>
        <p:blipFill>
          <a:blip r:embed="rId3"/>
          <a:stretch>
            <a:fillRect/>
          </a:stretch>
        </p:blipFill>
        <p:spPr>
          <a:xfrm>
            <a:off x="3063531" y="1151284"/>
            <a:ext cx="3016938" cy="5319619"/>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252034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Enzyme Nomenclature</a:t>
            </a:r>
            <a:endParaRPr lang="en-US" dirty="0"/>
          </a:p>
        </p:txBody>
      </p:sp>
      <p:sp>
        <p:nvSpPr>
          <p:cNvPr id="3" name="Content Placeholder 2"/>
          <p:cNvSpPr>
            <a:spLocks noGrp="1"/>
          </p:cNvSpPr>
          <p:nvPr>
            <p:ph idx="1"/>
          </p:nvPr>
        </p:nvSpPr>
        <p:spPr>
          <a:xfrm>
            <a:off x="457200" y="1084758"/>
            <a:ext cx="8229600" cy="1789071"/>
          </a:xfrm>
        </p:spPr>
        <p:txBody>
          <a:bodyPr/>
          <a:lstStyle/>
          <a:p>
            <a:r>
              <a:rPr lang="en-US" dirty="0" smtClean="0"/>
              <a:t>Most enzymes end in “-</a:t>
            </a:r>
            <a:r>
              <a:rPr lang="en-US" dirty="0" err="1" smtClean="0"/>
              <a:t>ase</a:t>
            </a:r>
            <a:r>
              <a:rPr lang="en-US" dirty="0" smtClean="0"/>
              <a:t>.”</a:t>
            </a:r>
          </a:p>
          <a:p>
            <a:r>
              <a:rPr lang="en-US" dirty="0" smtClean="0"/>
              <a:t>The substrate is usually included in the name.</a:t>
            </a:r>
          </a:p>
        </p:txBody>
      </p:sp>
      <p:graphicFrame>
        <p:nvGraphicFramePr>
          <p:cNvPr id="6" name="Table 5"/>
          <p:cNvGraphicFramePr>
            <a:graphicFrameLocks noGrp="1"/>
          </p:cNvGraphicFramePr>
          <p:nvPr>
            <p:extLst>
              <p:ext uri="{D42A27DB-BD31-4B8C-83A1-F6EECF244321}">
                <p14:modId xmlns:p14="http://schemas.microsoft.com/office/powerpoint/2010/main" val="3139304805"/>
              </p:ext>
            </p:extLst>
          </p:nvPr>
        </p:nvGraphicFramePr>
        <p:xfrm>
          <a:off x="582923" y="3086356"/>
          <a:ext cx="8239327" cy="2819400"/>
        </p:xfrm>
        <a:graphic>
          <a:graphicData uri="http://schemas.openxmlformats.org/drawingml/2006/table">
            <a:tbl>
              <a:tblPr firstRow="1" bandRow="1">
                <a:tableStyleId>{5940675A-B579-460E-94D1-54222C63F5DA}</a:tableStyleId>
              </a:tblPr>
              <a:tblGrid>
                <a:gridCol w="787939">
                  <a:extLst>
                    <a:ext uri="{9D8B030D-6E8A-4147-A177-3AD203B41FA5}">
                      <a16:colId xmlns:a16="http://schemas.microsoft.com/office/drawing/2014/main" xmlns="" val="20000"/>
                    </a:ext>
                  </a:extLst>
                </a:gridCol>
                <a:gridCol w="1264596">
                  <a:extLst>
                    <a:ext uri="{9D8B030D-6E8A-4147-A177-3AD203B41FA5}">
                      <a16:colId xmlns:a16="http://schemas.microsoft.com/office/drawing/2014/main" xmlns="" val="20001"/>
                    </a:ext>
                  </a:extLst>
                </a:gridCol>
                <a:gridCol w="4171209">
                  <a:extLst>
                    <a:ext uri="{9D8B030D-6E8A-4147-A177-3AD203B41FA5}">
                      <a16:colId xmlns:a16="http://schemas.microsoft.com/office/drawing/2014/main" xmlns="" val="20002"/>
                    </a:ext>
                  </a:extLst>
                </a:gridCol>
                <a:gridCol w="2015583">
                  <a:extLst>
                    <a:ext uri="{9D8B030D-6E8A-4147-A177-3AD203B41FA5}">
                      <a16:colId xmlns:a16="http://schemas.microsoft.com/office/drawing/2014/main" xmlns="" val="20003"/>
                    </a:ext>
                  </a:extLst>
                </a:gridCol>
              </a:tblGrid>
              <a:tr h="243139">
                <a:tc>
                  <a:txBody>
                    <a:bodyPr/>
                    <a:lstStyle>
                      <a:lvl1pPr marL="0" algn="l" defTabSz="914400" rtl="0" eaLnBrk="1" latinLnBrk="0" hangingPunct="1">
                        <a:defRPr sz="1800" b="1" kern="1200">
                          <a:solidFill>
                            <a:schemeClr val="lt1"/>
                          </a:solidFill>
                          <a:latin typeface="Trebuchet MS"/>
                          <a:ea typeface="ヒラギノ角ゴ Pro W3"/>
                          <a:cs typeface="ヒラギノ角ゴ Pro W3"/>
                        </a:defRPr>
                      </a:lvl1pPr>
                      <a:lvl2pPr marL="457200" algn="l" defTabSz="914400" rtl="0" eaLnBrk="1" latinLnBrk="0" hangingPunct="1">
                        <a:defRPr sz="1800" b="1" kern="1200">
                          <a:solidFill>
                            <a:schemeClr val="lt1"/>
                          </a:solidFill>
                          <a:latin typeface="Trebuchet MS"/>
                          <a:ea typeface="ヒラギノ角ゴ Pro W3"/>
                          <a:cs typeface="ヒラギノ角ゴ Pro W3"/>
                        </a:defRPr>
                      </a:lvl2pPr>
                      <a:lvl3pPr marL="914400" algn="l" defTabSz="914400" rtl="0" eaLnBrk="1" latinLnBrk="0" hangingPunct="1">
                        <a:defRPr sz="1800" b="1" kern="1200">
                          <a:solidFill>
                            <a:schemeClr val="lt1"/>
                          </a:solidFill>
                          <a:latin typeface="Trebuchet MS"/>
                          <a:ea typeface="ヒラギノ角ゴ Pro W3"/>
                          <a:cs typeface="ヒラギノ角ゴ Pro W3"/>
                        </a:defRPr>
                      </a:lvl3pPr>
                      <a:lvl4pPr marL="1371600" algn="l" defTabSz="914400" rtl="0" eaLnBrk="1" latinLnBrk="0" hangingPunct="1">
                        <a:defRPr sz="1800" b="1" kern="1200">
                          <a:solidFill>
                            <a:schemeClr val="lt1"/>
                          </a:solidFill>
                          <a:latin typeface="Trebuchet MS"/>
                          <a:ea typeface="ヒラギノ角ゴ Pro W3"/>
                          <a:cs typeface="ヒラギノ角ゴ Pro W3"/>
                        </a:defRPr>
                      </a:lvl4pPr>
                      <a:lvl5pPr marL="1828800" algn="l" defTabSz="914400" rtl="0" eaLnBrk="1" latinLnBrk="0" hangingPunct="1">
                        <a:defRPr sz="1800" b="1" kern="1200">
                          <a:solidFill>
                            <a:schemeClr val="lt1"/>
                          </a:solidFill>
                          <a:latin typeface="Trebuchet MS"/>
                          <a:ea typeface="ヒラギノ角ゴ Pro W3"/>
                          <a:cs typeface="ヒラギノ角ゴ Pro W3"/>
                        </a:defRPr>
                      </a:lvl5pPr>
                      <a:lvl6pPr marL="2286000" algn="l" defTabSz="914400" rtl="0" eaLnBrk="1" latinLnBrk="0" hangingPunct="1">
                        <a:defRPr sz="1800" b="1" kern="1200">
                          <a:solidFill>
                            <a:schemeClr val="lt1"/>
                          </a:solidFill>
                          <a:latin typeface="Trebuchet MS"/>
                          <a:ea typeface="ヒラギノ角ゴ Pro W3"/>
                          <a:cs typeface="ヒラギノ角ゴ Pro W3"/>
                        </a:defRPr>
                      </a:lvl6pPr>
                      <a:lvl7pPr marL="2743200" algn="l" defTabSz="914400" rtl="0" eaLnBrk="1" latinLnBrk="0" hangingPunct="1">
                        <a:defRPr sz="1800" b="1" kern="1200">
                          <a:solidFill>
                            <a:schemeClr val="lt1"/>
                          </a:solidFill>
                          <a:latin typeface="Trebuchet MS"/>
                          <a:ea typeface="ヒラギノ角ゴ Pro W3"/>
                          <a:cs typeface="ヒラギノ角ゴ Pro W3"/>
                        </a:defRPr>
                      </a:lvl7pPr>
                      <a:lvl8pPr marL="3200400" algn="l" defTabSz="914400" rtl="0" eaLnBrk="1" latinLnBrk="0" hangingPunct="1">
                        <a:defRPr sz="1800" b="1" kern="1200">
                          <a:solidFill>
                            <a:schemeClr val="lt1"/>
                          </a:solidFill>
                          <a:latin typeface="Trebuchet MS"/>
                          <a:ea typeface="ヒラギノ角ゴ Pro W3"/>
                          <a:cs typeface="ヒラギノ角ゴ Pro W3"/>
                        </a:defRPr>
                      </a:lvl8pPr>
                      <a:lvl9pPr marL="3657600" algn="l" defTabSz="914400" rtl="0" eaLnBrk="1" latinLnBrk="0" hangingPunct="1">
                        <a:defRPr sz="1800" b="1" kern="1200">
                          <a:solidFill>
                            <a:schemeClr val="lt1"/>
                          </a:solidFill>
                          <a:latin typeface="Trebuchet MS"/>
                          <a:ea typeface="ヒラギノ角ゴ Pro W3"/>
                          <a:cs typeface="ヒラギノ角ゴ Pro W3"/>
                        </a:defRPr>
                      </a:lvl9pPr>
                    </a:lstStyle>
                    <a:p>
                      <a:r>
                        <a:rPr lang="en-US" sz="1100" dirty="0" smtClean="0">
                          <a:solidFill>
                            <a:schemeClr val="tx1"/>
                          </a:solidFill>
                        </a:rPr>
                        <a:t>Number</a:t>
                      </a:r>
                      <a:endParaRPr lang="en-US" sz="1100" dirty="0">
                        <a:solidFill>
                          <a:schemeClr val="tx1"/>
                        </a:solidFill>
                      </a:endParaRPr>
                    </a:p>
                  </a:txBody>
                  <a:tcPr/>
                </a:tc>
                <a:tc>
                  <a:txBody>
                    <a:bodyPr/>
                    <a:lstStyle>
                      <a:lvl1pPr marL="0" algn="l" defTabSz="914400" rtl="0" eaLnBrk="1" latinLnBrk="0" hangingPunct="1">
                        <a:defRPr sz="1800" b="1" kern="1200">
                          <a:solidFill>
                            <a:schemeClr val="lt1"/>
                          </a:solidFill>
                          <a:latin typeface="Trebuchet MS"/>
                          <a:ea typeface="ヒラギノ角ゴ Pro W3"/>
                          <a:cs typeface="ヒラギノ角ゴ Pro W3"/>
                        </a:defRPr>
                      </a:lvl1pPr>
                      <a:lvl2pPr marL="457200" algn="l" defTabSz="914400" rtl="0" eaLnBrk="1" latinLnBrk="0" hangingPunct="1">
                        <a:defRPr sz="1800" b="1" kern="1200">
                          <a:solidFill>
                            <a:schemeClr val="lt1"/>
                          </a:solidFill>
                          <a:latin typeface="Trebuchet MS"/>
                          <a:ea typeface="ヒラギノ角ゴ Pro W3"/>
                          <a:cs typeface="ヒラギノ角ゴ Pro W3"/>
                        </a:defRPr>
                      </a:lvl2pPr>
                      <a:lvl3pPr marL="914400" algn="l" defTabSz="914400" rtl="0" eaLnBrk="1" latinLnBrk="0" hangingPunct="1">
                        <a:defRPr sz="1800" b="1" kern="1200">
                          <a:solidFill>
                            <a:schemeClr val="lt1"/>
                          </a:solidFill>
                          <a:latin typeface="Trebuchet MS"/>
                          <a:ea typeface="ヒラギノ角ゴ Pro W3"/>
                          <a:cs typeface="ヒラギノ角ゴ Pro W3"/>
                        </a:defRPr>
                      </a:lvl3pPr>
                      <a:lvl4pPr marL="1371600" algn="l" defTabSz="914400" rtl="0" eaLnBrk="1" latinLnBrk="0" hangingPunct="1">
                        <a:defRPr sz="1800" b="1" kern="1200">
                          <a:solidFill>
                            <a:schemeClr val="lt1"/>
                          </a:solidFill>
                          <a:latin typeface="Trebuchet MS"/>
                          <a:ea typeface="ヒラギノ角ゴ Pro W3"/>
                          <a:cs typeface="ヒラギノ角ゴ Pro W3"/>
                        </a:defRPr>
                      </a:lvl4pPr>
                      <a:lvl5pPr marL="1828800" algn="l" defTabSz="914400" rtl="0" eaLnBrk="1" latinLnBrk="0" hangingPunct="1">
                        <a:defRPr sz="1800" b="1" kern="1200">
                          <a:solidFill>
                            <a:schemeClr val="lt1"/>
                          </a:solidFill>
                          <a:latin typeface="Trebuchet MS"/>
                          <a:ea typeface="ヒラギノ角ゴ Pro W3"/>
                          <a:cs typeface="ヒラギノ角ゴ Pro W3"/>
                        </a:defRPr>
                      </a:lvl5pPr>
                      <a:lvl6pPr marL="2286000" algn="l" defTabSz="914400" rtl="0" eaLnBrk="1" latinLnBrk="0" hangingPunct="1">
                        <a:defRPr sz="1800" b="1" kern="1200">
                          <a:solidFill>
                            <a:schemeClr val="lt1"/>
                          </a:solidFill>
                          <a:latin typeface="Trebuchet MS"/>
                          <a:ea typeface="ヒラギノ角ゴ Pro W3"/>
                          <a:cs typeface="ヒラギノ角ゴ Pro W3"/>
                        </a:defRPr>
                      </a:lvl6pPr>
                      <a:lvl7pPr marL="2743200" algn="l" defTabSz="914400" rtl="0" eaLnBrk="1" latinLnBrk="0" hangingPunct="1">
                        <a:defRPr sz="1800" b="1" kern="1200">
                          <a:solidFill>
                            <a:schemeClr val="lt1"/>
                          </a:solidFill>
                          <a:latin typeface="Trebuchet MS"/>
                          <a:ea typeface="ヒラギノ角ゴ Pro W3"/>
                          <a:cs typeface="ヒラギノ角ゴ Pro W3"/>
                        </a:defRPr>
                      </a:lvl7pPr>
                      <a:lvl8pPr marL="3200400" algn="l" defTabSz="914400" rtl="0" eaLnBrk="1" latinLnBrk="0" hangingPunct="1">
                        <a:defRPr sz="1800" b="1" kern="1200">
                          <a:solidFill>
                            <a:schemeClr val="lt1"/>
                          </a:solidFill>
                          <a:latin typeface="Trebuchet MS"/>
                          <a:ea typeface="ヒラギノ角ゴ Pro W3"/>
                          <a:cs typeface="ヒラギノ角ゴ Pro W3"/>
                        </a:defRPr>
                      </a:lvl8pPr>
                      <a:lvl9pPr marL="3657600" algn="l" defTabSz="914400" rtl="0" eaLnBrk="1" latinLnBrk="0" hangingPunct="1">
                        <a:defRPr sz="1800" b="1" kern="1200">
                          <a:solidFill>
                            <a:schemeClr val="lt1"/>
                          </a:solidFill>
                          <a:latin typeface="Trebuchet MS"/>
                          <a:ea typeface="ヒラギノ角ゴ Pro W3"/>
                          <a:cs typeface="ヒラギノ角ゴ Pro W3"/>
                        </a:defRPr>
                      </a:lvl9pPr>
                    </a:lstStyle>
                    <a:p>
                      <a:r>
                        <a:rPr lang="en-US" sz="1100" dirty="0" smtClean="0">
                          <a:solidFill>
                            <a:schemeClr val="tx1"/>
                          </a:solidFill>
                        </a:rPr>
                        <a:t>Enzyme class</a:t>
                      </a:r>
                      <a:endParaRPr lang="en-US" sz="1100" dirty="0">
                        <a:solidFill>
                          <a:schemeClr val="tx1"/>
                        </a:solidFill>
                      </a:endParaRPr>
                    </a:p>
                  </a:txBody>
                  <a:tcPr/>
                </a:tc>
                <a:tc>
                  <a:txBody>
                    <a:bodyPr/>
                    <a:lstStyle>
                      <a:lvl1pPr marL="0" algn="l" defTabSz="914400" rtl="0" eaLnBrk="1" latinLnBrk="0" hangingPunct="1">
                        <a:defRPr sz="1800" b="1" kern="1200">
                          <a:solidFill>
                            <a:schemeClr val="lt1"/>
                          </a:solidFill>
                          <a:latin typeface="Trebuchet MS"/>
                          <a:ea typeface="ヒラギノ角ゴ Pro W3"/>
                          <a:cs typeface="ヒラギノ角ゴ Pro W3"/>
                        </a:defRPr>
                      </a:lvl1pPr>
                      <a:lvl2pPr marL="457200" algn="l" defTabSz="914400" rtl="0" eaLnBrk="1" latinLnBrk="0" hangingPunct="1">
                        <a:defRPr sz="1800" b="1" kern="1200">
                          <a:solidFill>
                            <a:schemeClr val="lt1"/>
                          </a:solidFill>
                          <a:latin typeface="Trebuchet MS"/>
                          <a:ea typeface="ヒラギノ角ゴ Pro W3"/>
                          <a:cs typeface="ヒラギノ角ゴ Pro W3"/>
                        </a:defRPr>
                      </a:lvl2pPr>
                      <a:lvl3pPr marL="914400" algn="l" defTabSz="914400" rtl="0" eaLnBrk="1" latinLnBrk="0" hangingPunct="1">
                        <a:defRPr sz="1800" b="1" kern="1200">
                          <a:solidFill>
                            <a:schemeClr val="lt1"/>
                          </a:solidFill>
                          <a:latin typeface="Trebuchet MS"/>
                          <a:ea typeface="ヒラギノ角ゴ Pro W3"/>
                          <a:cs typeface="ヒラギノ角ゴ Pro W3"/>
                        </a:defRPr>
                      </a:lvl3pPr>
                      <a:lvl4pPr marL="1371600" algn="l" defTabSz="914400" rtl="0" eaLnBrk="1" latinLnBrk="0" hangingPunct="1">
                        <a:defRPr sz="1800" b="1" kern="1200">
                          <a:solidFill>
                            <a:schemeClr val="lt1"/>
                          </a:solidFill>
                          <a:latin typeface="Trebuchet MS"/>
                          <a:ea typeface="ヒラギノ角ゴ Pro W3"/>
                          <a:cs typeface="ヒラギノ角ゴ Pro W3"/>
                        </a:defRPr>
                      </a:lvl4pPr>
                      <a:lvl5pPr marL="1828800" algn="l" defTabSz="914400" rtl="0" eaLnBrk="1" latinLnBrk="0" hangingPunct="1">
                        <a:defRPr sz="1800" b="1" kern="1200">
                          <a:solidFill>
                            <a:schemeClr val="lt1"/>
                          </a:solidFill>
                          <a:latin typeface="Trebuchet MS"/>
                          <a:ea typeface="ヒラギノ角ゴ Pro W3"/>
                          <a:cs typeface="ヒラギノ角ゴ Pro W3"/>
                        </a:defRPr>
                      </a:lvl5pPr>
                      <a:lvl6pPr marL="2286000" algn="l" defTabSz="914400" rtl="0" eaLnBrk="1" latinLnBrk="0" hangingPunct="1">
                        <a:defRPr sz="1800" b="1" kern="1200">
                          <a:solidFill>
                            <a:schemeClr val="lt1"/>
                          </a:solidFill>
                          <a:latin typeface="Trebuchet MS"/>
                          <a:ea typeface="ヒラギノ角ゴ Pro W3"/>
                          <a:cs typeface="ヒラギノ角ゴ Pro W3"/>
                        </a:defRPr>
                      </a:lvl6pPr>
                      <a:lvl7pPr marL="2743200" algn="l" defTabSz="914400" rtl="0" eaLnBrk="1" latinLnBrk="0" hangingPunct="1">
                        <a:defRPr sz="1800" b="1" kern="1200">
                          <a:solidFill>
                            <a:schemeClr val="lt1"/>
                          </a:solidFill>
                          <a:latin typeface="Trebuchet MS"/>
                          <a:ea typeface="ヒラギノ角ゴ Pro W3"/>
                          <a:cs typeface="ヒラギノ角ゴ Pro W3"/>
                        </a:defRPr>
                      </a:lvl7pPr>
                      <a:lvl8pPr marL="3200400" algn="l" defTabSz="914400" rtl="0" eaLnBrk="1" latinLnBrk="0" hangingPunct="1">
                        <a:defRPr sz="1800" b="1" kern="1200">
                          <a:solidFill>
                            <a:schemeClr val="lt1"/>
                          </a:solidFill>
                          <a:latin typeface="Trebuchet MS"/>
                          <a:ea typeface="ヒラギノ角ゴ Pro W3"/>
                          <a:cs typeface="ヒラギノ角ゴ Pro W3"/>
                        </a:defRPr>
                      </a:lvl8pPr>
                      <a:lvl9pPr marL="3657600" algn="l" defTabSz="914400" rtl="0" eaLnBrk="1" latinLnBrk="0" hangingPunct="1">
                        <a:defRPr sz="1800" b="1" kern="1200">
                          <a:solidFill>
                            <a:schemeClr val="lt1"/>
                          </a:solidFill>
                          <a:latin typeface="Trebuchet MS"/>
                          <a:ea typeface="ヒラギノ角ゴ Pro W3"/>
                          <a:cs typeface="ヒラギノ角ゴ Pro W3"/>
                        </a:defRPr>
                      </a:lvl9pPr>
                    </a:lstStyle>
                    <a:p>
                      <a:r>
                        <a:rPr lang="en-US" sz="1100" dirty="0" smtClean="0">
                          <a:solidFill>
                            <a:schemeClr val="tx1"/>
                          </a:solidFill>
                        </a:rPr>
                        <a:t>Type of reaction</a:t>
                      </a:r>
                      <a:endParaRPr lang="en-US" sz="1100" dirty="0">
                        <a:solidFill>
                          <a:schemeClr val="tx1"/>
                        </a:solidFill>
                      </a:endParaRPr>
                    </a:p>
                  </a:txBody>
                  <a:tcPr/>
                </a:tc>
                <a:tc>
                  <a:txBody>
                    <a:bodyPr/>
                    <a:lstStyle>
                      <a:lvl1pPr marL="0" algn="l" defTabSz="914400" rtl="0" eaLnBrk="1" latinLnBrk="0" hangingPunct="1">
                        <a:defRPr sz="1800" b="1" kern="1200">
                          <a:solidFill>
                            <a:schemeClr val="lt1"/>
                          </a:solidFill>
                          <a:latin typeface="Trebuchet MS"/>
                          <a:ea typeface="ヒラギノ角ゴ Pro W3"/>
                          <a:cs typeface="ヒラギノ角ゴ Pro W3"/>
                        </a:defRPr>
                      </a:lvl1pPr>
                      <a:lvl2pPr marL="457200" algn="l" defTabSz="914400" rtl="0" eaLnBrk="1" latinLnBrk="0" hangingPunct="1">
                        <a:defRPr sz="1800" b="1" kern="1200">
                          <a:solidFill>
                            <a:schemeClr val="lt1"/>
                          </a:solidFill>
                          <a:latin typeface="Trebuchet MS"/>
                          <a:ea typeface="ヒラギノ角ゴ Pro W3"/>
                          <a:cs typeface="ヒラギノ角ゴ Pro W3"/>
                        </a:defRPr>
                      </a:lvl2pPr>
                      <a:lvl3pPr marL="914400" algn="l" defTabSz="914400" rtl="0" eaLnBrk="1" latinLnBrk="0" hangingPunct="1">
                        <a:defRPr sz="1800" b="1" kern="1200">
                          <a:solidFill>
                            <a:schemeClr val="lt1"/>
                          </a:solidFill>
                          <a:latin typeface="Trebuchet MS"/>
                          <a:ea typeface="ヒラギノ角ゴ Pro W3"/>
                          <a:cs typeface="ヒラギノ角ゴ Pro W3"/>
                        </a:defRPr>
                      </a:lvl3pPr>
                      <a:lvl4pPr marL="1371600" algn="l" defTabSz="914400" rtl="0" eaLnBrk="1" latinLnBrk="0" hangingPunct="1">
                        <a:defRPr sz="1800" b="1" kern="1200">
                          <a:solidFill>
                            <a:schemeClr val="lt1"/>
                          </a:solidFill>
                          <a:latin typeface="Trebuchet MS"/>
                          <a:ea typeface="ヒラギノ角ゴ Pro W3"/>
                          <a:cs typeface="ヒラギノ角ゴ Pro W3"/>
                        </a:defRPr>
                      </a:lvl4pPr>
                      <a:lvl5pPr marL="1828800" algn="l" defTabSz="914400" rtl="0" eaLnBrk="1" latinLnBrk="0" hangingPunct="1">
                        <a:defRPr sz="1800" b="1" kern="1200">
                          <a:solidFill>
                            <a:schemeClr val="lt1"/>
                          </a:solidFill>
                          <a:latin typeface="Trebuchet MS"/>
                          <a:ea typeface="ヒラギノ角ゴ Pro W3"/>
                          <a:cs typeface="ヒラギノ角ゴ Pro W3"/>
                        </a:defRPr>
                      </a:lvl5pPr>
                      <a:lvl6pPr marL="2286000" algn="l" defTabSz="914400" rtl="0" eaLnBrk="1" latinLnBrk="0" hangingPunct="1">
                        <a:defRPr sz="1800" b="1" kern="1200">
                          <a:solidFill>
                            <a:schemeClr val="lt1"/>
                          </a:solidFill>
                          <a:latin typeface="Trebuchet MS"/>
                          <a:ea typeface="ヒラギノ角ゴ Pro W3"/>
                          <a:cs typeface="ヒラギノ角ゴ Pro W3"/>
                        </a:defRPr>
                      </a:lvl6pPr>
                      <a:lvl7pPr marL="2743200" algn="l" defTabSz="914400" rtl="0" eaLnBrk="1" latinLnBrk="0" hangingPunct="1">
                        <a:defRPr sz="1800" b="1" kern="1200">
                          <a:solidFill>
                            <a:schemeClr val="lt1"/>
                          </a:solidFill>
                          <a:latin typeface="Trebuchet MS"/>
                          <a:ea typeface="ヒラギノ角ゴ Pro W3"/>
                          <a:cs typeface="ヒラギノ角ゴ Pro W3"/>
                        </a:defRPr>
                      </a:lvl7pPr>
                      <a:lvl8pPr marL="3200400" algn="l" defTabSz="914400" rtl="0" eaLnBrk="1" latinLnBrk="0" hangingPunct="1">
                        <a:defRPr sz="1800" b="1" kern="1200">
                          <a:solidFill>
                            <a:schemeClr val="lt1"/>
                          </a:solidFill>
                          <a:latin typeface="Trebuchet MS"/>
                          <a:ea typeface="ヒラギノ角ゴ Pro W3"/>
                          <a:cs typeface="ヒラギノ角ゴ Pro W3"/>
                        </a:defRPr>
                      </a:lvl8pPr>
                      <a:lvl9pPr marL="3657600" algn="l" defTabSz="914400" rtl="0" eaLnBrk="1" latinLnBrk="0" hangingPunct="1">
                        <a:defRPr sz="1800" b="1" kern="1200">
                          <a:solidFill>
                            <a:schemeClr val="lt1"/>
                          </a:solidFill>
                          <a:latin typeface="Trebuchet MS"/>
                          <a:ea typeface="ヒラギノ角ゴ Pro W3"/>
                          <a:cs typeface="ヒラギノ角ゴ Pro W3"/>
                        </a:defRPr>
                      </a:lvl9pPr>
                    </a:lstStyle>
                    <a:p>
                      <a:r>
                        <a:rPr lang="en-US" sz="1100" dirty="0" smtClean="0">
                          <a:solidFill>
                            <a:schemeClr val="tx1"/>
                          </a:solidFill>
                        </a:rPr>
                        <a:t>Generic</a:t>
                      </a:r>
                      <a:r>
                        <a:rPr lang="en-US" sz="1100" baseline="0" dirty="0" smtClean="0">
                          <a:solidFill>
                            <a:schemeClr val="tx1"/>
                          </a:solidFill>
                        </a:rPr>
                        <a:t> enzymes</a:t>
                      </a:r>
                      <a:endParaRPr lang="en-US" sz="1100" dirty="0">
                        <a:solidFill>
                          <a:schemeClr val="tx1"/>
                        </a:solidFill>
                      </a:endParaRPr>
                    </a:p>
                  </a:txBody>
                  <a:tcPr/>
                </a:tc>
                <a:extLst>
                  <a:ext uri="{0D108BD9-81ED-4DB2-BD59-A6C34878D82A}">
                    <a16:rowId xmlns:a16="http://schemas.microsoft.com/office/drawing/2014/main" xmlns="" val="10000"/>
                  </a:ext>
                </a:extLst>
              </a:tr>
              <a:tr h="243139">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1</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Oxidoreductase</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Oxidation-reduction, transfer</a:t>
                      </a:r>
                      <a:r>
                        <a:rPr lang="en-US" sz="1100" baseline="0" dirty="0" smtClean="0">
                          <a:solidFill>
                            <a:schemeClr val="tx1"/>
                          </a:solidFill>
                        </a:rPr>
                        <a:t> of upper H or upper O atoms</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Oxidases, dehydrogenases</a:t>
                      </a:r>
                      <a:r>
                        <a:rPr lang="en-US" sz="1100" baseline="0" dirty="0" smtClean="0">
                          <a:solidFill>
                            <a:schemeClr val="tx1"/>
                          </a:solidFill>
                        </a:rPr>
                        <a:t> </a:t>
                      </a:r>
                      <a:endParaRPr lang="en-US" sz="1100" dirty="0">
                        <a:solidFill>
                          <a:schemeClr val="tx1"/>
                        </a:solidFill>
                      </a:endParaRPr>
                    </a:p>
                  </a:txBody>
                  <a:tcPr/>
                </a:tc>
                <a:extLst>
                  <a:ext uri="{0D108BD9-81ED-4DB2-BD59-A6C34878D82A}">
                    <a16:rowId xmlns:a16="http://schemas.microsoft.com/office/drawing/2014/main" xmlns="" val="10001"/>
                  </a:ext>
                </a:extLst>
              </a:tr>
              <a:tr h="400464">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2</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Transferase</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Transfer of functional groups;</a:t>
                      </a:r>
                      <a:r>
                        <a:rPr lang="en-US" sz="1100" baseline="0" dirty="0" smtClean="0">
                          <a:solidFill>
                            <a:schemeClr val="tx1"/>
                          </a:solidFill>
                        </a:rPr>
                        <a:t> e.g., methyl, acyl, amino, phosphoryl</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Kinase, transaminases</a:t>
                      </a:r>
                      <a:endParaRPr lang="en-US" sz="1100" dirty="0">
                        <a:solidFill>
                          <a:schemeClr val="tx1"/>
                        </a:solidFill>
                      </a:endParaRPr>
                    </a:p>
                  </a:txBody>
                  <a:tcPr/>
                </a:tc>
                <a:extLst>
                  <a:ext uri="{0D108BD9-81ED-4DB2-BD59-A6C34878D82A}">
                    <a16:rowId xmlns:a16="http://schemas.microsoft.com/office/drawing/2014/main" xmlns="" val="10002"/>
                  </a:ext>
                </a:extLst>
              </a:tr>
              <a:tr h="243139">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3</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Hydrolase</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Formation of two products by hydrolyzing</a:t>
                      </a:r>
                      <a:r>
                        <a:rPr lang="en-US" sz="1100" baseline="0" dirty="0" smtClean="0">
                          <a:solidFill>
                            <a:schemeClr val="tx1"/>
                          </a:solidFill>
                        </a:rPr>
                        <a:t> a substrate</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Peptidases,</a:t>
                      </a:r>
                      <a:r>
                        <a:rPr lang="en-US" sz="1100" baseline="0" dirty="0" smtClean="0">
                          <a:solidFill>
                            <a:schemeClr val="tx1"/>
                          </a:solidFill>
                        </a:rPr>
                        <a:t> lipases</a:t>
                      </a:r>
                      <a:endParaRPr lang="en-US" sz="1100" dirty="0">
                        <a:solidFill>
                          <a:schemeClr val="tx1"/>
                        </a:solidFill>
                      </a:endParaRPr>
                    </a:p>
                  </a:txBody>
                  <a:tcPr/>
                </a:tc>
                <a:extLst>
                  <a:ext uri="{0D108BD9-81ED-4DB2-BD59-A6C34878D82A}">
                    <a16:rowId xmlns:a16="http://schemas.microsoft.com/office/drawing/2014/main" xmlns="" val="10003"/>
                  </a:ext>
                </a:extLst>
              </a:tr>
              <a:tr h="557789">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4</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err="1" smtClean="0">
                          <a:solidFill>
                            <a:schemeClr val="tx1"/>
                          </a:solidFill>
                        </a:rPr>
                        <a:t>Lyase</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Cleavage</a:t>
                      </a:r>
                      <a:r>
                        <a:rPr lang="en-US" sz="1100" baseline="0" dirty="0" smtClean="0">
                          <a:solidFill>
                            <a:schemeClr val="tx1"/>
                          </a:solidFill>
                        </a:rPr>
                        <a:t> of Carbon </a:t>
                      </a:r>
                      <a:r>
                        <a:rPr lang="en-US" sz="1100" baseline="0" dirty="0" err="1" smtClean="0">
                          <a:solidFill>
                            <a:schemeClr val="tx1"/>
                          </a:solidFill>
                        </a:rPr>
                        <a:t>carbon</a:t>
                      </a:r>
                      <a:r>
                        <a:rPr lang="en-US" sz="1100" baseline="0" dirty="0" smtClean="0">
                          <a:solidFill>
                            <a:schemeClr val="tx1"/>
                          </a:solidFill>
                        </a:rPr>
                        <a:t> single bond, carbon oxygen single bond, carbon nitrogen single bond and other bonds by means other than hydrolysis or oxidation</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Decarboxylases,</a:t>
                      </a:r>
                      <a:r>
                        <a:rPr lang="en-US" sz="1100" baseline="0" dirty="0" smtClean="0">
                          <a:solidFill>
                            <a:schemeClr val="tx1"/>
                          </a:solidFill>
                        </a:rPr>
                        <a:t> carboxylases</a:t>
                      </a:r>
                      <a:endParaRPr lang="en-US" sz="1100" dirty="0">
                        <a:solidFill>
                          <a:schemeClr val="tx1"/>
                        </a:solidFill>
                      </a:endParaRPr>
                    </a:p>
                  </a:txBody>
                  <a:tcPr/>
                </a:tc>
                <a:extLst>
                  <a:ext uri="{0D108BD9-81ED-4DB2-BD59-A6C34878D82A}">
                    <a16:rowId xmlns:a16="http://schemas.microsoft.com/office/drawing/2014/main" xmlns="" val="10004"/>
                  </a:ext>
                </a:extLst>
              </a:tr>
              <a:tr h="400464">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5</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err="1" smtClean="0">
                          <a:solidFill>
                            <a:schemeClr val="tx1"/>
                          </a:solidFill>
                        </a:rPr>
                        <a:t>Isomeracse</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Intramolecular</a:t>
                      </a:r>
                      <a:r>
                        <a:rPr lang="en-US" sz="1100" baseline="0" dirty="0" smtClean="0">
                          <a:solidFill>
                            <a:schemeClr val="tx1"/>
                          </a:solidFill>
                        </a:rPr>
                        <a:t> rearrangements, transfer of groups within molecules</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Mutases,</a:t>
                      </a:r>
                      <a:r>
                        <a:rPr lang="en-US" sz="1100" baseline="0" dirty="0" smtClean="0">
                          <a:solidFill>
                            <a:schemeClr val="tx1"/>
                          </a:solidFill>
                        </a:rPr>
                        <a:t> isomerases</a:t>
                      </a:r>
                      <a:endParaRPr lang="en-US" sz="1100" dirty="0">
                        <a:solidFill>
                          <a:schemeClr val="tx1"/>
                        </a:solidFill>
                      </a:endParaRPr>
                    </a:p>
                  </a:txBody>
                  <a:tcPr/>
                </a:tc>
                <a:extLst>
                  <a:ext uri="{0D108BD9-81ED-4DB2-BD59-A6C34878D82A}">
                    <a16:rowId xmlns:a16="http://schemas.microsoft.com/office/drawing/2014/main" xmlns="" val="10005"/>
                  </a:ext>
                </a:extLst>
              </a:tr>
              <a:tr h="557789">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6</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Ligase</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smtClean="0">
                          <a:solidFill>
                            <a:schemeClr val="tx1"/>
                          </a:solidFill>
                        </a:rPr>
                        <a:t>Formation of carbon</a:t>
                      </a:r>
                      <a:r>
                        <a:rPr lang="en-US" sz="1100" baseline="0" dirty="0" smtClean="0">
                          <a:solidFill>
                            <a:schemeClr val="tx1"/>
                          </a:solidFill>
                        </a:rPr>
                        <a:t> </a:t>
                      </a:r>
                      <a:r>
                        <a:rPr lang="en-US" sz="1100" baseline="0" dirty="0" err="1" smtClean="0">
                          <a:solidFill>
                            <a:schemeClr val="tx1"/>
                          </a:solidFill>
                        </a:rPr>
                        <a:t>carbon</a:t>
                      </a:r>
                      <a:r>
                        <a:rPr lang="en-US" sz="1100" baseline="0" dirty="0" smtClean="0">
                          <a:solidFill>
                            <a:schemeClr val="tx1"/>
                          </a:solidFill>
                        </a:rPr>
                        <a:t> single bond, carbon oxygen single bond, carbon sulfur single bond or carbon nitrogen single bond using ATP cleavage</a:t>
                      </a:r>
                      <a:endParaRPr lang="en-US" sz="1100" dirty="0">
                        <a:solidFill>
                          <a:schemeClr val="tx1"/>
                        </a:solidFill>
                      </a:endParaRPr>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1100" dirty="0" err="1" smtClean="0">
                          <a:solidFill>
                            <a:schemeClr val="tx1"/>
                          </a:solidFill>
                        </a:rPr>
                        <a:t>Synthetases</a:t>
                      </a:r>
                      <a:r>
                        <a:rPr lang="en-US" sz="1100" baseline="0" dirty="0" smtClean="0">
                          <a:solidFill>
                            <a:schemeClr val="tx1"/>
                          </a:solidFill>
                        </a:rPr>
                        <a:t> </a:t>
                      </a:r>
                      <a:endParaRPr lang="en-US" sz="1100" dirty="0">
                        <a:solidFill>
                          <a:schemeClr val="tx1"/>
                        </a:solidFill>
                      </a:endParaRPr>
                    </a:p>
                  </a:txBody>
                  <a:tcPr/>
                </a:tc>
                <a:extLst>
                  <a:ext uri="{0D108BD9-81ED-4DB2-BD59-A6C34878D82A}">
                    <a16:rowId xmlns:a16="http://schemas.microsoft.com/office/drawing/2014/main" xmlns="" val="10006"/>
                  </a:ext>
                </a:extLst>
              </a:tr>
            </a:tbl>
          </a:graphicData>
        </a:graphic>
      </p:graphicFrame>
      <p:pic>
        <p:nvPicPr>
          <p:cNvPr id="10" name="Picture 9" descr="Table 7.3, The International Union of Biochemistry and Molecular Biology Enzyme Classification System. There are 4 columns and 7 rows. The column headers are Number, Enzyme class, Type of reaction, and Generic enzymes."/>
          <p:cNvPicPr>
            <a:picLocks noChangeAspect="1"/>
          </p:cNvPicPr>
          <p:nvPr/>
        </p:nvPicPr>
        <p:blipFill>
          <a:blip r:embed="rId3"/>
          <a:stretch>
            <a:fillRect/>
          </a:stretch>
        </p:blipFill>
        <p:spPr>
          <a:xfrm>
            <a:off x="551487" y="2968610"/>
            <a:ext cx="8500502" cy="3032858"/>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257260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7.2 Enzyme Structure and Function </a:t>
            </a:r>
            <a:endParaRPr lang="en-US" dirty="0"/>
          </a:p>
        </p:txBody>
      </p:sp>
      <p:sp>
        <p:nvSpPr>
          <p:cNvPr id="3" name="Content Placeholder 2"/>
          <p:cNvSpPr>
            <a:spLocks noGrp="1"/>
          </p:cNvSpPr>
          <p:nvPr>
            <p:ph idx="1"/>
          </p:nvPr>
        </p:nvSpPr>
        <p:spPr/>
        <p:txBody>
          <a:bodyPr/>
          <a:lstStyle/>
          <a:p>
            <a:r>
              <a:rPr lang="en-US" dirty="0" smtClean="0"/>
              <a:t>Enzymes increase the rate of reaction in three major ways</a:t>
            </a:r>
            <a:r>
              <a:rPr lang="en-US" dirty="0" smtClean="0"/>
              <a:t>:</a:t>
            </a:r>
            <a:endParaRPr lang="en-US" dirty="0"/>
          </a:p>
        </p:txBody>
      </p:sp>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485986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and Chemical Properties of Active Sites</a:t>
            </a:r>
            <a:endParaRPr lang="en-US" dirty="0"/>
          </a:p>
        </p:txBody>
      </p:sp>
      <p:pic>
        <p:nvPicPr>
          <p:cNvPr id="10" name="Picture 9" descr="Diagram of an enzyme with two substrates entering the active site and producing one product through induced-fit substrate binding. The diagram starts with an enzyme with an active site that have specific hydrophobic regions and charged residues that match with the substrates that bind with them. Substrate A and substrate B enter the active site and are aligned based on the polar and nonpolar regions in the substrate and enzyme. This creates an enzyme-substrate complex and the enzyme structure changes to accommodate the substrate binding in induced fit substrate binding. The new product C is released from the enzyme which is unchanged."/>
          <p:cNvPicPr>
            <a:picLocks noChangeAspect="1"/>
          </p:cNvPicPr>
          <p:nvPr/>
        </p:nvPicPr>
        <p:blipFill>
          <a:blip r:embed="rId3"/>
          <a:stretch>
            <a:fillRect/>
          </a:stretch>
        </p:blipFill>
        <p:spPr>
          <a:xfrm>
            <a:off x="2999359" y="1480456"/>
            <a:ext cx="3145282" cy="4990447"/>
          </a:xfrm>
          <a:prstGeom prst="rect">
            <a:avLst/>
          </a:prstGeom>
        </p:spPr>
      </p:pic>
      <p:sp>
        <p:nvSpPr>
          <p:cNvPr id="4" name="Footer Placeholder 3"/>
          <p:cNvSpPr>
            <a:spLocks noGrp="1"/>
          </p:cNvSpPr>
          <p:nvPr>
            <p:ph type="ftr" sz="quarter" idx="11"/>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668471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Sites Contribute to Catalytic Properties</a:t>
            </a:r>
            <a:endParaRPr lang="en-US" dirty="0"/>
          </a:p>
        </p:txBody>
      </p:sp>
      <p:sp>
        <p:nvSpPr>
          <p:cNvPr id="3" name="Content Placeholder 2"/>
          <p:cNvSpPr>
            <a:spLocks noGrp="1"/>
          </p:cNvSpPr>
          <p:nvPr>
            <p:ph idx="1"/>
          </p:nvPr>
        </p:nvSpPr>
        <p:spPr/>
        <p:txBody>
          <a:bodyPr/>
          <a:lstStyle/>
          <a:p>
            <a:pPr marL="514350" indent="-514350">
              <a:buSzPct val="95000"/>
              <a:buFont typeface="+mj-lt"/>
              <a:buAutoNum type="arabicPeriod"/>
            </a:pPr>
            <a:r>
              <a:rPr lang="en-US" dirty="0" smtClean="0"/>
              <a:t>Sequestered microenvironment of the active </a:t>
            </a:r>
            <a:r>
              <a:rPr lang="en-US" dirty="0" smtClean="0"/>
              <a:t>site</a:t>
            </a:r>
          </a:p>
          <a:p>
            <a:pPr marL="514350" indent="-514350">
              <a:buSzPct val="95000"/>
              <a:buFont typeface="+mj-lt"/>
              <a:buAutoNum type="arabicPeriod"/>
            </a:pPr>
            <a:endParaRPr lang="en-US" dirty="0" smtClean="0"/>
          </a:p>
          <a:p>
            <a:pPr marL="514350" indent="-514350">
              <a:buSzPct val="95000"/>
              <a:buFont typeface="+mj-lt"/>
              <a:buAutoNum type="arabicPeriod"/>
            </a:pPr>
            <a:r>
              <a:rPr lang="en-US" dirty="0" smtClean="0"/>
              <a:t>Binding </a:t>
            </a:r>
            <a:r>
              <a:rPr lang="en-US" dirty="0" smtClean="0"/>
              <a:t>interactions between the substrate and the enzyme to create a transition </a:t>
            </a:r>
            <a:r>
              <a:rPr lang="en-US" dirty="0" smtClean="0"/>
              <a:t>state</a:t>
            </a:r>
          </a:p>
          <a:p>
            <a:pPr marL="514350" indent="-514350">
              <a:buSzPct val="95000"/>
              <a:buFont typeface="+mj-lt"/>
              <a:buAutoNum type="arabicPeriod"/>
            </a:pPr>
            <a:endParaRPr lang="en-US" dirty="0" smtClean="0"/>
          </a:p>
          <a:p>
            <a:pPr marL="514350" indent="-514350">
              <a:buSzPct val="95000"/>
              <a:buFont typeface="+mj-lt"/>
              <a:buAutoNum type="arabicPeriod"/>
            </a:pPr>
            <a:r>
              <a:rPr lang="en-US" dirty="0" smtClean="0"/>
              <a:t>Presence of catalytic functional groups</a:t>
            </a:r>
            <a:endParaRPr lang="en-US" dirty="0"/>
          </a:p>
        </p:txBody>
      </p:sp>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270945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Stabilization of the Transition State</a:t>
            </a:r>
            <a:endParaRPr lang="en-US" dirty="0"/>
          </a:p>
        </p:txBody>
      </p:sp>
      <p:pic>
        <p:nvPicPr>
          <p:cNvPr id="9" name="Picture 8" descr="A reaction coordinate diagram that compares an enzyme- catalyzed reaction and an uncatalyzed reaction. There is energy on the y-axis and the reaction coordinate on the x-axis. The graph starts at E plus S and ends at E plus P which is lower than the start of the graph. The difference between the start and the end of the graph is the change in G of the reaction. The uncatalyzed reaction has a large energy jump to the transition state. And the change in energy from the start of the graph to the transition state is called change in G for transition state of uncatalyzed reaction. The catalyzed reaction has a much smaller transition state and there are two local minima at the upper E upper S and upper E upper P intermediates. The change in energy from the start of the graph to the transition state is called change in g for transition state of the catalyzed reaction which is much smaller than the change in G for transition state of uncatalyzed reaction."/>
          <p:cNvPicPr>
            <a:picLocks noChangeAspect="1"/>
          </p:cNvPicPr>
          <p:nvPr/>
        </p:nvPicPr>
        <p:blipFill>
          <a:blip r:embed="rId3"/>
          <a:stretch>
            <a:fillRect/>
          </a:stretch>
        </p:blipFill>
        <p:spPr>
          <a:xfrm>
            <a:off x="1343225" y="1577786"/>
            <a:ext cx="6457551" cy="4878604"/>
          </a:xfrm>
          <a:prstGeom prst="rect">
            <a:avLst/>
          </a:prstGeom>
        </p:spPr>
      </p:pic>
      <p:sp>
        <p:nvSpPr>
          <p:cNvPr id="4" name="Footer Placeholder 3"/>
          <p:cNvSpPr>
            <a:spLocks noGrp="1"/>
          </p:cNvSpPr>
          <p:nvPr>
            <p:ph type="ftr" sz="quarter" idx="11"/>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1508902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Transition State Analogs</a:t>
            </a:r>
            <a:endParaRPr lang="en-US" dirty="0"/>
          </a:p>
        </p:txBody>
      </p:sp>
      <p:sp>
        <p:nvSpPr>
          <p:cNvPr id="3" name="Content Placeholder 2"/>
          <p:cNvSpPr>
            <a:spLocks noGrp="1"/>
          </p:cNvSpPr>
          <p:nvPr>
            <p:ph idx="1"/>
          </p:nvPr>
        </p:nvSpPr>
        <p:spPr>
          <a:xfrm>
            <a:off x="457200" y="1084758"/>
            <a:ext cx="8229600" cy="1854385"/>
          </a:xfrm>
        </p:spPr>
        <p:txBody>
          <a:bodyPr>
            <a:normAutofit/>
          </a:bodyPr>
          <a:lstStyle/>
          <a:p>
            <a:endParaRPr lang="en-US" dirty="0" smtClean="0"/>
          </a:p>
        </p:txBody>
      </p:sp>
      <p:pic>
        <p:nvPicPr>
          <p:cNvPr id="12" name="Picture 11" descr="Figure 7.16 has two images. Image a shows the chemical reaction of adenosine to inosine with the proposed transition state conformation and image b shows the transition state in the adenosine deaminase active site. Image a starts with the chemical structure of Adenosine which the base adenine with an R group attached to a nitrogen in the five membered ring. There is a double arrow that points at the proposed transition state conformation which is surrounded by brackets. The transition state is has a hydroxyl group attached to the six membered ring on the same carbon as the upper N upper H 2 group. Additionally the six membered ring has 2 double bonds instead of three double rings and there is a hydrogen on one of the nitrogen in the ring. There is a double arrow that points from the transition state conformation to inosine. Inosine has the chemical structure upper C 5 upper H 3 upper N 4 upper O and has the same structure as adenosine but with a doubled bonded oxygen instead of an amine group on the six-membered rings and an upper N upper H instead of an upper N in the six membered ring. Image b shows the structure of transition state analog 6-hydroxy-1,6-dihydropurine ribonucleoside. This structure is a modified adenosine a hydroxyl group attached to the six membered ring on the same carbon as the upper N upper H 2 group. There is a ribbon diagram of the adenosine deaminase active site and a ball and stick model of 6-hydroxy-1,6-dihydropurine ribonucleoside in the active site."/>
          <p:cNvPicPr>
            <a:picLocks noChangeAspect="1"/>
          </p:cNvPicPr>
          <p:nvPr/>
        </p:nvPicPr>
        <p:blipFill>
          <a:blip r:embed="rId3"/>
          <a:stretch>
            <a:fillRect/>
          </a:stretch>
        </p:blipFill>
        <p:spPr>
          <a:xfrm>
            <a:off x="2597698" y="3026228"/>
            <a:ext cx="3948605" cy="3444675"/>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601715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7.1 Overview of Enzymes</a:t>
            </a:r>
            <a:endParaRPr lang="en-US" dirty="0"/>
          </a:p>
        </p:txBody>
      </p:sp>
      <p:sp>
        <p:nvSpPr>
          <p:cNvPr id="4" name="Content Placeholder 3"/>
          <p:cNvSpPr>
            <a:spLocks noGrp="1"/>
          </p:cNvSpPr>
          <p:nvPr>
            <p:ph idx="1"/>
          </p:nvPr>
        </p:nvSpPr>
        <p:spPr/>
        <p:txBody>
          <a:bodyPr/>
          <a:lstStyle/>
          <a:p>
            <a:r>
              <a:rPr lang="en-US" dirty="0" smtClean="0"/>
              <a:t>1926 – James Sumner discovered that enzymes are proteins.</a:t>
            </a:r>
          </a:p>
          <a:p>
            <a:r>
              <a:rPr lang="en-US" dirty="0" smtClean="0"/>
              <a:t>Urease was the first enzyme to be crystallized and purified.</a:t>
            </a:r>
          </a:p>
          <a:p>
            <a:r>
              <a:rPr lang="en-US" dirty="0" smtClean="0"/>
              <a:t>1929 – John Northrop purified pepsin.</a:t>
            </a:r>
            <a:endParaRPr lang="en-US" dirty="0"/>
          </a:p>
        </p:txBody>
      </p:sp>
      <p:sp>
        <p:nvSpPr>
          <p:cNvPr id="5" name="Footer Placeholder 4"/>
          <p:cNvSpPr>
            <a:spLocks noGrp="1"/>
          </p:cNvSpPr>
          <p:nvPr>
            <p:ph type="ftr" sz="quarter" idx="3"/>
          </p:nvPr>
        </p:nvSpPr>
        <p:spPr/>
        <p:txBody>
          <a:bodyPr/>
          <a:lstStyle/>
          <a:p>
            <a:r>
              <a:rPr lang="en-US" smtClean="0"/>
              <a:t>Copyright © 2017 W. W. Norton &amp; Company</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Catalytic Functional Groups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227718683"/>
              </p:ext>
            </p:extLst>
          </p:nvPr>
        </p:nvGraphicFramePr>
        <p:xfrm>
          <a:off x="2802999" y="1284513"/>
          <a:ext cx="3538002" cy="5120640"/>
        </p:xfrm>
        <a:graphic>
          <a:graphicData uri="http://schemas.openxmlformats.org/drawingml/2006/table">
            <a:tbl>
              <a:tblPr firstRow="1" bandRow="1">
                <a:tableStyleId>{5940675A-B579-460E-94D1-54222C63F5DA}</a:tableStyleId>
              </a:tblPr>
              <a:tblGrid>
                <a:gridCol w="682432">
                  <a:extLst>
                    <a:ext uri="{9D8B030D-6E8A-4147-A177-3AD203B41FA5}">
                      <a16:colId xmlns:a16="http://schemas.microsoft.com/office/drawing/2014/main" xmlns="" val="20000"/>
                    </a:ext>
                  </a:extLst>
                </a:gridCol>
                <a:gridCol w="1415480">
                  <a:extLst>
                    <a:ext uri="{9D8B030D-6E8A-4147-A177-3AD203B41FA5}">
                      <a16:colId xmlns:a16="http://schemas.microsoft.com/office/drawing/2014/main" xmlns="" val="20001"/>
                    </a:ext>
                  </a:extLst>
                </a:gridCol>
                <a:gridCol w="1440090">
                  <a:extLst>
                    <a:ext uri="{9D8B030D-6E8A-4147-A177-3AD203B41FA5}">
                      <a16:colId xmlns:a16="http://schemas.microsoft.com/office/drawing/2014/main" xmlns="" val="20002"/>
                    </a:ext>
                  </a:extLst>
                </a:gridCol>
              </a:tblGrid>
              <a:tr h="313914">
                <a:tc>
                  <a:txBody>
                    <a:bodyPr/>
                    <a:lstStyle>
                      <a:lvl1pPr marL="0" algn="l" defTabSz="914400" rtl="0" eaLnBrk="1" latinLnBrk="0" hangingPunct="1">
                        <a:defRPr sz="1800" b="1" kern="1200">
                          <a:solidFill>
                            <a:schemeClr val="lt1"/>
                          </a:solidFill>
                          <a:latin typeface="Trebuchet MS"/>
                          <a:ea typeface="ヒラギノ角ゴ Pro W3"/>
                          <a:cs typeface="ヒラギノ角ゴ Pro W3"/>
                        </a:defRPr>
                      </a:lvl1pPr>
                      <a:lvl2pPr marL="457200" algn="l" defTabSz="914400" rtl="0" eaLnBrk="1" latinLnBrk="0" hangingPunct="1">
                        <a:defRPr sz="1800" b="1" kern="1200">
                          <a:solidFill>
                            <a:schemeClr val="lt1"/>
                          </a:solidFill>
                          <a:latin typeface="Trebuchet MS"/>
                          <a:ea typeface="ヒラギノ角ゴ Pro W3"/>
                          <a:cs typeface="ヒラギノ角ゴ Pro W3"/>
                        </a:defRPr>
                      </a:lvl2pPr>
                      <a:lvl3pPr marL="914400" algn="l" defTabSz="914400" rtl="0" eaLnBrk="1" latinLnBrk="0" hangingPunct="1">
                        <a:defRPr sz="1800" b="1" kern="1200">
                          <a:solidFill>
                            <a:schemeClr val="lt1"/>
                          </a:solidFill>
                          <a:latin typeface="Trebuchet MS"/>
                          <a:ea typeface="ヒラギノ角ゴ Pro W3"/>
                          <a:cs typeface="ヒラギノ角ゴ Pro W3"/>
                        </a:defRPr>
                      </a:lvl3pPr>
                      <a:lvl4pPr marL="1371600" algn="l" defTabSz="914400" rtl="0" eaLnBrk="1" latinLnBrk="0" hangingPunct="1">
                        <a:defRPr sz="1800" b="1" kern="1200">
                          <a:solidFill>
                            <a:schemeClr val="lt1"/>
                          </a:solidFill>
                          <a:latin typeface="Trebuchet MS"/>
                          <a:ea typeface="ヒラギノ角ゴ Pro W3"/>
                          <a:cs typeface="ヒラギノ角ゴ Pro W3"/>
                        </a:defRPr>
                      </a:lvl4pPr>
                      <a:lvl5pPr marL="1828800" algn="l" defTabSz="914400" rtl="0" eaLnBrk="1" latinLnBrk="0" hangingPunct="1">
                        <a:defRPr sz="1800" b="1" kern="1200">
                          <a:solidFill>
                            <a:schemeClr val="lt1"/>
                          </a:solidFill>
                          <a:latin typeface="Trebuchet MS"/>
                          <a:ea typeface="ヒラギノ角ゴ Pro W3"/>
                          <a:cs typeface="ヒラギノ角ゴ Pro W3"/>
                        </a:defRPr>
                      </a:lvl5pPr>
                      <a:lvl6pPr marL="2286000" algn="l" defTabSz="914400" rtl="0" eaLnBrk="1" latinLnBrk="0" hangingPunct="1">
                        <a:defRPr sz="1800" b="1" kern="1200">
                          <a:solidFill>
                            <a:schemeClr val="lt1"/>
                          </a:solidFill>
                          <a:latin typeface="Trebuchet MS"/>
                          <a:ea typeface="ヒラギノ角ゴ Pro W3"/>
                          <a:cs typeface="ヒラギノ角ゴ Pro W3"/>
                        </a:defRPr>
                      </a:lvl6pPr>
                      <a:lvl7pPr marL="2743200" algn="l" defTabSz="914400" rtl="0" eaLnBrk="1" latinLnBrk="0" hangingPunct="1">
                        <a:defRPr sz="1800" b="1" kern="1200">
                          <a:solidFill>
                            <a:schemeClr val="lt1"/>
                          </a:solidFill>
                          <a:latin typeface="Trebuchet MS"/>
                          <a:ea typeface="ヒラギノ角ゴ Pro W3"/>
                          <a:cs typeface="ヒラギノ角ゴ Pro W3"/>
                        </a:defRPr>
                      </a:lvl7pPr>
                      <a:lvl8pPr marL="3200400" algn="l" defTabSz="914400" rtl="0" eaLnBrk="1" latinLnBrk="0" hangingPunct="1">
                        <a:defRPr sz="1800" b="1" kern="1200">
                          <a:solidFill>
                            <a:schemeClr val="lt1"/>
                          </a:solidFill>
                          <a:latin typeface="Trebuchet MS"/>
                          <a:ea typeface="ヒラギノ角ゴ Pro W3"/>
                          <a:cs typeface="ヒラギノ角ゴ Pro W3"/>
                        </a:defRPr>
                      </a:lvl8pPr>
                      <a:lvl9pPr marL="3657600" algn="l" defTabSz="914400" rtl="0" eaLnBrk="1" latinLnBrk="0" hangingPunct="1">
                        <a:defRPr sz="1800" b="1" kern="1200">
                          <a:solidFill>
                            <a:schemeClr val="lt1"/>
                          </a:solidFill>
                          <a:latin typeface="Trebuchet MS"/>
                          <a:ea typeface="ヒラギノ角ゴ Pro W3"/>
                          <a:cs typeface="ヒラギノ角ゴ Pro W3"/>
                        </a:defRPr>
                      </a:lvl9pPr>
                    </a:lstStyle>
                    <a:p>
                      <a:r>
                        <a:rPr lang="en-US" sz="800" dirty="0" smtClean="0">
                          <a:solidFill>
                            <a:schemeClr val="tx1"/>
                          </a:solidFill>
                        </a:rPr>
                        <a:t>Amino acid</a:t>
                      </a:r>
                      <a:endParaRPr lang="en-US" sz="800" b="0" dirty="0">
                        <a:solidFill>
                          <a:schemeClr val="tx1"/>
                        </a:solidFill>
                      </a:endParaRPr>
                    </a:p>
                  </a:txBody>
                  <a:tcPr/>
                </a:tc>
                <a:tc>
                  <a:txBody>
                    <a:bodyPr/>
                    <a:lstStyle>
                      <a:lvl1pPr marL="0" algn="l" defTabSz="914400" rtl="0" eaLnBrk="1" latinLnBrk="0" hangingPunct="1">
                        <a:defRPr sz="1800" b="1" kern="1200">
                          <a:solidFill>
                            <a:schemeClr val="lt1"/>
                          </a:solidFill>
                          <a:latin typeface="Trebuchet MS"/>
                          <a:ea typeface="ヒラギノ角ゴ Pro W3"/>
                          <a:cs typeface="ヒラギノ角ゴ Pro W3"/>
                        </a:defRPr>
                      </a:lvl1pPr>
                      <a:lvl2pPr marL="457200" algn="l" defTabSz="914400" rtl="0" eaLnBrk="1" latinLnBrk="0" hangingPunct="1">
                        <a:defRPr sz="1800" b="1" kern="1200">
                          <a:solidFill>
                            <a:schemeClr val="lt1"/>
                          </a:solidFill>
                          <a:latin typeface="Trebuchet MS"/>
                          <a:ea typeface="ヒラギノ角ゴ Pro W3"/>
                          <a:cs typeface="ヒラギノ角ゴ Pro W3"/>
                        </a:defRPr>
                      </a:lvl2pPr>
                      <a:lvl3pPr marL="914400" algn="l" defTabSz="914400" rtl="0" eaLnBrk="1" latinLnBrk="0" hangingPunct="1">
                        <a:defRPr sz="1800" b="1" kern="1200">
                          <a:solidFill>
                            <a:schemeClr val="lt1"/>
                          </a:solidFill>
                          <a:latin typeface="Trebuchet MS"/>
                          <a:ea typeface="ヒラギノ角ゴ Pro W3"/>
                          <a:cs typeface="ヒラギノ角ゴ Pro W3"/>
                        </a:defRPr>
                      </a:lvl3pPr>
                      <a:lvl4pPr marL="1371600" algn="l" defTabSz="914400" rtl="0" eaLnBrk="1" latinLnBrk="0" hangingPunct="1">
                        <a:defRPr sz="1800" b="1" kern="1200">
                          <a:solidFill>
                            <a:schemeClr val="lt1"/>
                          </a:solidFill>
                          <a:latin typeface="Trebuchet MS"/>
                          <a:ea typeface="ヒラギノ角ゴ Pro W3"/>
                          <a:cs typeface="ヒラギノ角ゴ Pro W3"/>
                        </a:defRPr>
                      </a:lvl4pPr>
                      <a:lvl5pPr marL="1828800" algn="l" defTabSz="914400" rtl="0" eaLnBrk="1" latinLnBrk="0" hangingPunct="1">
                        <a:defRPr sz="1800" b="1" kern="1200">
                          <a:solidFill>
                            <a:schemeClr val="lt1"/>
                          </a:solidFill>
                          <a:latin typeface="Trebuchet MS"/>
                          <a:ea typeface="ヒラギノ角ゴ Pro W3"/>
                          <a:cs typeface="ヒラギノ角ゴ Pro W3"/>
                        </a:defRPr>
                      </a:lvl5pPr>
                      <a:lvl6pPr marL="2286000" algn="l" defTabSz="914400" rtl="0" eaLnBrk="1" latinLnBrk="0" hangingPunct="1">
                        <a:defRPr sz="1800" b="1" kern="1200">
                          <a:solidFill>
                            <a:schemeClr val="lt1"/>
                          </a:solidFill>
                          <a:latin typeface="Trebuchet MS"/>
                          <a:ea typeface="ヒラギノ角ゴ Pro W3"/>
                          <a:cs typeface="ヒラギノ角ゴ Pro W3"/>
                        </a:defRPr>
                      </a:lvl6pPr>
                      <a:lvl7pPr marL="2743200" algn="l" defTabSz="914400" rtl="0" eaLnBrk="1" latinLnBrk="0" hangingPunct="1">
                        <a:defRPr sz="1800" b="1" kern="1200">
                          <a:solidFill>
                            <a:schemeClr val="lt1"/>
                          </a:solidFill>
                          <a:latin typeface="Trebuchet MS"/>
                          <a:ea typeface="ヒラギノ角ゴ Pro W3"/>
                          <a:cs typeface="ヒラギノ角ゴ Pro W3"/>
                        </a:defRPr>
                      </a:lvl7pPr>
                      <a:lvl8pPr marL="3200400" algn="l" defTabSz="914400" rtl="0" eaLnBrk="1" latinLnBrk="0" hangingPunct="1">
                        <a:defRPr sz="1800" b="1" kern="1200">
                          <a:solidFill>
                            <a:schemeClr val="lt1"/>
                          </a:solidFill>
                          <a:latin typeface="Trebuchet MS"/>
                          <a:ea typeface="ヒラギノ角ゴ Pro W3"/>
                          <a:cs typeface="ヒラギノ角ゴ Pro W3"/>
                        </a:defRPr>
                      </a:lvl8pPr>
                      <a:lvl9pPr marL="3657600" algn="l" defTabSz="914400" rtl="0" eaLnBrk="1" latinLnBrk="0" hangingPunct="1">
                        <a:defRPr sz="1800" b="1" kern="1200">
                          <a:solidFill>
                            <a:schemeClr val="lt1"/>
                          </a:solidFill>
                          <a:latin typeface="Trebuchet MS"/>
                          <a:ea typeface="ヒラギノ角ゴ Pro W3"/>
                          <a:cs typeface="ヒラギノ角ゴ Pro W3"/>
                        </a:defRPr>
                      </a:lvl9pPr>
                    </a:lstStyle>
                    <a:p>
                      <a:r>
                        <a:rPr lang="en-US" sz="800" dirty="0" smtClean="0">
                          <a:solidFill>
                            <a:schemeClr val="tx1"/>
                          </a:solidFill>
                        </a:rPr>
                        <a:t>General acid form</a:t>
                      </a:r>
                      <a:endParaRPr lang="en-US" sz="800" b="0" dirty="0">
                        <a:solidFill>
                          <a:schemeClr val="tx1"/>
                        </a:solidFill>
                      </a:endParaRPr>
                    </a:p>
                  </a:txBody>
                  <a:tcPr/>
                </a:tc>
                <a:tc>
                  <a:txBody>
                    <a:bodyPr/>
                    <a:lstStyle>
                      <a:lvl1pPr marL="0" algn="l" defTabSz="914400" rtl="0" eaLnBrk="1" latinLnBrk="0" hangingPunct="1">
                        <a:defRPr sz="1800" b="1" kern="1200">
                          <a:solidFill>
                            <a:schemeClr val="lt1"/>
                          </a:solidFill>
                          <a:latin typeface="Trebuchet MS"/>
                          <a:ea typeface="ヒラギノ角ゴ Pro W3"/>
                          <a:cs typeface="ヒラギノ角ゴ Pro W3"/>
                        </a:defRPr>
                      </a:lvl1pPr>
                      <a:lvl2pPr marL="457200" algn="l" defTabSz="914400" rtl="0" eaLnBrk="1" latinLnBrk="0" hangingPunct="1">
                        <a:defRPr sz="1800" b="1" kern="1200">
                          <a:solidFill>
                            <a:schemeClr val="lt1"/>
                          </a:solidFill>
                          <a:latin typeface="Trebuchet MS"/>
                          <a:ea typeface="ヒラギノ角ゴ Pro W3"/>
                          <a:cs typeface="ヒラギノ角ゴ Pro W3"/>
                        </a:defRPr>
                      </a:lvl2pPr>
                      <a:lvl3pPr marL="914400" algn="l" defTabSz="914400" rtl="0" eaLnBrk="1" latinLnBrk="0" hangingPunct="1">
                        <a:defRPr sz="1800" b="1" kern="1200">
                          <a:solidFill>
                            <a:schemeClr val="lt1"/>
                          </a:solidFill>
                          <a:latin typeface="Trebuchet MS"/>
                          <a:ea typeface="ヒラギノ角ゴ Pro W3"/>
                          <a:cs typeface="ヒラギノ角ゴ Pro W3"/>
                        </a:defRPr>
                      </a:lvl3pPr>
                      <a:lvl4pPr marL="1371600" algn="l" defTabSz="914400" rtl="0" eaLnBrk="1" latinLnBrk="0" hangingPunct="1">
                        <a:defRPr sz="1800" b="1" kern="1200">
                          <a:solidFill>
                            <a:schemeClr val="lt1"/>
                          </a:solidFill>
                          <a:latin typeface="Trebuchet MS"/>
                          <a:ea typeface="ヒラギノ角ゴ Pro W3"/>
                          <a:cs typeface="ヒラギノ角ゴ Pro W3"/>
                        </a:defRPr>
                      </a:lvl4pPr>
                      <a:lvl5pPr marL="1828800" algn="l" defTabSz="914400" rtl="0" eaLnBrk="1" latinLnBrk="0" hangingPunct="1">
                        <a:defRPr sz="1800" b="1" kern="1200">
                          <a:solidFill>
                            <a:schemeClr val="lt1"/>
                          </a:solidFill>
                          <a:latin typeface="Trebuchet MS"/>
                          <a:ea typeface="ヒラギノ角ゴ Pro W3"/>
                          <a:cs typeface="ヒラギノ角ゴ Pro W3"/>
                        </a:defRPr>
                      </a:lvl5pPr>
                      <a:lvl6pPr marL="2286000" algn="l" defTabSz="914400" rtl="0" eaLnBrk="1" latinLnBrk="0" hangingPunct="1">
                        <a:defRPr sz="1800" b="1" kern="1200">
                          <a:solidFill>
                            <a:schemeClr val="lt1"/>
                          </a:solidFill>
                          <a:latin typeface="Trebuchet MS"/>
                          <a:ea typeface="ヒラギノ角ゴ Pro W3"/>
                          <a:cs typeface="ヒラギノ角ゴ Pro W3"/>
                        </a:defRPr>
                      </a:lvl6pPr>
                      <a:lvl7pPr marL="2743200" algn="l" defTabSz="914400" rtl="0" eaLnBrk="1" latinLnBrk="0" hangingPunct="1">
                        <a:defRPr sz="1800" b="1" kern="1200">
                          <a:solidFill>
                            <a:schemeClr val="lt1"/>
                          </a:solidFill>
                          <a:latin typeface="Trebuchet MS"/>
                          <a:ea typeface="ヒラギノ角ゴ Pro W3"/>
                          <a:cs typeface="ヒラギノ角ゴ Pro W3"/>
                        </a:defRPr>
                      </a:lvl7pPr>
                      <a:lvl8pPr marL="3200400" algn="l" defTabSz="914400" rtl="0" eaLnBrk="1" latinLnBrk="0" hangingPunct="1">
                        <a:defRPr sz="1800" b="1" kern="1200">
                          <a:solidFill>
                            <a:schemeClr val="lt1"/>
                          </a:solidFill>
                          <a:latin typeface="Trebuchet MS"/>
                          <a:ea typeface="ヒラギノ角ゴ Pro W3"/>
                          <a:cs typeface="ヒラギノ角ゴ Pro W3"/>
                        </a:defRPr>
                      </a:lvl8pPr>
                      <a:lvl9pPr marL="3657600" algn="l" defTabSz="914400" rtl="0" eaLnBrk="1" latinLnBrk="0" hangingPunct="1">
                        <a:defRPr sz="1800" b="1" kern="1200">
                          <a:solidFill>
                            <a:schemeClr val="lt1"/>
                          </a:solidFill>
                          <a:latin typeface="Trebuchet MS"/>
                          <a:ea typeface="ヒラギノ角ゴ Pro W3"/>
                          <a:cs typeface="ヒラギノ角ゴ Pro W3"/>
                        </a:defRPr>
                      </a:lvl9pPr>
                    </a:lstStyle>
                    <a:p>
                      <a:r>
                        <a:rPr lang="en-US" sz="800" dirty="0" smtClean="0">
                          <a:solidFill>
                            <a:schemeClr val="tx1"/>
                          </a:solidFill>
                        </a:rPr>
                        <a:t>General</a:t>
                      </a:r>
                      <a:r>
                        <a:rPr lang="en-US" sz="800" baseline="0" dirty="0" smtClean="0">
                          <a:solidFill>
                            <a:schemeClr val="tx1"/>
                          </a:solidFill>
                        </a:rPr>
                        <a:t> base form</a:t>
                      </a:r>
                      <a:endParaRPr lang="en-US" sz="800" b="0" dirty="0">
                        <a:solidFill>
                          <a:schemeClr val="tx1"/>
                        </a:solidFill>
                      </a:endParaRPr>
                    </a:p>
                  </a:txBody>
                  <a:tcPr/>
                </a:tc>
                <a:extLst>
                  <a:ext uri="{0D108BD9-81ED-4DB2-BD59-A6C34878D82A}">
                    <a16:rowId xmlns:a16="http://schemas.microsoft.com/office/drawing/2014/main" xmlns="" val="10000"/>
                  </a:ext>
                </a:extLst>
              </a:tr>
              <a:tr h="770516">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800" dirty="0" smtClean="0"/>
                        <a:t>His</a:t>
                      </a:r>
                      <a:endParaRPr lang="en-US" sz="800" dirty="0"/>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800" dirty="0" smtClean="0"/>
                        <a:t>(The imidazole</a:t>
                      </a:r>
                      <a:r>
                        <a:rPr lang="en-US" sz="800" baseline="0" dirty="0" smtClean="0"/>
                        <a:t> part of the side chain. One of the nitrogen in the five-membered ring is positive and has an extra hydrogen)</a:t>
                      </a:r>
                      <a:endParaRPr lang="en-US" sz="800" dirty="0"/>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800" dirty="0" smtClean="0"/>
                        <a:t>(The imidazole part of the side chain. One of the nitrogen in the five-membered ring is neutral</a:t>
                      </a:r>
                      <a:r>
                        <a:rPr lang="en-US" sz="800" baseline="0" dirty="0" smtClean="0"/>
                        <a:t> and has no hydrogen)</a:t>
                      </a:r>
                      <a:endParaRPr lang="en-US" sz="800" dirty="0"/>
                    </a:p>
                  </a:txBody>
                  <a:tcPr/>
                </a:tc>
                <a:extLst>
                  <a:ext uri="{0D108BD9-81ED-4DB2-BD59-A6C34878D82A}">
                    <a16:rowId xmlns:a16="http://schemas.microsoft.com/office/drawing/2014/main" xmlns="" val="10001"/>
                  </a:ext>
                </a:extLst>
              </a:tr>
              <a:tr h="656365">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800" dirty="0" smtClean="0"/>
                        <a:t>Asp, </a:t>
                      </a:r>
                      <a:r>
                        <a:rPr lang="en-US" sz="800" dirty="0" err="1" smtClean="0"/>
                        <a:t>Glu</a:t>
                      </a:r>
                      <a:endParaRPr lang="en-US" sz="800" dirty="0"/>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800" dirty="0" smtClean="0"/>
                        <a:t>(The carboxylic</a:t>
                      </a:r>
                      <a:r>
                        <a:rPr lang="en-US" sz="800" baseline="0" dirty="0" smtClean="0"/>
                        <a:t> acid group of the side chain for asp and </a:t>
                      </a:r>
                      <a:r>
                        <a:rPr lang="en-US" sz="800" baseline="0" dirty="0" err="1" smtClean="0"/>
                        <a:t>glu</a:t>
                      </a:r>
                      <a:r>
                        <a:rPr lang="en-US" sz="800" baseline="0" dirty="0" smtClean="0"/>
                        <a:t>)</a:t>
                      </a:r>
                      <a:endParaRPr lang="en-US" sz="800" dirty="0"/>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800" dirty="0" smtClean="0"/>
                        <a:t>(The</a:t>
                      </a:r>
                      <a:r>
                        <a:rPr lang="en-US" sz="800" baseline="0" dirty="0" smtClean="0"/>
                        <a:t> deprotonated carboxylic acid group of the side chain with a negative charge on one of the oxygen)</a:t>
                      </a:r>
                      <a:endParaRPr lang="en-US" sz="800" dirty="0"/>
                    </a:p>
                  </a:txBody>
                  <a:tcPr/>
                </a:tc>
                <a:extLst>
                  <a:ext uri="{0D108BD9-81ED-4DB2-BD59-A6C34878D82A}">
                    <a16:rowId xmlns:a16="http://schemas.microsoft.com/office/drawing/2014/main" xmlns="" val="10002"/>
                  </a:ext>
                </a:extLst>
              </a:tr>
              <a:tr h="559522">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800" dirty="0" err="1" smtClean="0"/>
                        <a:t>Ser</a:t>
                      </a:r>
                      <a:r>
                        <a:rPr lang="en-US" sz="800" dirty="0" smtClean="0"/>
                        <a:t>, </a:t>
                      </a:r>
                      <a:r>
                        <a:rPr lang="en-US" sz="800" dirty="0" err="1" smtClean="0"/>
                        <a:t>Thr</a:t>
                      </a:r>
                      <a:endParaRPr lang="en-US" sz="800" dirty="0"/>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800" dirty="0" smtClean="0"/>
                        <a:t>(The hydroxyl group from</a:t>
                      </a:r>
                      <a:r>
                        <a:rPr lang="en-US" sz="800" baseline="0" dirty="0" smtClean="0"/>
                        <a:t> the side chain for </a:t>
                      </a:r>
                      <a:r>
                        <a:rPr lang="en-US" sz="800" baseline="0" dirty="0" err="1" smtClean="0"/>
                        <a:t>Ser</a:t>
                      </a:r>
                      <a:r>
                        <a:rPr lang="en-US" sz="800" baseline="0" dirty="0" smtClean="0"/>
                        <a:t> and </a:t>
                      </a:r>
                      <a:r>
                        <a:rPr lang="en-US" sz="800" baseline="0" dirty="0" err="1" smtClean="0"/>
                        <a:t>Thr</a:t>
                      </a:r>
                      <a:r>
                        <a:rPr lang="en-US" sz="800" baseline="0" dirty="0" smtClean="0"/>
                        <a:t>)</a:t>
                      </a:r>
                      <a:endParaRPr lang="en-US" sz="800" dirty="0"/>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800" dirty="0" smtClean="0"/>
                        <a:t>(the deprotonated hydroxyl group from the side chain with a negative</a:t>
                      </a:r>
                      <a:r>
                        <a:rPr lang="en-US" sz="800" baseline="0" dirty="0" smtClean="0"/>
                        <a:t> charge on the oxygen)</a:t>
                      </a:r>
                      <a:endParaRPr lang="en-US" sz="800" dirty="0"/>
                    </a:p>
                  </a:txBody>
                  <a:tcPr/>
                </a:tc>
                <a:extLst>
                  <a:ext uri="{0D108BD9-81ED-4DB2-BD59-A6C34878D82A}">
                    <a16:rowId xmlns:a16="http://schemas.microsoft.com/office/drawing/2014/main" xmlns="" val="10003"/>
                  </a:ext>
                </a:extLst>
              </a:tr>
              <a:tr h="559522">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800" dirty="0" smtClean="0"/>
                        <a:t>Tyr</a:t>
                      </a:r>
                      <a:endParaRPr lang="en-US" sz="800" dirty="0"/>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800" dirty="0" smtClean="0"/>
                        <a:t>(The side</a:t>
                      </a:r>
                      <a:r>
                        <a:rPr lang="en-US" sz="800" baseline="0" dirty="0" smtClean="0"/>
                        <a:t> chain of Tyr with the hydroxyl group on the ring is neutral)</a:t>
                      </a:r>
                      <a:endParaRPr lang="en-US" sz="800" dirty="0"/>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800" dirty="0" smtClean="0"/>
                        <a:t>(The side chain of Tyr with a </a:t>
                      </a:r>
                      <a:r>
                        <a:rPr lang="en-US" sz="800" dirty="0" err="1" smtClean="0"/>
                        <a:t>deprotenated</a:t>
                      </a:r>
                      <a:r>
                        <a:rPr lang="en-US" sz="800" dirty="0" smtClean="0"/>
                        <a:t> hydroxyl group so that the oxygen has</a:t>
                      </a:r>
                      <a:r>
                        <a:rPr lang="en-US" sz="800" baseline="0" dirty="0" smtClean="0"/>
                        <a:t> a negative charge)</a:t>
                      </a:r>
                      <a:endParaRPr lang="en-US" sz="800" dirty="0"/>
                    </a:p>
                  </a:txBody>
                  <a:tcPr/>
                </a:tc>
                <a:extLst>
                  <a:ext uri="{0D108BD9-81ED-4DB2-BD59-A6C34878D82A}">
                    <a16:rowId xmlns:a16="http://schemas.microsoft.com/office/drawing/2014/main" xmlns="" val="10004"/>
                  </a:ext>
                </a:extLst>
              </a:tr>
              <a:tr h="559522">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800" dirty="0" err="1" smtClean="0"/>
                        <a:t>Cys</a:t>
                      </a:r>
                      <a:endParaRPr lang="en-US" sz="800" dirty="0"/>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800" dirty="0" smtClean="0"/>
                        <a:t>(The</a:t>
                      </a:r>
                      <a:r>
                        <a:rPr lang="en-US" sz="800" baseline="0" dirty="0" smtClean="0"/>
                        <a:t> thiol side chain on the </a:t>
                      </a:r>
                      <a:r>
                        <a:rPr lang="en-US" sz="800" baseline="0" dirty="0" err="1" smtClean="0"/>
                        <a:t>Cyc</a:t>
                      </a:r>
                      <a:r>
                        <a:rPr lang="en-US" sz="800" baseline="0" dirty="0" smtClean="0"/>
                        <a:t> )</a:t>
                      </a:r>
                      <a:endParaRPr lang="en-US" sz="800" dirty="0"/>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800" dirty="0" smtClean="0"/>
                        <a:t>(The</a:t>
                      </a:r>
                      <a:r>
                        <a:rPr lang="en-US" sz="800" baseline="0" dirty="0" smtClean="0"/>
                        <a:t> deprotonated thiol side chain on </a:t>
                      </a:r>
                      <a:r>
                        <a:rPr lang="en-US" sz="800" baseline="0" dirty="0" err="1" smtClean="0"/>
                        <a:t>Cyc</a:t>
                      </a:r>
                      <a:r>
                        <a:rPr lang="en-US" sz="800" baseline="0" dirty="0" smtClean="0"/>
                        <a:t> so that there is a negative charge on the sulfur) </a:t>
                      </a:r>
                      <a:endParaRPr lang="en-US" sz="800" dirty="0"/>
                    </a:p>
                  </a:txBody>
                  <a:tcPr/>
                </a:tc>
                <a:extLst>
                  <a:ext uri="{0D108BD9-81ED-4DB2-BD59-A6C34878D82A}">
                    <a16:rowId xmlns:a16="http://schemas.microsoft.com/office/drawing/2014/main" xmlns="" val="10005"/>
                  </a:ext>
                </a:extLst>
              </a:tr>
              <a:tr h="659948">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800" dirty="0" smtClean="0"/>
                        <a:t>Lys</a:t>
                      </a:r>
                      <a:endParaRPr lang="en-US" sz="800" dirty="0"/>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800" dirty="0" smtClean="0"/>
                        <a:t>(The protonated amino group of the side chain</a:t>
                      </a:r>
                      <a:r>
                        <a:rPr lang="en-US" sz="800" baseline="0" dirty="0" smtClean="0"/>
                        <a:t> with three hydrogens and a positive charge on the nitrogen) </a:t>
                      </a:r>
                      <a:endParaRPr lang="en-US" sz="800" dirty="0"/>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800" dirty="0" smtClean="0"/>
                        <a:t>(The</a:t>
                      </a:r>
                      <a:r>
                        <a:rPr lang="en-US" sz="800" baseline="0" dirty="0" smtClean="0"/>
                        <a:t> amino group part of the side chain from </a:t>
                      </a:r>
                      <a:r>
                        <a:rPr lang="en-US" sz="800" baseline="0" dirty="0" err="1" smtClean="0"/>
                        <a:t>lys</a:t>
                      </a:r>
                      <a:r>
                        <a:rPr lang="en-US" sz="800" baseline="0" dirty="0" smtClean="0"/>
                        <a:t>)</a:t>
                      </a:r>
                      <a:endParaRPr lang="en-US" sz="800" dirty="0"/>
                    </a:p>
                  </a:txBody>
                  <a:tcPr/>
                </a:tc>
                <a:extLst>
                  <a:ext uri="{0D108BD9-81ED-4DB2-BD59-A6C34878D82A}">
                    <a16:rowId xmlns:a16="http://schemas.microsoft.com/office/drawing/2014/main" xmlns="" val="10006"/>
                  </a:ext>
                </a:extLst>
              </a:tr>
              <a:tr h="770516">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800" dirty="0" err="1" smtClean="0"/>
                        <a:t>Arg</a:t>
                      </a:r>
                      <a:endParaRPr lang="en-US" sz="800" dirty="0"/>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800" dirty="0" smtClean="0"/>
                        <a:t>(The side chain</a:t>
                      </a:r>
                      <a:r>
                        <a:rPr lang="en-US" sz="800" baseline="0" dirty="0" smtClean="0"/>
                        <a:t> of </a:t>
                      </a:r>
                      <a:r>
                        <a:rPr lang="en-US" sz="800" baseline="0" dirty="0" err="1" smtClean="0"/>
                        <a:t>Arg</a:t>
                      </a:r>
                      <a:r>
                        <a:rPr lang="en-US" sz="800" baseline="0" dirty="0" smtClean="0"/>
                        <a:t> with two hydrogens on the nitrogen double bonded to the carbon so that the nitrogen has a positive charge) </a:t>
                      </a:r>
                      <a:endParaRPr lang="en-US" sz="800" dirty="0"/>
                    </a:p>
                  </a:txBody>
                  <a:tcPr/>
                </a:tc>
                <a:tc>
                  <a:txBody>
                    <a:bodyPr/>
                    <a:lstStyle>
                      <a:lvl1pPr marL="0" algn="l" defTabSz="914400" rtl="0" eaLnBrk="1" latinLnBrk="0" hangingPunct="1">
                        <a:defRPr sz="1800" kern="1200">
                          <a:solidFill>
                            <a:schemeClr val="dk1"/>
                          </a:solidFill>
                          <a:latin typeface="Trebuchet MS"/>
                          <a:ea typeface="ヒラギノ角ゴ Pro W3"/>
                          <a:cs typeface="ヒラギノ角ゴ Pro W3"/>
                        </a:defRPr>
                      </a:lvl1pPr>
                      <a:lvl2pPr marL="457200" algn="l" defTabSz="914400" rtl="0" eaLnBrk="1" latinLnBrk="0" hangingPunct="1">
                        <a:defRPr sz="1800" kern="1200">
                          <a:solidFill>
                            <a:schemeClr val="dk1"/>
                          </a:solidFill>
                          <a:latin typeface="Trebuchet MS"/>
                          <a:ea typeface="ヒラギノ角ゴ Pro W3"/>
                          <a:cs typeface="ヒラギノ角ゴ Pro W3"/>
                        </a:defRPr>
                      </a:lvl2pPr>
                      <a:lvl3pPr marL="914400" algn="l" defTabSz="914400" rtl="0" eaLnBrk="1" latinLnBrk="0" hangingPunct="1">
                        <a:defRPr sz="1800" kern="1200">
                          <a:solidFill>
                            <a:schemeClr val="dk1"/>
                          </a:solidFill>
                          <a:latin typeface="Trebuchet MS"/>
                          <a:ea typeface="ヒラギノ角ゴ Pro W3"/>
                          <a:cs typeface="ヒラギノ角ゴ Pro W3"/>
                        </a:defRPr>
                      </a:lvl3pPr>
                      <a:lvl4pPr marL="1371600" algn="l" defTabSz="914400" rtl="0" eaLnBrk="1" latinLnBrk="0" hangingPunct="1">
                        <a:defRPr sz="1800" kern="1200">
                          <a:solidFill>
                            <a:schemeClr val="dk1"/>
                          </a:solidFill>
                          <a:latin typeface="Trebuchet MS"/>
                          <a:ea typeface="ヒラギノ角ゴ Pro W3"/>
                          <a:cs typeface="ヒラギノ角ゴ Pro W3"/>
                        </a:defRPr>
                      </a:lvl4pPr>
                      <a:lvl5pPr marL="1828800" algn="l" defTabSz="914400" rtl="0" eaLnBrk="1" latinLnBrk="0" hangingPunct="1">
                        <a:defRPr sz="1800" kern="1200">
                          <a:solidFill>
                            <a:schemeClr val="dk1"/>
                          </a:solidFill>
                          <a:latin typeface="Trebuchet MS"/>
                          <a:ea typeface="ヒラギノ角ゴ Pro W3"/>
                          <a:cs typeface="ヒラギノ角ゴ Pro W3"/>
                        </a:defRPr>
                      </a:lvl5pPr>
                      <a:lvl6pPr marL="2286000" algn="l" defTabSz="914400" rtl="0" eaLnBrk="1" latinLnBrk="0" hangingPunct="1">
                        <a:defRPr sz="1800" kern="1200">
                          <a:solidFill>
                            <a:schemeClr val="dk1"/>
                          </a:solidFill>
                          <a:latin typeface="Trebuchet MS"/>
                          <a:ea typeface="ヒラギノ角ゴ Pro W3"/>
                          <a:cs typeface="ヒラギノ角ゴ Pro W3"/>
                        </a:defRPr>
                      </a:lvl6pPr>
                      <a:lvl7pPr marL="2743200" algn="l" defTabSz="914400" rtl="0" eaLnBrk="1" latinLnBrk="0" hangingPunct="1">
                        <a:defRPr sz="1800" kern="1200">
                          <a:solidFill>
                            <a:schemeClr val="dk1"/>
                          </a:solidFill>
                          <a:latin typeface="Trebuchet MS"/>
                          <a:ea typeface="ヒラギノ角ゴ Pro W3"/>
                          <a:cs typeface="ヒラギノ角ゴ Pro W3"/>
                        </a:defRPr>
                      </a:lvl7pPr>
                      <a:lvl8pPr marL="3200400" algn="l" defTabSz="914400" rtl="0" eaLnBrk="1" latinLnBrk="0" hangingPunct="1">
                        <a:defRPr sz="1800" kern="1200">
                          <a:solidFill>
                            <a:schemeClr val="dk1"/>
                          </a:solidFill>
                          <a:latin typeface="Trebuchet MS"/>
                          <a:ea typeface="ヒラギノ角ゴ Pro W3"/>
                          <a:cs typeface="ヒラギノ角ゴ Pro W3"/>
                        </a:defRPr>
                      </a:lvl8pPr>
                      <a:lvl9pPr marL="3657600" algn="l" defTabSz="914400" rtl="0" eaLnBrk="1" latinLnBrk="0" hangingPunct="1">
                        <a:defRPr sz="1800" kern="1200">
                          <a:solidFill>
                            <a:schemeClr val="dk1"/>
                          </a:solidFill>
                          <a:latin typeface="Trebuchet MS"/>
                          <a:ea typeface="ヒラギノ角ゴ Pro W3"/>
                          <a:cs typeface="ヒラギノ角ゴ Pro W3"/>
                        </a:defRPr>
                      </a:lvl9pPr>
                    </a:lstStyle>
                    <a:p>
                      <a:r>
                        <a:rPr lang="en-US" sz="800" dirty="0" smtClean="0"/>
                        <a:t>(the side chain</a:t>
                      </a:r>
                      <a:r>
                        <a:rPr lang="en-US" sz="800" baseline="0" dirty="0" smtClean="0"/>
                        <a:t> of </a:t>
                      </a:r>
                      <a:r>
                        <a:rPr lang="en-US" sz="800" baseline="0" dirty="0" err="1" smtClean="0"/>
                        <a:t>Arg</a:t>
                      </a:r>
                      <a:r>
                        <a:rPr lang="en-US" sz="800" baseline="0" dirty="0" smtClean="0"/>
                        <a:t> which has an overall neutral charge) </a:t>
                      </a:r>
                      <a:endParaRPr lang="en-US" sz="800" dirty="0"/>
                    </a:p>
                  </a:txBody>
                  <a:tcPr/>
                </a:tc>
                <a:extLst>
                  <a:ext uri="{0D108BD9-81ED-4DB2-BD59-A6C34878D82A}">
                    <a16:rowId xmlns:a16="http://schemas.microsoft.com/office/drawing/2014/main" xmlns="" val="10007"/>
                  </a:ext>
                </a:extLst>
              </a:tr>
            </a:tbl>
          </a:graphicData>
        </a:graphic>
      </p:graphicFrame>
      <p:pic>
        <p:nvPicPr>
          <p:cNvPr id="7" name="Picture 6" descr="Table 7.17 with three columns and eight rows. The column headings are amino acid, general acid form, and general base form."/>
          <p:cNvPicPr>
            <a:picLocks noChangeAspect="1"/>
          </p:cNvPicPr>
          <p:nvPr/>
        </p:nvPicPr>
        <p:blipFill>
          <a:blip r:embed="rId3"/>
          <a:stretch>
            <a:fillRect/>
          </a:stretch>
        </p:blipFill>
        <p:spPr>
          <a:xfrm>
            <a:off x="2566719" y="1114798"/>
            <a:ext cx="3855346" cy="5403981"/>
          </a:xfrm>
          <a:prstGeom prst="rect">
            <a:avLst/>
          </a:prstGeom>
        </p:spPr>
      </p:pic>
      <p:sp>
        <p:nvSpPr>
          <p:cNvPr id="4" name="Footer Placeholder 3"/>
          <p:cNvSpPr>
            <a:spLocks noGrp="1"/>
          </p:cNvSpPr>
          <p:nvPr>
            <p:ph type="ftr" sz="quarter" idx="3"/>
          </p:nvPr>
        </p:nvSpPr>
        <p:spPr>
          <a:xfrm>
            <a:off x="2019300" y="6574868"/>
            <a:ext cx="5105400" cy="283132"/>
          </a:xfrm>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4320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Catalytic Mechanisms, Part 1 </a:t>
            </a:r>
            <a:endParaRPr lang="en-US" dirty="0"/>
          </a:p>
        </p:txBody>
      </p:sp>
      <p:sp>
        <p:nvSpPr>
          <p:cNvPr id="3" name="Content Placeholder 2"/>
          <p:cNvSpPr>
            <a:spLocks noGrp="1"/>
          </p:cNvSpPr>
          <p:nvPr>
            <p:ph idx="1"/>
          </p:nvPr>
        </p:nvSpPr>
        <p:spPr>
          <a:xfrm>
            <a:off x="457201" y="1490462"/>
            <a:ext cx="3468914" cy="4994639"/>
          </a:xfrm>
        </p:spPr>
        <p:txBody>
          <a:bodyPr/>
          <a:lstStyle/>
          <a:p>
            <a:pPr marL="514350" indent="-514350">
              <a:buSzPct val="95000"/>
              <a:buFont typeface="+mj-lt"/>
              <a:buAutoNum type="arabicPeriod"/>
            </a:pPr>
            <a:endParaRPr lang="en-US" dirty="0" smtClean="0"/>
          </a:p>
        </p:txBody>
      </p:sp>
      <p:pic>
        <p:nvPicPr>
          <p:cNvPr id="9" name="Picture 8" descr="Figure 7.18 shows the mechanism of RNA cleavage in the active site of ribonuclease. Two histidine residues in the active site acts as an acid and a base to split the RNA molecule. In the first step there is a molecule of RNA in the active site and there are two histone residues shown. His12 acts as a general base to abstract a proton from the RNA molecule and His119 acts as a general acid to donate a proton to the RNA molecule which leaves the active site. In the next step water is added to the active site and one molecule of RNA leaves the active site. His12 now acts as a general acid, donating a proton to the remaining part of the RNA molecule and His119 now acts as a general base accepting a proton from water, forming a hydroxyl group that at the phosphoryl group of the remaining RNA. In the last step the RNA molecule is fully split and the His residues are back in their initial state."/>
          <p:cNvPicPr>
            <a:picLocks noChangeAspect="1"/>
          </p:cNvPicPr>
          <p:nvPr/>
        </p:nvPicPr>
        <p:blipFill>
          <a:blip r:embed="rId3"/>
          <a:stretch>
            <a:fillRect/>
          </a:stretch>
        </p:blipFill>
        <p:spPr>
          <a:xfrm>
            <a:off x="4038599" y="1757779"/>
            <a:ext cx="4608121" cy="3713803"/>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305519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Catalytic Mechanisms, Part 2 </a:t>
            </a:r>
            <a:endParaRPr lang="en-US" dirty="0"/>
          </a:p>
        </p:txBody>
      </p:sp>
      <p:sp>
        <p:nvSpPr>
          <p:cNvPr id="3" name="Content Placeholder 2"/>
          <p:cNvSpPr>
            <a:spLocks noGrp="1"/>
          </p:cNvSpPr>
          <p:nvPr>
            <p:ph idx="1"/>
          </p:nvPr>
        </p:nvSpPr>
        <p:spPr>
          <a:xfrm>
            <a:off x="457200" y="1490462"/>
            <a:ext cx="3664857" cy="4994639"/>
          </a:xfrm>
        </p:spPr>
        <p:txBody>
          <a:bodyPr/>
          <a:lstStyle/>
          <a:p>
            <a:pPr marL="514350" indent="-514350">
              <a:buSzPct val="95000"/>
              <a:buFont typeface="+mj-lt"/>
              <a:buAutoNum type="arabicPeriod"/>
            </a:pPr>
            <a:endParaRPr lang="en-US" dirty="0" smtClean="0"/>
          </a:p>
        </p:txBody>
      </p:sp>
      <p:pic>
        <p:nvPicPr>
          <p:cNvPr id="9" name="Picture 8" descr="Figure 7.19 show the formation of 1,3-bisphosphoglycerate from glyceraldehyde-3-phosphate in the active site of the glycolytic enzyme. The first step shows the aldehyde group of the glyceraldehyde-3-phosphate as the substrate and the thiol group and the positive upper N upper A upper D in the active site of the enzyme. There is an annotation that says substrate binding initiates formation of a thiohemiacetal intermediate which is covalently bound to the enzyme. In the second step, the thiol group is bonded to the carbon in the aldehyde group. There is an annotation that says Coenzyme positive upper N upper A upper D oxidized the thiohemiacetal to an acyl thioester intermediate. In the third step, an acyl thioester has formed which is an aldehyde with a sulfur instead of a hydrogen attached to the carbon. The hydrogen forms upper N upper A upper D upper H. There is an annotation that says reduced upper N upper A upper D upper H is replaced by positive upper N upper A upper D. In the fourth step there is an inorganic phosphate in the active site that reacts with the acyl thiohemiacetal intermediate. There is annotation that says nucleophilic attack by inorganic phosphate forms an acyl phosphate product. The final product is an acyl phosphate with an R group attached which is the 1,3-bisphosphoglycerate."/>
          <p:cNvPicPr>
            <a:picLocks noChangeAspect="1"/>
          </p:cNvPicPr>
          <p:nvPr/>
        </p:nvPicPr>
        <p:blipFill>
          <a:blip r:embed="rId3"/>
          <a:stretch>
            <a:fillRect/>
          </a:stretch>
        </p:blipFill>
        <p:spPr>
          <a:xfrm>
            <a:off x="4180585" y="1737721"/>
            <a:ext cx="4506216" cy="3131821"/>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837923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Catalytic Mechanisms, Part 3 </a:t>
            </a:r>
            <a:endParaRPr lang="en-US" dirty="0"/>
          </a:p>
        </p:txBody>
      </p:sp>
      <p:sp>
        <p:nvSpPr>
          <p:cNvPr id="3" name="Content Placeholder 2"/>
          <p:cNvSpPr>
            <a:spLocks noGrp="1"/>
          </p:cNvSpPr>
          <p:nvPr>
            <p:ph idx="1"/>
          </p:nvPr>
        </p:nvSpPr>
        <p:spPr>
          <a:xfrm>
            <a:off x="457200" y="1490462"/>
            <a:ext cx="3692535" cy="4994639"/>
          </a:xfrm>
        </p:spPr>
        <p:txBody>
          <a:bodyPr/>
          <a:lstStyle/>
          <a:p>
            <a:pPr marL="514350" indent="-514350">
              <a:buSzPct val="95000"/>
              <a:buFont typeface="+mj-lt"/>
              <a:buAutoNum type="arabicPeriod"/>
            </a:pPr>
            <a:endParaRPr lang="en-US" dirty="0" smtClean="0"/>
          </a:p>
        </p:txBody>
      </p:sp>
      <p:pic>
        <p:nvPicPr>
          <p:cNvPr id="9" name="Picture 8" descr="Figure 7.20 shows a carbonic anhydrase reaction using a positive 2 zinc ion to form a bicarbonate product. The active site of the enzyme has a positive 2 zinc ion that is connected to the enzyme by three His residues and there is a hydroxide anion attached to the positive 2 zinc ion. There is an arrow from the two electrons to the central carbon in the carbon dioxide and an arrow from that carbon to one of the oxygen also on the carbon dioxide. There is an annotation that says, positive 2 zinc ion promotes the formation of a hydroxide anion that acts as a nucleophile. In the next step, the hydroxide anion is attached to the carbon dioxide and there is a dotted line to the zinc ion. There is an annotation that says Bicarbonate product is coordinate to positive 2 zinc ion. In the next step water is added and reacts with the zinc ion. There is a bicarbonate molecule and hydrogen ion released."/>
          <p:cNvPicPr>
            <a:picLocks noChangeAspect="1"/>
          </p:cNvPicPr>
          <p:nvPr/>
        </p:nvPicPr>
        <p:blipFill>
          <a:blip r:embed="rId3"/>
          <a:stretch>
            <a:fillRect/>
          </a:stretch>
        </p:blipFill>
        <p:spPr>
          <a:xfrm>
            <a:off x="4275011" y="1602354"/>
            <a:ext cx="4318200" cy="4674146"/>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991376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Enzyme-Mediated Reactions, Part 1  </a:t>
            </a:r>
            <a:endParaRPr lang="en-US" sz="3600" dirty="0"/>
          </a:p>
        </p:txBody>
      </p:sp>
      <p:sp>
        <p:nvSpPr>
          <p:cNvPr id="3" name="Content Placeholder 2"/>
          <p:cNvSpPr>
            <a:spLocks noGrp="1"/>
          </p:cNvSpPr>
          <p:nvPr>
            <p:ph idx="1"/>
          </p:nvPr>
        </p:nvSpPr>
        <p:spPr>
          <a:xfrm>
            <a:off x="457200" y="1084758"/>
            <a:ext cx="8229600" cy="2050328"/>
          </a:xfrm>
        </p:spPr>
        <p:txBody>
          <a:bodyPr/>
          <a:lstStyle/>
          <a:p>
            <a:endParaRPr lang="en-US" dirty="0" smtClean="0"/>
          </a:p>
        </p:txBody>
      </p:sp>
      <p:pic>
        <p:nvPicPr>
          <p:cNvPr id="12" name="Picture 11" descr="Image 7.22 shows two enzyme-medicated redox reactions that use coenzymes. Image A shows the enzyme lactate dehydrogenase reduces pyruvate to lactate and oxidizes upper N upper H upper A upper D upper H to positive upper N upper A upper D. At the top of the image is the chemical structure for upper N upper H upper A upper D upper H and the chemical structure of the oxidized form, positive upper N upper A upper D. There is one less hydrogen and a positive nitrogen in the oxidized form. At the bottom of the image is a pyruvate molecule which is a ketone with a methyl group and carboxyl acid group. Lactate dehydrogenase catalyzes the conversion of pyruvate to lactate and upper N upper A upper D upper H and a hydrogen ion to positive 1 upper N upper A upper D. Lactate is carbon a methyl group, a carboxylic acid, a hydroxyl group and a hydrogen. Image B shows the enzyme succinate dehydrogenase oxidizes succinate to fumarate and reduces upper F upper A upper D to upper F upper A upper D upper H 2. At the top of the image is the chemical structure for upper F upper A upper D which has the chemical formula upper C 27 upper H 33 upper N 9 upper O 15 upper P 2. The reduced form is upper F upper A upper D upper H 2 which has two additional carbons on the structure. The bottom of the image is a succinate molecule which is two carbon chain with carboxylic acid groups at the terminal carbons. Succinate reacts with succinate dehydrogenase to form fumarate and at the same time upper F upper A upper D is oxidized with two hydrogens from succinate to form upper F upper A upper D upper H 2. Fumarate has carbons doubled bonded to each other and a hydrogen and carboxylic acid on each carbon."/>
          <p:cNvPicPr>
            <a:picLocks noChangeAspect="1"/>
          </p:cNvPicPr>
          <p:nvPr/>
        </p:nvPicPr>
        <p:blipFill>
          <a:blip r:embed="rId3"/>
          <a:stretch>
            <a:fillRect/>
          </a:stretch>
        </p:blipFill>
        <p:spPr>
          <a:xfrm>
            <a:off x="1055914" y="3288538"/>
            <a:ext cx="7032172" cy="3199638"/>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4209043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Enzyme-Mediated Reactions, Part 2 </a:t>
            </a:r>
            <a:endParaRPr lang="en-US" sz="3600" dirty="0"/>
          </a:p>
        </p:txBody>
      </p:sp>
      <p:sp>
        <p:nvSpPr>
          <p:cNvPr id="3" name="Content Placeholder 2"/>
          <p:cNvSpPr>
            <a:spLocks noGrp="1"/>
          </p:cNvSpPr>
          <p:nvPr>
            <p:ph idx="1"/>
          </p:nvPr>
        </p:nvSpPr>
        <p:spPr>
          <a:xfrm>
            <a:off x="457200" y="1084758"/>
            <a:ext cx="8229600" cy="1549585"/>
          </a:xfrm>
        </p:spPr>
        <p:txBody>
          <a:bodyPr/>
          <a:lstStyle/>
          <a:p>
            <a:pPr>
              <a:buFont typeface="+mj-lt"/>
              <a:buAutoNum type="arabicPeriod" startAt="2"/>
            </a:pPr>
            <a:endParaRPr lang="en-US" dirty="0" smtClean="0"/>
          </a:p>
        </p:txBody>
      </p:sp>
      <p:pic>
        <p:nvPicPr>
          <p:cNvPr id="9" name="Picture 8" descr="Figure 7.23 shows two metabolite transformation reactions. In image A, dihydroxyacetone phosphate has the chemical formula upper C 3 upper H 7 upper O 3 and upper P. The molecule is an acetone with a phosphate group attached to one carbon and a hydroxyl group attached to the carbon. Dihydroxyacetone phosphate interacts with Triose phosphate isomerase to form glyceraldehyde-3-phospahte which also has the chemical formula upper C 3 upper H 7 upper O 3 and upper P. The molecule is an aldehyde with a carbon, a hydroxyl group, and a phosphate group attached to it. In image B, Dimethylallyl diphosphate reacts with isopentenyl diphosphate in the presence of Prenyl Transferase to form geranyl diphosphate and pyrophosphate.  Dimethylallyl diphosphate and isopentenyl diphosphate have the same chemical formula, upper C 5 upper H 12 upper O 7 upper P 2 and the only difference is the position of a double bond. Pyrophosphate has the chemical formula negative 4 upper P 2 upper O 7 and Geranyl diphosphate has the chemical formula upper C 10 upper H 20 upper O 7 upper P 2."/>
          <p:cNvPicPr>
            <a:picLocks noChangeAspect="1"/>
          </p:cNvPicPr>
          <p:nvPr/>
        </p:nvPicPr>
        <p:blipFill>
          <a:blip r:embed="rId3"/>
          <a:stretch>
            <a:fillRect/>
          </a:stretch>
        </p:blipFill>
        <p:spPr>
          <a:xfrm>
            <a:off x="2547330" y="2712280"/>
            <a:ext cx="4049340" cy="3780394"/>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1700866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Enzyme-Mediated Reactions, Part 3 </a:t>
            </a:r>
            <a:endParaRPr lang="en-US" sz="3600" dirty="0"/>
          </a:p>
        </p:txBody>
      </p:sp>
      <p:sp>
        <p:nvSpPr>
          <p:cNvPr id="3" name="Content Placeholder 2"/>
          <p:cNvSpPr>
            <a:spLocks noGrp="1"/>
          </p:cNvSpPr>
          <p:nvPr>
            <p:ph idx="1"/>
          </p:nvPr>
        </p:nvSpPr>
        <p:spPr>
          <a:xfrm>
            <a:off x="457200" y="1084758"/>
            <a:ext cx="8229600" cy="2715306"/>
          </a:xfrm>
        </p:spPr>
        <p:txBody>
          <a:bodyPr>
            <a:normAutofit/>
          </a:bodyPr>
          <a:lstStyle/>
          <a:p>
            <a:pPr>
              <a:buFont typeface="+mj-lt"/>
              <a:buAutoNum type="arabicPeriod" startAt="3"/>
            </a:pPr>
            <a:endParaRPr lang="en-US" dirty="0" smtClean="0"/>
          </a:p>
        </p:txBody>
      </p:sp>
      <p:pic>
        <p:nvPicPr>
          <p:cNvPr id="9" name="Picture 8" descr="The modification from Phosphatidylinositol-4,5-bisphosphate which is when insulin signaling is off to Phosphatidylinositol-3,4,5-triphosphate which is when insulin signaling is on. Phosphoinositide-3 kinase catalyzes this conversion and also converts upper A upper T upper P to upper A upper D upper P. The reverse reaction involves phosphatase and tensin homolog where the input is water and results in inorganic phosphate."/>
          <p:cNvPicPr>
            <a:picLocks noChangeAspect="1"/>
          </p:cNvPicPr>
          <p:nvPr/>
        </p:nvPicPr>
        <p:blipFill>
          <a:blip r:embed="rId3"/>
          <a:stretch>
            <a:fillRect/>
          </a:stretch>
        </p:blipFill>
        <p:spPr>
          <a:xfrm>
            <a:off x="1986702" y="3882571"/>
            <a:ext cx="5170597" cy="2596378"/>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145741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7.3 Enzyme Reaction Mechanism</a:t>
            </a:r>
            <a:endParaRPr lang="en-US" dirty="0"/>
          </a:p>
        </p:txBody>
      </p:sp>
      <p:sp>
        <p:nvSpPr>
          <p:cNvPr id="3" name="Content Placeholder 2"/>
          <p:cNvSpPr>
            <a:spLocks noGrp="1"/>
          </p:cNvSpPr>
          <p:nvPr>
            <p:ph idx="1"/>
          </p:nvPr>
        </p:nvSpPr>
        <p:spPr/>
        <p:txBody>
          <a:bodyPr/>
          <a:lstStyle/>
          <a:p>
            <a:endParaRPr lang="en-US" dirty="0" smtClean="0"/>
          </a:p>
        </p:txBody>
      </p:sp>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876497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Chymotrypsin: A Serine Protease</a:t>
            </a:r>
            <a:endParaRPr lang="en-US" dirty="0"/>
          </a:p>
        </p:txBody>
      </p:sp>
      <p:sp>
        <p:nvSpPr>
          <p:cNvPr id="3" name="Content Placeholder 2"/>
          <p:cNvSpPr>
            <a:spLocks noGrp="1"/>
          </p:cNvSpPr>
          <p:nvPr>
            <p:ph idx="1"/>
          </p:nvPr>
        </p:nvSpPr>
        <p:spPr>
          <a:xfrm>
            <a:off x="457199" y="1490439"/>
            <a:ext cx="8287657" cy="2014762"/>
          </a:xfrm>
        </p:spPr>
        <p:txBody>
          <a:bodyPr>
            <a:normAutofit/>
          </a:bodyPr>
          <a:lstStyle/>
          <a:p>
            <a:pPr>
              <a:spcBef>
                <a:spcPts val="0"/>
              </a:spcBef>
            </a:pPr>
            <a:endParaRPr lang="en-US" sz="2800" dirty="0" smtClean="0"/>
          </a:p>
        </p:txBody>
      </p:sp>
      <p:pic>
        <p:nvPicPr>
          <p:cNvPr id="15" name="Picture 14" descr="Two images showing the active site for the chymotrypsin enzyme. Image A shows the ribbon diagram of the active site in the protein Chymotrypsin. The residues Asp102, His 57 and Ser195 are shown. Image B shows the active site pocket for Chymotrypsin. There are two hydrogens bonds between the residues Asp102, His 57 and Ser195. There is a bond from the negative oxygen on Asp102 to the hydrogen on the nitrogen of His57 and hydrogen from the nitrogen on His57 to the hydrogen on the oxygen of Ser195."/>
          <p:cNvPicPr>
            <a:picLocks noChangeAspect="1"/>
          </p:cNvPicPr>
          <p:nvPr/>
        </p:nvPicPr>
        <p:blipFill>
          <a:blip r:embed="rId3"/>
          <a:stretch>
            <a:fillRect/>
          </a:stretch>
        </p:blipFill>
        <p:spPr>
          <a:xfrm>
            <a:off x="1042445" y="3591057"/>
            <a:ext cx="7059111" cy="2838772"/>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106783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095"/>
            <a:ext cx="8367486" cy="914400"/>
          </a:xfrm>
        </p:spPr>
        <p:txBody>
          <a:bodyPr/>
          <a:lstStyle/>
          <a:p>
            <a:r>
              <a:rPr lang="en-US" sz="3400" dirty="0" smtClean="0"/>
              <a:t>Catalytic Mechanism for </a:t>
            </a:r>
            <a:r>
              <a:rPr lang="en-US" sz="3400" dirty="0" err="1" smtClean="0"/>
              <a:t>Chymotrypsin</a:t>
            </a:r>
            <a:endParaRPr lang="en-US" sz="3400" dirty="0"/>
          </a:p>
        </p:txBody>
      </p:sp>
      <p:pic>
        <p:nvPicPr>
          <p:cNvPr id="7" name="Picture 6" descr="Figure 7.28 shows the five steps involved in the catalytic mechanism of chymotrypsin. The first image shows the enzyme active site. There are two hydrogen bonds between Asp102, His57, and Ser195 and there is a substrate specificity pocket and an oxyanion hole. In the first step the polypeptide substrate binds to the enzyme active site. The R group fits into the substrate specificity pocket and the doubled bonded oxygens fits into the oxyanion hole. In the second step, His57 removes a proton from Ser195, which allows a nucleophilic attack by the serine oxygen on the carbonyl carbon of the peptide. There is an arrow from the two electrons on the nitrogen on His57 to the hydrogen on the Ser195 and an arrow from there to the carbonyl carbon of the peptide. In the third step, His57 donates a proton to the amino group of the substrate, resulting in peptide bond cleavage. The carboxyl-terminal fragment is released as the first product. The first tetrahedral intermediate is formed and the carboxyl-terminal fragment is released. The oxyanion is stabilized in oxyanion hole made by backbone amino groups of Gly193 and Ser195.  In the fourth step, water enters the active site. His57 acts as a general base and removes a proton from water. The resulting negative upper O upper H acts as a nucleophile and attacks the carbonyl carbon of the covalent acyl-enzyme intermediate. In the fifth step, His57 donates a proton to Ser195, resulting in cleavage of the acyl-enzyme intermediate. The amino-terminal fragment is released as the second product, and the catalytic triad is regenerated. The oxyanion is stabilized in oxyanion hold made by backbone amino groups of Gly193 and Ser195. The second product is the amino-terminal fragment. In step 6, the functional catalytic triad is regenerated within the enzyme active side."/>
          <p:cNvPicPr>
            <a:picLocks noChangeAspect="1"/>
          </p:cNvPicPr>
          <p:nvPr/>
        </p:nvPicPr>
        <p:blipFill>
          <a:blip r:embed="rId3"/>
          <a:stretch>
            <a:fillRect/>
          </a:stretch>
        </p:blipFill>
        <p:spPr>
          <a:xfrm>
            <a:off x="2650724" y="1194955"/>
            <a:ext cx="3842552" cy="5178873"/>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5683733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Enzyme Specificity</a:t>
            </a:r>
            <a:endParaRPr lang="en-US" dirty="0"/>
          </a:p>
        </p:txBody>
      </p:sp>
      <p:sp>
        <p:nvSpPr>
          <p:cNvPr id="3" name="Content Placeholder 2"/>
          <p:cNvSpPr>
            <a:spLocks noGrp="1"/>
          </p:cNvSpPr>
          <p:nvPr>
            <p:ph idx="1"/>
          </p:nvPr>
        </p:nvSpPr>
        <p:spPr/>
        <p:txBody>
          <a:bodyPr/>
          <a:lstStyle/>
          <a:p>
            <a:r>
              <a:rPr lang="en-US" dirty="0" smtClean="0"/>
              <a:t>Lock and </a:t>
            </a:r>
            <a:r>
              <a:rPr lang="en-US" dirty="0" smtClean="0"/>
              <a:t>key</a:t>
            </a:r>
          </a:p>
          <a:p>
            <a:endParaRPr lang="en-US" dirty="0"/>
          </a:p>
          <a:p>
            <a:endParaRPr lang="en-US" dirty="0" smtClean="0"/>
          </a:p>
          <a:p>
            <a:endParaRPr lang="en-US" dirty="0" smtClean="0"/>
          </a:p>
          <a:p>
            <a:r>
              <a:rPr lang="en-US" dirty="0" smtClean="0"/>
              <a:t>Induced fit</a:t>
            </a:r>
          </a:p>
        </p:txBody>
      </p:sp>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478962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Enzyme Specificity for Binding Pockets</a:t>
            </a:r>
            <a:endParaRPr lang="en-US" dirty="0"/>
          </a:p>
        </p:txBody>
      </p:sp>
      <p:pic>
        <p:nvPicPr>
          <p:cNvPr id="7" name="Picture 6" descr="Three images of different active site in the proteins Chymotrypsin, Trypsin, and Elastase. Chymotrypsin has three amino acid labeled: two gly and ser. There is a description that says: large substrate binding pocket accommodates aromatic residues such as tyrosine. Trypsin has three amino acid labeled: two gly and asp. There is a description that says: Binding pocket with a negatively charged residue at the bottom accommodates residues with a positive charge such as arginine. Elastase has three amino acids labeled: Thr, Val and Ser. There is a description that says: Thy and Val residues close off the binding pocket so that only small residues such as alanine can be accommodates."/>
          <p:cNvPicPr>
            <a:picLocks noChangeAspect="1"/>
          </p:cNvPicPr>
          <p:nvPr/>
        </p:nvPicPr>
        <p:blipFill>
          <a:blip r:embed="rId3"/>
          <a:stretch>
            <a:fillRect/>
          </a:stretch>
        </p:blipFill>
        <p:spPr>
          <a:xfrm>
            <a:off x="660400" y="1491744"/>
            <a:ext cx="7823200" cy="4990084"/>
          </a:xfrm>
          <a:prstGeom prst="rect">
            <a:avLst/>
          </a:prstGeom>
        </p:spPr>
      </p:pic>
      <p:sp>
        <p:nvSpPr>
          <p:cNvPr id="4" name="Footer Placeholder 3"/>
          <p:cNvSpPr>
            <a:spLocks noGrp="1"/>
          </p:cNvSpPr>
          <p:nvPr>
            <p:ph type="ftr" sz="quarter" idx="11"/>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8625463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Enolase: A </a:t>
            </a:r>
            <a:r>
              <a:rPr lang="en-US" dirty="0" err="1" smtClean="0"/>
              <a:t>Metalloenzyme</a:t>
            </a:r>
            <a:r>
              <a:rPr lang="en-US" dirty="0" smtClean="0"/>
              <a:t> </a:t>
            </a:r>
            <a:endParaRPr lang="en-US" dirty="0"/>
          </a:p>
        </p:txBody>
      </p:sp>
      <p:sp>
        <p:nvSpPr>
          <p:cNvPr id="3" name="Content Placeholder 2"/>
          <p:cNvSpPr>
            <a:spLocks noGrp="1"/>
          </p:cNvSpPr>
          <p:nvPr>
            <p:ph idx="1"/>
          </p:nvPr>
        </p:nvSpPr>
        <p:spPr>
          <a:xfrm>
            <a:off x="457200" y="1084759"/>
            <a:ext cx="8229600" cy="2072582"/>
          </a:xfrm>
        </p:spPr>
        <p:txBody>
          <a:bodyPr>
            <a:normAutofit/>
          </a:bodyPr>
          <a:lstStyle/>
          <a:p>
            <a:endParaRPr lang="en-US" dirty="0" smtClean="0"/>
          </a:p>
        </p:txBody>
      </p:sp>
      <p:pic>
        <p:nvPicPr>
          <p:cNvPr id="12" name="Picture 11" descr="Ribbon diagram for the protein enolase. There are two identical sections. The right side has the description active site with positive 2 magnesium ion and substrate and the left side has the description active site with positive 2 magnesium ion and product."/>
          <p:cNvPicPr>
            <a:picLocks noChangeAspect="1"/>
          </p:cNvPicPr>
          <p:nvPr/>
        </p:nvPicPr>
        <p:blipFill>
          <a:blip r:embed="rId3"/>
          <a:stretch>
            <a:fillRect/>
          </a:stretch>
        </p:blipFill>
        <p:spPr>
          <a:xfrm>
            <a:off x="2887327" y="3233379"/>
            <a:ext cx="3369346" cy="3252038"/>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40556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Enolase’s Active Site</a:t>
            </a:r>
            <a:endParaRPr lang="en-US" dirty="0"/>
          </a:p>
        </p:txBody>
      </p:sp>
      <p:pic>
        <p:nvPicPr>
          <p:cNvPr id="13" name="Picture 12" descr="Ball and stick model of magnesium ions in the active site of enolase and interactions between the protein and the 2-phosphoglycerate.  Aspartate and glutamate residues bind the magnesium ions. His159 bonds with the phosphoryl group of the substrate and Arg374 interacts with Lys345."/>
          <p:cNvPicPr>
            <a:picLocks noChangeAspect="1"/>
          </p:cNvPicPr>
          <p:nvPr/>
        </p:nvPicPr>
        <p:blipFill>
          <a:blip r:embed="rId3"/>
          <a:stretch>
            <a:fillRect/>
          </a:stretch>
        </p:blipFill>
        <p:spPr>
          <a:xfrm>
            <a:off x="1617892" y="1238578"/>
            <a:ext cx="5908217" cy="5222675"/>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16793926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Catalytic Mechanism for Enolase</a:t>
            </a:r>
            <a:endParaRPr lang="en-US" dirty="0"/>
          </a:p>
        </p:txBody>
      </p:sp>
      <p:pic>
        <p:nvPicPr>
          <p:cNvPr id="11" name="Picture 10" descr="The active site of enolase is shown containing 2-phosphoglycerate. Two positive 2 magnesium ions are in the top of the active site and form ion interactions with the carboxylic acid oxygens in 2-phosphoglycerate. In the first step of the mechanism, Lys345 acts as a general base to pull a proton off of the second carbon, and its electrons are moved to form a double bond with the carbonyl carbon. This causes electrons in the double bonded oxygen to localize to the oxygen, giving it a negative charge and forming a carbanion intermediate. The negative charges on the oxygens in the carboxylate are stabilized by the two positive 2 magnesium ions. In the second step, Glu211 acts as a general acid. A pair of electrons on one of the negatively charged oxygen atoms reforms the double bond, causing two of the electrons in the carbon carbon double bond to be moved to the nearby carbon carbon single bond, where the second carbon has a hydroxyl group. The electrons that form the upper O upper C bond attack the hydrogen on Glu211 and the group leaves as water. After this step, the product phosphoenolpyruvate is formed."/>
          <p:cNvPicPr>
            <a:picLocks noChangeAspect="1"/>
          </p:cNvPicPr>
          <p:nvPr/>
        </p:nvPicPr>
        <p:blipFill>
          <a:blip r:embed="rId3"/>
          <a:stretch>
            <a:fillRect/>
          </a:stretch>
        </p:blipFill>
        <p:spPr>
          <a:xfrm>
            <a:off x="2335172" y="1168400"/>
            <a:ext cx="4473656" cy="5302504"/>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470597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HMG-CoA Reductase</a:t>
            </a:r>
            <a:endParaRPr lang="en-US" dirty="0"/>
          </a:p>
        </p:txBody>
      </p:sp>
      <p:sp>
        <p:nvSpPr>
          <p:cNvPr id="3" name="Content Placeholder 2"/>
          <p:cNvSpPr>
            <a:spLocks noGrp="1"/>
          </p:cNvSpPr>
          <p:nvPr>
            <p:ph idx="1"/>
          </p:nvPr>
        </p:nvSpPr>
        <p:spPr>
          <a:xfrm>
            <a:off x="457200" y="1084758"/>
            <a:ext cx="8229600" cy="3367499"/>
          </a:xfrm>
        </p:spPr>
        <p:txBody>
          <a:bodyPr/>
          <a:lstStyle/>
          <a:p>
            <a:endParaRPr lang="en-US" dirty="0" smtClean="0"/>
          </a:p>
        </p:txBody>
      </p:sp>
      <p:pic>
        <p:nvPicPr>
          <p:cNvPr id="12" name="Picture 11" descr="HMG-CoA reductase enzyme reduces HMG-CoA in to Mevalonate and CoA. Two upper N upper A upper p upper H is oxidized to two positive upper N upper A upper D upper P as cofactors. HMG-CoA has the chemical structure upper C 27 upper H 44 upper N 7 upper O 20 upper P 3 upper S. Mevalonate has the chemical structure upper C 6 upper H 12 upper O 4 and CoA has the chemical structure upper C 21 upper H 36 upper N 7 upper O 16 upper P 3 upper S."/>
          <p:cNvPicPr>
            <a:picLocks noChangeAspect="1"/>
          </p:cNvPicPr>
          <p:nvPr/>
        </p:nvPicPr>
        <p:blipFill>
          <a:blip r:embed="rId3"/>
          <a:stretch>
            <a:fillRect/>
          </a:stretch>
        </p:blipFill>
        <p:spPr>
          <a:xfrm>
            <a:off x="457200" y="4564452"/>
            <a:ext cx="8229600" cy="1687068"/>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084255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HMG-CoA Reductase Mechanism</a:t>
            </a:r>
            <a:endParaRPr lang="en-US" dirty="0"/>
          </a:p>
        </p:txBody>
      </p:sp>
      <p:pic>
        <p:nvPicPr>
          <p:cNvPr id="7" name="Picture 6" descr="Figure 7.35 shows the active site for HMG-CoA reductase that converts HMG-CoA to mevalonate. The active site shows the residues Glu83, Lys267, Asp283, and His381. In the first step, there is hydride transfer from upper N upper A upper D upper P upper H to the carbonyl carbon of HMG-CoA. The glu acts as a general acid to protonate the oxyanion and form a hydroxyl. The thioester is reduced and lys stabilizes hemithioacetal. In the second step, there is a cofactor exchange and positive upper N upper A upper D upper P is exchanged with upper N upper A upper D upper P upper. In the third step, glu acts as a general base and deprotonate the hydroxyl group and the histidine donates a proton to CoA. In the fourth step, there is a hydride transfer from upper N upper A upper D upper P upper H to the carbonyl center of the aldehyde. Glu acts as a general acid donates a proton to the oxygen of the aldehyde. There is a reduction of the aldehyde. This forms the mevalonate and the CoA."/>
          <p:cNvPicPr>
            <a:picLocks noChangeAspect="1"/>
          </p:cNvPicPr>
          <p:nvPr/>
        </p:nvPicPr>
        <p:blipFill>
          <a:blip r:embed="rId3"/>
          <a:stretch>
            <a:fillRect/>
          </a:stretch>
        </p:blipFill>
        <p:spPr>
          <a:xfrm>
            <a:off x="2192883" y="1124856"/>
            <a:ext cx="4758235" cy="5384801"/>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40742979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7.4 Enzyme Kinetics</a:t>
            </a:r>
            <a:endParaRPr lang="en-US" dirty="0"/>
          </a:p>
        </p:txBody>
      </p:sp>
      <p:sp>
        <p:nvSpPr>
          <p:cNvPr id="3" name="Content Placeholder 2"/>
          <p:cNvSpPr>
            <a:spLocks noGrp="1"/>
          </p:cNvSpPr>
          <p:nvPr>
            <p:ph idx="1"/>
          </p:nvPr>
        </p:nvSpPr>
        <p:spPr>
          <a:xfrm>
            <a:off x="457200" y="1084758"/>
            <a:ext cx="8229600" cy="4281899"/>
          </a:xfrm>
        </p:spPr>
        <p:txBody>
          <a:bodyPr>
            <a:normAutofit/>
          </a:bodyPr>
          <a:lstStyle/>
          <a:p>
            <a:endParaRPr lang="en-US" dirty="0" smtClean="0"/>
          </a:p>
        </p:txBody>
      </p:sp>
      <p:pic>
        <p:nvPicPr>
          <p:cNvPr id="13" name="Picture 12" descr="Begin equation, E plus S is in equilibrium with E S. The forward reaction has a rate constant of k sub 1 baseline, and the reverse reaction has a rate constant of k sub negative 1 baseline. E S also yields E plus P, with a rate constant of k sub 2 baseline. End equation."/>
          <p:cNvPicPr>
            <a:picLocks noChangeAspect="1"/>
          </p:cNvPicPr>
          <p:nvPr/>
        </p:nvPicPr>
        <p:blipFill>
          <a:blip r:embed="rId3"/>
          <a:stretch>
            <a:fillRect/>
          </a:stretch>
        </p:blipFill>
        <p:spPr>
          <a:xfrm>
            <a:off x="2022348" y="5450695"/>
            <a:ext cx="5099304" cy="920496"/>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42435411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095"/>
            <a:ext cx="8452884" cy="914400"/>
          </a:xfrm>
        </p:spPr>
        <p:txBody>
          <a:bodyPr/>
          <a:lstStyle/>
          <a:p>
            <a:r>
              <a:rPr lang="en-US" dirty="0" err="1" smtClean="0"/>
              <a:t>Michaelis-Menten</a:t>
            </a:r>
            <a:r>
              <a:rPr lang="en-US" dirty="0" smtClean="0"/>
              <a:t> Kinetics, Part 1</a:t>
            </a:r>
            <a:endParaRPr lang="en-US" dirty="0"/>
          </a:p>
        </p:txBody>
      </p:sp>
      <p:sp>
        <p:nvSpPr>
          <p:cNvPr id="3" name="Content Placeholder 2"/>
          <p:cNvSpPr>
            <a:spLocks noGrp="1"/>
          </p:cNvSpPr>
          <p:nvPr>
            <p:ph idx="1"/>
          </p:nvPr>
        </p:nvSpPr>
        <p:spPr>
          <a:xfrm>
            <a:off x="457200" y="1093576"/>
            <a:ext cx="4405086" cy="5391526"/>
          </a:xfrm>
        </p:spPr>
        <p:txBody>
          <a:bodyPr>
            <a:normAutofit/>
          </a:bodyPr>
          <a:lstStyle/>
          <a:p>
            <a:pPr>
              <a:lnSpc>
                <a:spcPct val="120000"/>
              </a:lnSpc>
            </a:pPr>
            <a:endParaRPr lang="en-US" dirty="0"/>
          </a:p>
        </p:txBody>
      </p:sp>
      <p:pic>
        <p:nvPicPr>
          <p:cNvPr id="8" name="Picture 7" descr="Graph 7.36b has an x-axis called initial substrate concentration and a y-axis called initial velocity (v subscript 0). The line is a hyperbolic curve that increases rapidly at first, then levels off and increases slowly."/>
          <p:cNvPicPr>
            <a:picLocks noChangeAspect="1"/>
          </p:cNvPicPr>
          <p:nvPr/>
        </p:nvPicPr>
        <p:blipFill>
          <a:blip r:embed="rId3"/>
          <a:stretch>
            <a:fillRect/>
          </a:stretch>
        </p:blipFill>
        <p:spPr>
          <a:xfrm>
            <a:off x="5014447" y="1269725"/>
            <a:ext cx="3600809" cy="3640941"/>
          </a:xfrm>
          <a:prstGeom prst="rect">
            <a:avLst/>
          </a:prstGeom>
        </p:spPr>
      </p:pic>
      <p:sp>
        <p:nvSpPr>
          <p:cNvPr id="4" name="Footer Placeholder 3"/>
          <p:cNvSpPr>
            <a:spLocks noGrp="1"/>
          </p:cNvSpPr>
          <p:nvPr>
            <p:ph type="ftr" sz="quarter" idx="3"/>
          </p:nvPr>
        </p:nvSpPr>
        <p:spPr/>
        <p:txBody>
          <a:bodyPr/>
          <a:lstStyle/>
          <a:p>
            <a:r>
              <a:rPr lang="en-US" dirty="0" smtClean="0"/>
              <a:t>Copyright © 2017 W. W. Norton &amp; Company</a:t>
            </a:r>
            <a:endParaRPr lang="en-US" dirty="0"/>
          </a:p>
        </p:txBody>
      </p:sp>
    </p:spTree>
    <p:extLst>
      <p:ext uri="{BB962C8B-B14F-4D97-AF65-F5344CB8AC3E}">
        <p14:creationId xmlns:p14="http://schemas.microsoft.com/office/powerpoint/2010/main" val="2486939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Enzyme Kinetics Animation</a:t>
            </a:r>
            <a:endParaRPr lang="en-US" dirty="0"/>
          </a:p>
        </p:txBody>
      </p:sp>
      <p:sp>
        <p:nvSpPr>
          <p:cNvPr id="3" name="Content Placeholder 2"/>
          <p:cNvSpPr>
            <a:spLocks noGrp="1"/>
          </p:cNvSpPr>
          <p:nvPr>
            <p:ph idx="1"/>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smtClean="0">
                <a:hlinkClick r:id="rId3"/>
              </a:rPr>
              <a:t>Click to view the Enzyme Kinetics Animation</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8025" y="1826932"/>
            <a:ext cx="5187949" cy="3890962"/>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084466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Steady-State Conditions</a:t>
            </a:r>
            <a:endParaRPr lang="en-US" dirty="0"/>
          </a:p>
        </p:txBody>
      </p:sp>
      <p:sp>
        <p:nvSpPr>
          <p:cNvPr id="7" name="Content Placeholder 6"/>
          <p:cNvSpPr>
            <a:spLocks noGrp="1"/>
          </p:cNvSpPr>
          <p:nvPr>
            <p:ph idx="1"/>
          </p:nvPr>
        </p:nvSpPr>
        <p:spPr>
          <a:xfrm>
            <a:off x="457200" y="1084758"/>
            <a:ext cx="8229600" cy="597754"/>
          </a:xfrm>
        </p:spPr>
        <p:txBody>
          <a:bodyPr/>
          <a:lstStyle/>
          <a:p>
            <a:r>
              <a:rPr lang="en-US" dirty="0" smtClean="0"/>
              <a:t>[ES] is constant after the initial reaction time.</a:t>
            </a:r>
          </a:p>
        </p:txBody>
      </p:sp>
      <p:pic>
        <p:nvPicPr>
          <p:cNvPr id="11" name="Picture 10" descr="A graph with the x-axis called time in seconds with a range from 0 to 25 and a y-axis called concentration. The graph is split into two sections, pre-steady state conditions and steady-state conditions. There are four lines on the graph. S is a diagonal line that is decreasing over time and P is a diagonal line that is increasing over time. Line [ES] and [E] are constant during the steady state conditions. Line [ES] is higher than [E]."/>
          <p:cNvPicPr>
            <a:picLocks noChangeAspect="1"/>
          </p:cNvPicPr>
          <p:nvPr/>
        </p:nvPicPr>
        <p:blipFill>
          <a:blip r:embed="rId3"/>
          <a:stretch>
            <a:fillRect/>
          </a:stretch>
        </p:blipFill>
        <p:spPr>
          <a:xfrm>
            <a:off x="2533759" y="1773064"/>
            <a:ext cx="4076482" cy="4697840"/>
          </a:xfrm>
          <a:prstGeom prst="rect">
            <a:avLst/>
          </a:prstGeom>
        </p:spPr>
      </p:pic>
      <p:sp>
        <p:nvSpPr>
          <p:cNvPr id="3" name="Footer Placeholder 2"/>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271228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Hexokinase: An Induced Fit Mechanism</a:t>
            </a:r>
            <a:endParaRPr lang="en-US" dirty="0"/>
          </a:p>
        </p:txBody>
      </p:sp>
      <p:pic>
        <p:nvPicPr>
          <p:cNvPr id="7" name="Picture 6" descr="Two ribbon diagrams of an enzyme with water molecules in one of the diagrams and glucose in the active site of the other diagram. The water molecules are in the active site but are exposed. When the glucose binds, there is a conformational change and the water is expelled from the active site. The glucose is bound in a less exposed active site. "/>
          <p:cNvPicPr>
            <a:picLocks noChangeAspect="1"/>
          </p:cNvPicPr>
          <p:nvPr/>
        </p:nvPicPr>
        <p:blipFill>
          <a:blip r:embed="rId3"/>
          <a:stretch>
            <a:fillRect/>
          </a:stretch>
        </p:blipFill>
        <p:spPr>
          <a:xfrm>
            <a:off x="457200" y="1765445"/>
            <a:ext cx="8229600" cy="3327110"/>
          </a:xfrm>
          <a:prstGeom prst="rect">
            <a:avLst/>
          </a:prstGeom>
        </p:spPr>
      </p:pic>
      <p:sp>
        <p:nvSpPr>
          <p:cNvPr id="4" name="Footer Placeholder 3"/>
          <p:cNvSpPr>
            <a:spLocks noGrp="1"/>
          </p:cNvSpPr>
          <p:nvPr>
            <p:ph type="ftr" sz="quarter" idx="11"/>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11479918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44095"/>
            <a:ext cx="8591107" cy="914400"/>
          </a:xfrm>
        </p:spPr>
        <p:txBody>
          <a:bodyPr/>
          <a:lstStyle/>
          <a:p>
            <a:r>
              <a:rPr lang="en-US" dirty="0" err="1" smtClean="0"/>
              <a:t>Michaelis-Menten</a:t>
            </a:r>
            <a:r>
              <a:rPr lang="en-US" dirty="0" smtClean="0"/>
              <a:t> Kinetics, Part 2</a:t>
            </a:r>
            <a:endParaRPr lang="en-US" dirty="0"/>
          </a:p>
        </p:txBody>
      </p:sp>
      <p:sp>
        <p:nvSpPr>
          <p:cNvPr id="2" name="Content Placeholder 1"/>
          <p:cNvSpPr>
            <a:spLocks noGrp="1"/>
          </p:cNvSpPr>
          <p:nvPr>
            <p:ph idx="1"/>
          </p:nvPr>
        </p:nvSpPr>
        <p:spPr>
          <a:xfrm>
            <a:off x="457200" y="1093576"/>
            <a:ext cx="4023360" cy="2607567"/>
          </a:xfrm>
        </p:spPr>
        <p:txBody>
          <a:bodyPr/>
          <a:lstStyle/>
          <a:p>
            <a:endParaRPr lang="en-US" dirty="0" smtClean="0"/>
          </a:p>
        </p:txBody>
      </p:sp>
      <p:pic>
        <p:nvPicPr>
          <p:cNvPr id="10" name="Picture 9" descr="Begin equation, upper K sub m baseline equals begin fraction k sub negative 1 baseline plus k sub 2 baseline over k sub 1 baseline, end fraction, end equation."/>
          <p:cNvPicPr>
            <a:picLocks noChangeAspect="1"/>
          </p:cNvPicPr>
          <p:nvPr/>
        </p:nvPicPr>
        <p:blipFill>
          <a:blip r:embed="rId3"/>
          <a:stretch>
            <a:fillRect/>
          </a:stretch>
        </p:blipFill>
        <p:spPr>
          <a:xfrm>
            <a:off x="847316" y="5286440"/>
            <a:ext cx="2636520" cy="1033272"/>
          </a:xfrm>
          <a:prstGeom prst="rect">
            <a:avLst/>
          </a:prstGeom>
        </p:spPr>
      </p:pic>
      <p:sp>
        <p:nvSpPr>
          <p:cNvPr id="4" name="Content Placeholder 3"/>
          <p:cNvSpPr>
            <a:spLocks noGrp="1"/>
          </p:cNvSpPr>
          <p:nvPr>
            <p:ph idx="10"/>
          </p:nvPr>
        </p:nvSpPr>
        <p:spPr>
          <a:xfrm>
            <a:off x="4663440" y="1093576"/>
            <a:ext cx="4023360" cy="2520481"/>
          </a:xfrm>
        </p:spPr>
        <p:txBody>
          <a:bodyPr/>
          <a:lstStyle/>
          <a:p>
            <a:r>
              <a:rPr lang="en-US" dirty="0" smtClean="0"/>
              <a:t>Michaelis-Menten equation </a:t>
            </a:r>
          </a:p>
        </p:txBody>
      </p:sp>
      <p:pic>
        <p:nvPicPr>
          <p:cNvPr id="11" name="Picture 10" descr="Begin equation v sub zero end sub equals begin fraction v sub max end sub open bracket upper S close bracket over upper K sub m end sub plus open bracket upper S close bracket, end fraction, end equation."/>
          <p:cNvPicPr>
            <a:picLocks noChangeAspect="1"/>
          </p:cNvPicPr>
          <p:nvPr/>
        </p:nvPicPr>
        <p:blipFill>
          <a:blip r:embed="rId4"/>
          <a:stretch>
            <a:fillRect/>
          </a:stretch>
        </p:blipFill>
        <p:spPr>
          <a:xfrm>
            <a:off x="5126083" y="5086415"/>
            <a:ext cx="2636520" cy="1013147"/>
          </a:xfrm>
          <a:prstGeom prst="rect">
            <a:avLst/>
          </a:prstGeom>
        </p:spPr>
      </p:pic>
      <p:sp>
        <p:nvSpPr>
          <p:cNvPr id="3" name="Footer Placeholder 2"/>
          <p:cNvSpPr>
            <a:spLocks noGrp="1"/>
          </p:cNvSpPr>
          <p:nvPr>
            <p:ph type="ftr" sz="quarter" idx="3"/>
          </p:nvPr>
        </p:nvSpPr>
        <p:spPr/>
        <p:txBody>
          <a:bodyPr/>
          <a:lstStyle/>
          <a:p>
            <a:r>
              <a:rPr lang="en-US" dirty="0" smtClean="0"/>
              <a:t>Copyright © 2017 W. W. Norton &amp; Company</a:t>
            </a:r>
            <a:endParaRPr lang="en-US" dirty="0"/>
          </a:p>
        </p:txBody>
      </p:sp>
    </p:spTree>
    <p:extLst>
      <p:ext uri="{BB962C8B-B14F-4D97-AF65-F5344CB8AC3E}">
        <p14:creationId xmlns:p14="http://schemas.microsoft.com/office/powerpoint/2010/main" val="17753991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Typical </a:t>
            </a:r>
            <a:r>
              <a:rPr lang="en-US" dirty="0" err="1" smtClean="0"/>
              <a:t>Michaelis</a:t>
            </a:r>
            <a:r>
              <a:rPr lang="en-US" dirty="0" smtClean="0"/>
              <a:t>–</a:t>
            </a:r>
            <a:r>
              <a:rPr lang="en-US" dirty="0" err="1" smtClean="0"/>
              <a:t>Menten</a:t>
            </a:r>
            <a:r>
              <a:rPr lang="en-US" dirty="0" smtClean="0"/>
              <a:t> Enzyme</a:t>
            </a:r>
            <a:endParaRPr lang="en-US" dirty="0"/>
          </a:p>
        </p:txBody>
      </p:sp>
      <p:pic>
        <p:nvPicPr>
          <p:cNvPr id="9" name="Picture 8" descr="A graph with substrate concentration on the x-axis in micro upper M and a range from 0 to 350. The y-axis is called initial velocity in micro upper M products per second and has a range 0 to 50. There are two hyperbolic lines on the graph called low enzyme concentration and high enzyme concentration. Each line approaches a vertical line called v subscript max. The high enzyme concentration v subscript max is at 45 and the low enzyme concentration v subscript max is at 20. There is a K subscript m at 50 micro upper M and a vertical line there. There is a horizontal line called one-half v subscript max that intersects this line at for both low enzyme concentration and high enzyme concentration. One-half v subscript max for low left enzyme concentration is 23 and one-half v subscript max for high enzyme concentration is 10."/>
          <p:cNvPicPr>
            <a:picLocks noChangeAspect="1"/>
          </p:cNvPicPr>
          <p:nvPr/>
        </p:nvPicPr>
        <p:blipFill>
          <a:blip r:embed="rId3"/>
          <a:stretch>
            <a:fillRect/>
          </a:stretch>
        </p:blipFill>
        <p:spPr>
          <a:xfrm>
            <a:off x="2056383" y="1538514"/>
            <a:ext cx="5031235" cy="4932389"/>
          </a:xfrm>
          <a:prstGeom prst="rect">
            <a:avLst/>
          </a:prstGeom>
        </p:spPr>
      </p:pic>
      <p:sp>
        <p:nvSpPr>
          <p:cNvPr id="3" name="Footer Placeholder 2"/>
          <p:cNvSpPr>
            <a:spLocks noGrp="1"/>
          </p:cNvSpPr>
          <p:nvPr>
            <p:ph type="ftr" sz="quarter" idx="11"/>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0906138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Lineweaver-Burk Equation </a:t>
            </a:r>
            <a:endParaRPr lang="en-US" dirty="0"/>
          </a:p>
        </p:txBody>
      </p:sp>
      <p:sp>
        <p:nvSpPr>
          <p:cNvPr id="7" name="Content Placeholder 6"/>
          <p:cNvSpPr>
            <a:spLocks noGrp="1"/>
          </p:cNvSpPr>
          <p:nvPr>
            <p:ph idx="1"/>
          </p:nvPr>
        </p:nvSpPr>
        <p:spPr>
          <a:xfrm>
            <a:off x="457200" y="1093576"/>
            <a:ext cx="3911600" cy="3364124"/>
          </a:xfrm>
        </p:spPr>
        <p:txBody>
          <a:bodyPr>
            <a:normAutofit/>
          </a:bodyPr>
          <a:lstStyle/>
          <a:p>
            <a:endParaRPr lang="en-US" baseline="-25000" dirty="0" smtClean="0"/>
          </a:p>
        </p:txBody>
      </p:sp>
      <p:pic>
        <p:nvPicPr>
          <p:cNvPr id="11" name="Picture 10" descr="A graph with the x-axis one over substrate concentration and the y-axis one over v subscript 0. There are two lines called high enzyme concentration and low enzyme concentration. The slope for each line is K subscript m over v subscript max. The lines intersect each other and the x-axis at negative 1 over K subscript m. The lines intersect the y-axis at one over v subscript max. The low enzyme concentration line is greater than the high enzyme concentration line."/>
          <p:cNvPicPr>
            <a:picLocks noChangeAspect="1"/>
          </p:cNvPicPr>
          <p:nvPr/>
        </p:nvPicPr>
        <p:blipFill>
          <a:blip r:embed="rId3"/>
          <a:stretch>
            <a:fillRect/>
          </a:stretch>
        </p:blipFill>
        <p:spPr>
          <a:xfrm>
            <a:off x="4502322" y="1233714"/>
            <a:ext cx="4068073" cy="4572001"/>
          </a:xfrm>
          <a:prstGeom prst="rect">
            <a:avLst/>
          </a:prstGeom>
        </p:spPr>
      </p:pic>
      <p:sp>
        <p:nvSpPr>
          <p:cNvPr id="3" name="Footer Placeholder 2"/>
          <p:cNvSpPr>
            <a:spLocks noGrp="1"/>
          </p:cNvSpPr>
          <p:nvPr>
            <p:ph type="ftr" sz="quarter" idx="3"/>
          </p:nvPr>
        </p:nvSpPr>
        <p:spPr/>
        <p:txBody>
          <a:bodyPr/>
          <a:lstStyle/>
          <a:p>
            <a:r>
              <a:rPr lang="en-US" dirty="0" smtClean="0"/>
              <a:t>Copyright © 2017 W. W. Norton &amp; Company</a:t>
            </a:r>
            <a:endParaRPr lang="en-US" dirty="0"/>
          </a:p>
        </p:txBody>
      </p:sp>
      <p:pic>
        <p:nvPicPr>
          <p:cNvPr id="8" name="Picture 7" descr="Begin equation, begin fraction 1 over v sub zero end sub end fraction equals begin fraction upper K sub m end sub over v sub max end sub substrate concentration end fraction plus begin fraction 1 over v sub max end sub, end fraction, end equation."/>
          <p:cNvPicPr>
            <a:picLocks noChangeAspect="1"/>
          </p:cNvPicPr>
          <p:nvPr/>
        </p:nvPicPr>
        <p:blipFill>
          <a:blip r:embed="rId4"/>
          <a:stretch>
            <a:fillRect/>
          </a:stretch>
        </p:blipFill>
        <p:spPr>
          <a:xfrm>
            <a:off x="754742" y="4787755"/>
            <a:ext cx="3454401" cy="895487"/>
          </a:xfrm>
          <a:prstGeom prst="rect">
            <a:avLst/>
          </a:prstGeom>
        </p:spPr>
      </p:pic>
    </p:spTree>
    <p:extLst>
      <p:ext uri="{BB962C8B-B14F-4D97-AF65-F5344CB8AC3E}">
        <p14:creationId xmlns:p14="http://schemas.microsoft.com/office/powerpoint/2010/main" val="35271611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Catalytic Efficiency</a:t>
            </a:r>
            <a:endParaRPr lang="en-US" dirty="0"/>
          </a:p>
        </p:txBody>
      </p:sp>
      <p:sp>
        <p:nvSpPr>
          <p:cNvPr id="7" name="Content Placeholder 6"/>
          <p:cNvSpPr>
            <a:spLocks noGrp="1"/>
          </p:cNvSpPr>
          <p:nvPr>
            <p:ph idx="1"/>
          </p:nvPr>
        </p:nvSpPr>
        <p:spPr/>
        <p:txBody>
          <a:bodyPr/>
          <a:lstStyle/>
          <a:p>
            <a:r>
              <a:rPr lang="en-US" dirty="0" smtClean="0"/>
              <a:t>Turnover number (</a:t>
            </a:r>
            <a:r>
              <a:rPr lang="en-US" i="1" dirty="0" err="1" smtClean="0"/>
              <a:t>k</a:t>
            </a:r>
            <a:r>
              <a:rPr lang="en-US" baseline="-25000" dirty="0" err="1" smtClean="0"/>
              <a:t>cat</a:t>
            </a:r>
            <a:r>
              <a:rPr lang="en-US" dirty="0" smtClean="0"/>
              <a:t>)</a:t>
            </a:r>
            <a:endParaRPr lang="en-US" dirty="0" smtClean="0"/>
          </a:p>
        </p:txBody>
      </p:sp>
      <p:sp>
        <p:nvSpPr>
          <p:cNvPr id="3" name="Footer Placeholder 2"/>
          <p:cNvSpPr>
            <a:spLocks noGrp="1"/>
          </p:cNvSpPr>
          <p:nvPr>
            <p:ph type="ftr" sz="quarter" idx="3"/>
          </p:nvPr>
        </p:nvSpPr>
        <p:spPr/>
        <p:txBody>
          <a:bodyPr/>
          <a:lstStyle/>
          <a:p>
            <a:r>
              <a:rPr lang="en-US" dirty="0" smtClean="0"/>
              <a:t>Copyright © 2017 W. W. Norton &amp; Company</a:t>
            </a:r>
            <a:endParaRPr lang="en-US" dirty="0"/>
          </a:p>
        </p:txBody>
      </p:sp>
    </p:spTree>
    <p:extLst>
      <p:ext uri="{BB962C8B-B14F-4D97-AF65-F5344CB8AC3E}">
        <p14:creationId xmlns:p14="http://schemas.microsoft.com/office/powerpoint/2010/main" val="3569855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pH and Temperature Effects on Enzyme Activity</a:t>
            </a:r>
            <a:endParaRPr lang="en-US" dirty="0"/>
          </a:p>
        </p:txBody>
      </p:sp>
      <p:pic>
        <p:nvPicPr>
          <p:cNvPr id="8" name="Picture 7" descr="A graph with the x-axis pH of the reaction with a range from 0 to 12 and a y-axis called relative enzyme activity in percent with a range from 0 to 100. There is an arrow pointing towards pH 0 called more acidic environment and an arrow pointing toward pH 12 called more basic environment. There are three curves on the graph with peaks at 100%. The first line is called pepsin and the peak is at pH 1.6. The second curve is called glucose-6-phosphate and the peak is at 7.8. The third curve is called arginase and the peak is at pH 9.7."/>
          <p:cNvPicPr>
            <a:picLocks noChangeAspect="1"/>
          </p:cNvPicPr>
          <p:nvPr/>
        </p:nvPicPr>
        <p:blipFill>
          <a:blip r:embed="rId3"/>
          <a:stretch>
            <a:fillRect/>
          </a:stretch>
        </p:blipFill>
        <p:spPr>
          <a:xfrm>
            <a:off x="613083" y="2329543"/>
            <a:ext cx="3686722" cy="2929418"/>
          </a:xfrm>
          <a:prstGeom prst="rect">
            <a:avLst/>
          </a:prstGeom>
        </p:spPr>
      </p:pic>
      <p:pic>
        <p:nvPicPr>
          <p:cNvPr id="9" name="Picture 8" descr="A graph with the x-axis temperature of the reaction in Celsius with a range from 0 to 100. The y-axis is relative enzyme activity in percentage with a range from 0 to 100. There are two curves on the graph with the peak at 100%. The first curve is called E. coli DNA polymerase and the peak is at 37 degrees Celsius. The second curve is called Taq DNA polymerase and the peak is at 80 degrees Celsius."/>
          <p:cNvPicPr>
            <a:picLocks noChangeAspect="1"/>
          </p:cNvPicPr>
          <p:nvPr/>
        </p:nvPicPr>
        <p:blipFill>
          <a:blip r:embed="rId4"/>
          <a:stretch>
            <a:fillRect/>
          </a:stretch>
        </p:blipFill>
        <p:spPr>
          <a:xfrm>
            <a:off x="4577174" y="2720340"/>
            <a:ext cx="3801145" cy="2538621"/>
          </a:xfrm>
          <a:prstGeom prst="rect">
            <a:avLst/>
          </a:prstGeom>
        </p:spPr>
      </p:pic>
      <p:sp>
        <p:nvSpPr>
          <p:cNvPr id="3" name="Footer Placeholder 2"/>
          <p:cNvSpPr>
            <a:spLocks noGrp="1"/>
          </p:cNvSpPr>
          <p:nvPr>
            <p:ph type="ftr" sz="quarter" idx="11"/>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9608694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7.5 Regulation of Enzyme Activity</a:t>
            </a:r>
            <a:endParaRPr lang="en-US" dirty="0"/>
          </a:p>
        </p:txBody>
      </p:sp>
      <p:sp>
        <p:nvSpPr>
          <p:cNvPr id="3" name="Content Placeholder 2"/>
          <p:cNvSpPr>
            <a:spLocks noGrp="1"/>
          </p:cNvSpPr>
          <p:nvPr>
            <p:ph idx="1"/>
          </p:nvPr>
        </p:nvSpPr>
        <p:spPr/>
        <p:txBody>
          <a:bodyPr/>
          <a:lstStyle/>
          <a:p>
            <a:endParaRPr lang="en-US" dirty="0" smtClean="0"/>
          </a:p>
        </p:txBody>
      </p:sp>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820681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Bioavailability and Catalytic Efficiency </a:t>
            </a:r>
            <a:endParaRPr lang="en-US" dirty="0"/>
          </a:p>
        </p:txBody>
      </p:sp>
      <p:pic>
        <p:nvPicPr>
          <p:cNvPr id="9" name="Picture 8" descr="The formation and activity of an enzyme. It starts as a protein-coding gene where 3 exons are labeled. Next is RNA synthesis and then RNA processing so that the three exons are next to each other. Next is protein synthesis which results in an enzyme. There are five options that the enzyme could go to. They are as follows: protein targeting, binding of regulatory molecules, covalent modification, proteolytic processing, and protein degradation.  Binding of regulatory molecules, covalent modification, and proteolytic processing have a different colored arrow."/>
          <p:cNvPicPr>
            <a:picLocks noChangeAspect="1"/>
          </p:cNvPicPr>
          <p:nvPr/>
        </p:nvPicPr>
        <p:blipFill>
          <a:blip r:embed="rId3"/>
          <a:stretch>
            <a:fillRect/>
          </a:stretch>
        </p:blipFill>
        <p:spPr>
          <a:xfrm>
            <a:off x="2479041" y="1497634"/>
            <a:ext cx="4185919" cy="4973270"/>
          </a:xfrm>
          <a:prstGeom prst="rect">
            <a:avLst/>
          </a:prstGeom>
        </p:spPr>
      </p:pic>
      <p:sp>
        <p:nvSpPr>
          <p:cNvPr id="3" name="Footer Placeholder 2"/>
          <p:cNvSpPr>
            <a:spLocks noGrp="1"/>
          </p:cNvSpPr>
          <p:nvPr>
            <p:ph type="ftr" sz="quarter" idx="11"/>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15892104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Enzyme Inhibition </a:t>
            </a:r>
            <a:endParaRPr lang="en-US" dirty="0"/>
          </a:p>
        </p:txBody>
      </p:sp>
      <p:sp>
        <p:nvSpPr>
          <p:cNvPr id="2" name="Content Placeholder 1"/>
          <p:cNvSpPr>
            <a:spLocks noGrp="1"/>
          </p:cNvSpPr>
          <p:nvPr>
            <p:ph idx="1"/>
          </p:nvPr>
        </p:nvSpPr>
        <p:spPr/>
        <p:txBody>
          <a:bodyPr/>
          <a:lstStyle/>
          <a:p>
            <a:r>
              <a:rPr lang="en-US" dirty="0" smtClean="0"/>
              <a:t>Reversible</a:t>
            </a:r>
            <a:endParaRPr lang="en-US" dirty="0" smtClean="0"/>
          </a:p>
        </p:txBody>
      </p:sp>
      <p:sp>
        <p:nvSpPr>
          <p:cNvPr id="4" name="Content Placeholder 3"/>
          <p:cNvSpPr>
            <a:spLocks noGrp="1"/>
          </p:cNvSpPr>
          <p:nvPr>
            <p:ph idx="10"/>
          </p:nvPr>
        </p:nvSpPr>
        <p:spPr>
          <a:xfrm>
            <a:off x="4593771" y="1093576"/>
            <a:ext cx="4151086" cy="5391185"/>
          </a:xfrm>
        </p:spPr>
        <p:txBody>
          <a:bodyPr>
            <a:normAutofit/>
          </a:bodyPr>
          <a:lstStyle/>
          <a:p>
            <a:r>
              <a:rPr lang="en-US" dirty="0" smtClean="0"/>
              <a:t>Irreversible</a:t>
            </a:r>
            <a:endParaRPr lang="en-US" dirty="0" smtClean="0"/>
          </a:p>
        </p:txBody>
      </p:sp>
      <p:sp>
        <p:nvSpPr>
          <p:cNvPr id="3" name="Footer Placeholder 2"/>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505454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Malonate: A Reversible Inhibitor of Succinate Dehydrogenase</a:t>
            </a:r>
            <a:endParaRPr lang="en-US" dirty="0"/>
          </a:p>
        </p:txBody>
      </p:sp>
      <p:sp>
        <p:nvSpPr>
          <p:cNvPr id="7" name="Content Placeholder 6"/>
          <p:cNvSpPr>
            <a:spLocks noGrp="1"/>
          </p:cNvSpPr>
          <p:nvPr>
            <p:ph idx="1"/>
          </p:nvPr>
        </p:nvSpPr>
        <p:spPr>
          <a:xfrm>
            <a:off x="457200" y="1490439"/>
            <a:ext cx="8229600" cy="813544"/>
          </a:xfrm>
        </p:spPr>
        <p:txBody>
          <a:bodyPr>
            <a:normAutofit fontScale="92500" lnSpcReduction="20000"/>
          </a:bodyPr>
          <a:lstStyle/>
          <a:p>
            <a:r>
              <a:rPr lang="en-US" dirty="0" smtClean="0"/>
              <a:t>Competes with succinate to bind to the active site</a:t>
            </a:r>
            <a:endParaRPr lang="en-US" dirty="0"/>
          </a:p>
        </p:txBody>
      </p:sp>
      <p:pic>
        <p:nvPicPr>
          <p:cNvPr id="12" name="Picture 11" descr="Succinate is the substrate and in the presence of succinate dehydrogenase and FAD forms Fumarate. Malonate is an inhibitor and will have no reaction with the enzyme. Succinate has the chemical formula upper C 4, upper H 6, upper O 4. Fumarate has the chemical formula upper C 4, upper H 4, upper O 4. Malonate has the chemical formula upper C 3 upper H 2 upper I O 4."/>
          <p:cNvPicPr>
            <a:picLocks noChangeAspect="1"/>
          </p:cNvPicPr>
          <p:nvPr/>
        </p:nvPicPr>
        <p:blipFill>
          <a:blip r:embed="rId3"/>
          <a:stretch>
            <a:fillRect/>
          </a:stretch>
        </p:blipFill>
        <p:spPr>
          <a:xfrm>
            <a:off x="2407194" y="2394534"/>
            <a:ext cx="4329612" cy="4076370"/>
          </a:xfrm>
          <a:prstGeom prst="rect">
            <a:avLst/>
          </a:prstGeom>
        </p:spPr>
      </p:pic>
      <p:sp>
        <p:nvSpPr>
          <p:cNvPr id="3" name="Footer Placeholder 2"/>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5647613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Reversible Inhibitor Summary  </a:t>
            </a:r>
            <a:endParaRPr lang="en-US" dirty="0"/>
          </a:p>
        </p:txBody>
      </p:sp>
      <p:pic>
        <p:nvPicPr>
          <p:cNvPr id="9" name="Picture 8" descr="Three types of inhibition and each illustration shows how the enzymes normally function and how the inhibition interrupts this. The enzyme normally starts as just the enzyme, the substrate is reversible added to the substrate to form a substrate-enzyme complex and a product is irreversibly formed. In competitive inhibition, an inhibitor forms a complex with the enzyme in the active site and the product is not formed. In uncompetitive inhibition, an inhibitor binds to the enzyme-substrate complex and prevents the product formation. In mixed inhibition, the inhibitor binds to both the enzyme and the enzyme substrate complex."/>
          <p:cNvPicPr>
            <a:picLocks noChangeAspect="1"/>
          </p:cNvPicPr>
          <p:nvPr/>
        </p:nvPicPr>
        <p:blipFill>
          <a:blip r:embed="rId3"/>
          <a:stretch>
            <a:fillRect/>
          </a:stretch>
        </p:blipFill>
        <p:spPr>
          <a:xfrm>
            <a:off x="457200" y="1847741"/>
            <a:ext cx="8229600" cy="3162518"/>
          </a:xfrm>
          <a:prstGeom prst="rect">
            <a:avLst/>
          </a:prstGeom>
        </p:spPr>
      </p:pic>
      <p:sp>
        <p:nvSpPr>
          <p:cNvPr id="3" name="Footer Placeholder 2"/>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1345523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Aspects of Enzyme Structure and Function, Part</a:t>
            </a:r>
            <a:r>
              <a:rPr lang="en-US" baseline="0" dirty="0" smtClean="0"/>
              <a:t> </a:t>
            </a:r>
            <a:r>
              <a:rPr lang="en-US" dirty="0" smtClean="0"/>
              <a:t>1  </a:t>
            </a:r>
            <a:endParaRPr lang="en-US" dirty="0"/>
          </a:p>
        </p:txBody>
      </p:sp>
      <p:sp>
        <p:nvSpPr>
          <p:cNvPr id="3" name="Content Placeholder 2"/>
          <p:cNvSpPr>
            <a:spLocks noGrp="1"/>
          </p:cNvSpPr>
          <p:nvPr>
            <p:ph idx="1"/>
          </p:nvPr>
        </p:nvSpPr>
        <p:spPr>
          <a:xfrm>
            <a:off x="457200" y="1490462"/>
            <a:ext cx="4151086" cy="4994639"/>
          </a:xfrm>
        </p:spPr>
        <p:txBody>
          <a:bodyPr/>
          <a:lstStyle/>
          <a:p>
            <a:pPr>
              <a:buNone/>
            </a:pPr>
            <a:endParaRPr lang="en-US" dirty="0" smtClean="0"/>
          </a:p>
        </p:txBody>
      </p:sp>
      <p:pic>
        <p:nvPicPr>
          <p:cNvPr id="9" name="Picture 8" descr="A ribbon diagram of an enzyme active site in the enzyme phosphoglycerate kinase. The active site is a bucket shaped indent in the protein. There are several important amino acid resides highlighted. There are a large amount of arginine residues around the edges of the active site. The substrate is a 3-phospoglycerate that is sitting in the active site."/>
          <p:cNvPicPr>
            <a:picLocks noChangeAspect="1"/>
          </p:cNvPicPr>
          <p:nvPr/>
        </p:nvPicPr>
        <p:blipFill>
          <a:blip r:embed="rId3"/>
          <a:stretch>
            <a:fillRect/>
          </a:stretch>
        </p:blipFill>
        <p:spPr>
          <a:xfrm>
            <a:off x="4749578" y="1654629"/>
            <a:ext cx="3843024" cy="4119590"/>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0179722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Competitive Inhibition, Part 1  </a:t>
            </a:r>
            <a:endParaRPr lang="en-US" dirty="0"/>
          </a:p>
        </p:txBody>
      </p:sp>
      <p:sp>
        <p:nvSpPr>
          <p:cNvPr id="6" name="Content Placeholder 5"/>
          <p:cNvSpPr>
            <a:spLocks noGrp="1"/>
          </p:cNvSpPr>
          <p:nvPr>
            <p:ph idx="1"/>
          </p:nvPr>
        </p:nvSpPr>
        <p:spPr>
          <a:xfrm>
            <a:off x="457200" y="1084758"/>
            <a:ext cx="8229600" cy="3617871"/>
          </a:xfrm>
        </p:spPr>
        <p:txBody>
          <a:bodyPr/>
          <a:lstStyle/>
          <a:p>
            <a:endParaRPr lang="en-US" dirty="0" smtClean="0"/>
          </a:p>
        </p:txBody>
      </p:sp>
      <p:pic>
        <p:nvPicPr>
          <p:cNvPr id="19" name="Picture 18" descr="Begin equation v sub zero end sub equals begin fraction v sub max end sub open bracket upper S close bracket, over upper K sub m end sub plus open parenthesis 1 plus begin fraction open bracket upper I close bracket over upper K sub upper I end sub prime end fraction, close parenthesis times open bracket upper S close bracket, end fraction, end equation."/>
          <p:cNvPicPr>
            <a:picLocks noChangeAspect="1"/>
          </p:cNvPicPr>
          <p:nvPr/>
        </p:nvPicPr>
        <p:blipFill>
          <a:blip r:embed="rId3"/>
          <a:stretch>
            <a:fillRect/>
          </a:stretch>
        </p:blipFill>
        <p:spPr>
          <a:xfrm>
            <a:off x="629484" y="4858355"/>
            <a:ext cx="3644973" cy="1218774"/>
          </a:xfrm>
          <a:prstGeom prst="rect">
            <a:avLst/>
          </a:prstGeom>
        </p:spPr>
      </p:pic>
      <p:pic>
        <p:nvPicPr>
          <p:cNvPr id="20" name="Picture 19" descr="Begin equation v sub zero end sub equals begin fraction v sub max end sub open bracket upper S close bracket, over upper K sub m end sub times open parenthesis 1 plus begin fraction open bracket upper I close bracket over upper K sub upper I end sub, end fraction, close parenthesis plus open bracket upper S close bracket, end fraction, end equation."/>
          <p:cNvPicPr>
            <a:picLocks noChangeAspect="1"/>
          </p:cNvPicPr>
          <p:nvPr/>
        </p:nvPicPr>
        <p:blipFill>
          <a:blip r:embed="rId4"/>
          <a:stretch>
            <a:fillRect/>
          </a:stretch>
        </p:blipFill>
        <p:spPr>
          <a:xfrm>
            <a:off x="4773176" y="4796945"/>
            <a:ext cx="3738232" cy="1280184"/>
          </a:xfrm>
          <a:prstGeom prst="rect">
            <a:avLst/>
          </a:prstGeom>
        </p:spPr>
      </p:pic>
      <p:sp>
        <p:nvSpPr>
          <p:cNvPr id="3" name="Footer Placeholder 2"/>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19301190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Competitive Inhibition, Part 2  </a:t>
            </a:r>
            <a:endParaRPr lang="en-US" dirty="0"/>
          </a:p>
        </p:txBody>
      </p:sp>
      <p:pic>
        <p:nvPicPr>
          <p:cNvPr id="9" name="Picture 8" descr="Two graphs that show how a competitive inhibitor affects the k subscript m and v subscript max.  Graph A has an x-axis labeled  initial [S] in micro upper M with a range from 0 to 350, and the y-axis labeled  initial velocity in micro upper M over seconds that has a range from 0 to 50. There is a horizontal line labeled v subscript max at 45 and a line labeled one-half v subscript max at 22.5. There are three logarithmic lines on the graph. The top line is labeled no inhibitor and it has a one-half v subscript max at concentration of 50. The middle line is labeled low [I] and it has a one-half v subscript max at concentration of 150. The bottom line is labeled high [I] and it has a one-half v subscript max at concentration 250. Graph B has an x-axis labeled one over [S] and the y-axis labeled one over v subscript 0. There are three lines called High [I], Low [I] and no inhibitor. The lines intersect each other and the x-axis at negative 1 over K subscript m-app. The lines intersect the y-axis at one over v subscript max. The top line is High [I] and the bottom line is No inhibitor."/>
          <p:cNvPicPr>
            <a:picLocks noChangeAspect="1"/>
          </p:cNvPicPr>
          <p:nvPr/>
        </p:nvPicPr>
        <p:blipFill>
          <a:blip r:embed="rId3"/>
          <a:stretch>
            <a:fillRect/>
          </a:stretch>
        </p:blipFill>
        <p:spPr>
          <a:xfrm>
            <a:off x="457200" y="1345148"/>
            <a:ext cx="8229600" cy="4167705"/>
          </a:xfrm>
          <a:prstGeom prst="rect">
            <a:avLst/>
          </a:prstGeom>
        </p:spPr>
      </p:pic>
      <p:sp>
        <p:nvSpPr>
          <p:cNvPr id="3" name="Footer Placeholder 2"/>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7167184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smtClean="0"/>
              <a:t>Saquinavir</a:t>
            </a:r>
            <a:r>
              <a:rPr lang="en-US" dirty="0" smtClean="0"/>
              <a:t>: A Competitive Inhibitor</a:t>
            </a:r>
            <a:endParaRPr lang="en-US" dirty="0"/>
          </a:p>
        </p:txBody>
      </p:sp>
      <p:sp>
        <p:nvSpPr>
          <p:cNvPr id="7" name="Content Placeholder 6"/>
          <p:cNvSpPr>
            <a:spLocks noGrp="1"/>
          </p:cNvSpPr>
          <p:nvPr>
            <p:ph idx="1"/>
          </p:nvPr>
        </p:nvSpPr>
        <p:spPr/>
        <p:txBody>
          <a:bodyPr/>
          <a:lstStyle/>
          <a:p>
            <a:endParaRPr lang="en-US" dirty="0" smtClean="0"/>
          </a:p>
        </p:txBody>
      </p:sp>
      <p:pic>
        <p:nvPicPr>
          <p:cNvPr id="11" name="Picture 10" descr="Chemical structure for Phe-Pro which has the chemical structure upper C 14 upper H 18 upper N 2 upper O 2. The Chemical structure for Indinavir which has the chemical structure upper C 36 upper H 47 upper N 5 upper O 4. The chemical structure for saquinavir has the chemical formula upper C 38 upper H 50 upper N 5 upper O 5. Both Indinavir and saquinavir have the structure of Phe-Pro in their structure."/>
          <p:cNvPicPr>
            <a:picLocks noChangeAspect="1"/>
          </p:cNvPicPr>
          <p:nvPr/>
        </p:nvPicPr>
        <p:blipFill>
          <a:blip r:embed="rId3"/>
          <a:stretch>
            <a:fillRect/>
          </a:stretch>
        </p:blipFill>
        <p:spPr>
          <a:xfrm>
            <a:off x="5147760" y="1480068"/>
            <a:ext cx="3234240" cy="5019863"/>
          </a:xfrm>
          <a:prstGeom prst="rect">
            <a:avLst/>
          </a:prstGeom>
        </p:spPr>
      </p:pic>
      <p:sp>
        <p:nvSpPr>
          <p:cNvPr id="3" name="Footer Placeholder 2"/>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5745074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Uncompetitive Inhibition </a:t>
            </a:r>
            <a:endParaRPr lang="en-US" dirty="0"/>
          </a:p>
        </p:txBody>
      </p:sp>
      <p:sp>
        <p:nvSpPr>
          <p:cNvPr id="3" name="Content Placeholder 2"/>
          <p:cNvSpPr>
            <a:spLocks noGrp="1"/>
          </p:cNvSpPr>
          <p:nvPr>
            <p:ph idx="1"/>
          </p:nvPr>
        </p:nvSpPr>
        <p:spPr>
          <a:xfrm>
            <a:off x="457200" y="1093576"/>
            <a:ext cx="3962400" cy="5391526"/>
          </a:xfrm>
        </p:spPr>
        <p:txBody>
          <a:bodyPr>
            <a:normAutofit/>
          </a:bodyPr>
          <a:lstStyle/>
          <a:p>
            <a:endParaRPr lang="en-US" dirty="0"/>
          </a:p>
        </p:txBody>
      </p:sp>
      <p:pic>
        <p:nvPicPr>
          <p:cNvPr id="6" name="Picture 5" descr="A graph with the x-axis labeled one over [S] and the y-axis labeled one over v subscript 0. There are three lines called High [I], Low [I] and no inhibitor. The lines intersect at the x-axis at negative 1 over K subscript m-app. The lines intersect the y-axis at one over v subscript max and there is a different v subscript max for each line. The top line is High [I] and the bottom line is No inhibitor."/>
          <p:cNvPicPr>
            <a:picLocks noChangeAspect="1"/>
          </p:cNvPicPr>
          <p:nvPr/>
        </p:nvPicPr>
        <p:blipFill>
          <a:blip r:embed="rId3"/>
          <a:stretch>
            <a:fillRect/>
          </a:stretch>
        </p:blipFill>
        <p:spPr>
          <a:xfrm>
            <a:off x="4462912" y="1299029"/>
            <a:ext cx="4161912" cy="4100285"/>
          </a:xfrm>
          <a:prstGeom prst="rect">
            <a:avLst/>
          </a:prstGeom>
        </p:spPr>
      </p:pic>
      <p:sp>
        <p:nvSpPr>
          <p:cNvPr id="4" name="Footer Placeholder 3"/>
          <p:cNvSpPr>
            <a:spLocks noGrp="1"/>
          </p:cNvSpPr>
          <p:nvPr>
            <p:ph type="ftr" sz="quarter" idx="3"/>
          </p:nvPr>
        </p:nvSpPr>
        <p:spPr/>
        <p:txBody>
          <a:bodyPr/>
          <a:lstStyle/>
          <a:p>
            <a:r>
              <a:rPr lang="en-US" dirty="0" smtClean="0"/>
              <a:t>Copyright © 2017 W. W. Norton &amp; Company</a:t>
            </a:r>
            <a:endParaRPr lang="en-US" dirty="0"/>
          </a:p>
        </p:txBody>
      </p:sp>
    </p:spTree>
    <p:extLst>
      <p:ext uri="{BB962C8B-B14F-4D97-AF65-F5344CB8AC3E}">
        <p14:creationId xmlns:p14="http://schemas.microsoft.com/office/powerpoint/2010/main" val="11253586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Mixed Inhibition, Part 1  </a:t>
            </a:r>
            <a:endParaRPr lang="en-US" dirty="0"/>
          </a:p>
        </p:txBody>
      </p:sp>
      <p:sp>
        <p:nvSpPr>
          <p:cNvPr id="3" name="Content Placeholder 2"/>
          <p:cNvSpPr>
            <a:spLocks noGrp="1"/>
          </p:cNvSpPr>
          <p:nvPr>
            <p:ph idx="1"/>
          </p:nvPr>
        </p:nvSpPr>
        <p:spPr/>
        <p:txBody>
          <a:bodyPr/>
          <a:lstStyle/>
          <a:p>
            <a:endParaRPr lang="en-US" baseline="-25000" dirty="0"/>
          </a:p>
        </p:txBody>
      </p:sp>
      <p:sp>
        <p:nvSpPr>
          <p:cNvPr id="4" name="Footer Placeholder 3"/>
          <p:cNvSpPr>
            <a:spLocks noGrp="1"/>
          </p:cNvSpPr>
          <p:nvPr>
            <p:ph type="ftr" sz="quarter" idx="3"/>
          </p:nvPr>
        </p:nvSpPr>
        <p:spPr/>
        <p:txBody>
          <a:bodyPr/>
          <a:lstStyle/>
          <a:p>
            <a:r>
              <a:rPr lang="en-US" dirty="0" smtClean="0"/>
              <a:t>Copyright © 2017 W. W. Norton &amp; Company</a:t>
            </a:r>
            <a:endParaRPr lang="en-US" dirty="0"/>
          </a:p>
        </p:txBody>
      </p:sp>
    </p:spTree>
    <p:extLst>
      <p:ext uri="{BB962C8B-B14F-4D97-AF65-F5344CB8AC3E}">
        <p14:creationId xmlns:p14="http://schemas.microsoft.com/office/powerpoint/2010/main" val="41159902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Mixed Inhibition, Part 2 </a:t>
            </a:r>
            <a:endParaRPr lang="en-US" dirty="0"/>
          </a:p>
        </p:txBody>
      </p:sp>
      <p:pic>
        <p:nvPicPr>
          <p:cNvPr id="7" name="Picture 6" descr="Three graphs with the  x-axis labeled one over [S] and the y-axis  labeled one over v subscript 0 and there are three lines called High [I], Low [I] and No inhibitor. The first graph is called K' subscript I greater than K subscript I. The lines intersect at the x-axis at negative 1 over K subscript m-app and the three lines crossover before the y-axis. The lines intersect the y-axis at one over v subscript max and there is a different v subscript max for each line. The second graph is called K subscript I greater than K' subscript I. The lines intersect at the x-axis at negative 1 over K subscript m-app and the three lines crossover below the x-axis. The lines intersect the y-axis at one over v subscript max and there is a different v subscript max for each line. The third graph is called K' subscript I equals K subscript I. The lines intersect at the x-axis at negative 1 over K subscript m-app and the three lines crossover at this point. The lines intersect the y-axis at one over v subscript max and there is a different v subscript max for each line."/>
          <p:cNvPicPr>
            <a:picLocks noChangeAspect="1"/>
          </p:cNvPicPr>
          <p:nvPr/>
        </p:nvPicPr>
        <p:blipFill>
          <a:blip r:embed="rId3"/>
          <a:stretch>
            <a:fillRect/>
          </a:stretch>
        </p:blipFill>
        <p:spPr>
          <a:xfrm>
            <a:off x="457200" y="1956490"/>
            <a:ext cx="8229600" cy="2945021"/>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0369203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Diisopropylfluorophosphate</a:t>
            </a:r>
            <a:r>
              <a:rPr lang="en-US" dirty="0" smtClean="0"/>
              <a:t>: An Irreversible Enzyme Inhibitor </a:t>
            </a:r>
            <a:endParaRPr lang="en-US" dirty="0"/>
          </a:p>
        </p:txBody>
      </p:sp>
      <p:sp>
        <p:nvSpPr>
          <p:cNvPr id="2" name="Content Placeholder 1"/>
          <p:cNvSpPr>
            <a:spLocks noGrp="1"/>
          </p:cNvSpPr>
          <p:nvPr>
            <p:ph idx="1"/>
          </p:nvPr>
        </p:nvSpPr>
        <p:spPr>
          <a:xfrm>
            <a:off x="457200" y="1490439"/>
            <a:ext cx="8229600" cy="1786162"/>
          </a:xfrm>
        </p:spPr>
        <p:txBody>
          <a:bodyPr/>
          <a:lstStyle/>
          <a:p>
            <a:endParaRPr lang="en-US" dirty="0" smtClean="0"/>
          </a:p>
        </p:txBody>
      </p:sp>
      <p:pic>
        <p:nvPicPr>
          <p:cNvPr id="9" name="Picture 8" descr="Two images showing the covalent bond between Diisopropylfluorophosphate and enzymes with serine residues. Image A shows the schematic representation of the active site of an enzyme with a serine residue called Ser195 and D F P which has a central phosphate with a fluorine. There is a covalent bond between the oxygen of the serine and the phosphate of the D F P with a hydrofluoride by-product. Image B shows a ribbon diagram of a D F P and an enzyme active site with a covalent bond between the D F P and a serine residue. His351, Asp 296 and Ser273 are also labeled."/>
          <p:cNvPicPr>
            <a:picLocks noChangeAspect="1"/>
          </p:cNvPicPr>
          <p:nvPr/>
        </p:nvPicPr>
        <p:blipFill>
          <a:blip r:embed="rId3"/>
          <a:stretch>
            <a:fillRect/>
          </a:stretch>
        </p:blipFill>
        <p:spPr>
          <a:xfrm>
            <a:off x="457200" y="3356720"/>
            <a:ext cx="8229600" cy="2574689"/>
          </a:xfrm>
          <a:prstGeom prst="rect">
            <a:avLst/>
          </a:prstGeom>
        </p:spPr>
      </p:pic>
      <p:sp>
        <p:nvSpPr>
          <p:cNvPr id="3" name="Footer Placeholder 2"/>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9803180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Allosteric Regulation </a:t>
            </a:r>
            <a:endParaRPr lang="en-US" dirty="0"/>
          </a:p>
        </p:txBody>
      </p:sp>
      <p:pic>
        <p:nvPicPr>
          <p:cNvPr id="7" name="Picture 6" descr="The inactive t-state shifts to the active R states through the loss of CTP and the addition of ATP. The molecules is made up of a catalytic subunit, a regulatory subunit and either CTP or ATP. The active state changes the substrates aspartate and carbamoyl to the product N-carbamoyl-L-aspartate."/>
          <p:cNvPicPr>
            <a:picLocks noChangeAspect="1"/>
          </p:cNvPicPr>
          <p:nvPr/>
        </p:nvPicPr>
        <p:blipFill>
          <a:blip r:embed="rId3"/>
          <a:stretch>
            <a:fillRect/>
          </a:stretch>
        </p:blipFill>
        <p:spPr>
          <a:xfrm>
            <a:off x="457200" y="1230521"/>
            <a:ext cx="8229600" cy="4396958"/>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0890530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Modes of Enzyme Regulation</a:t>
            </a:r>
            <a:endParaRPr lang="en-US" dirty="0"/>
          </a:p>
        </p:txBody>
      </p:sp>
      <p:sp>
        <p:nvSpPr>
          <p:cNvPr id="3" name="Content Placeholder 2"/>
          <p:cNvSpPr>
            <a:spLocks noGrp="1"/>
          </p:cNvSpPr>
          <p:nvPr>
            <p:ph idx="1"/>
          </p:nvPr>
        </p:nvSpPr>
        <p:spPr/>
        <p:txBody>
          <a:bodyPr/>
          <a:lstStyle/>
          <a:p>
            <a:pPr marL="0" indent="0" algn="ctr" fontAlgn="auto">
              <a:spcBef>
                <a:spcPts val="0"/>
              </a:spcBef>
              <a:spcAft>
                <a:spcPts val="0"/>
              </a:spcAft>
              <a:buClrTx/>
              <a:buSzTx/>
              <a:buNone/>
            </a:pPr>
            <a:r>
              <a:rPr lang="en-US" dirty="0" smtClean="0">
                <a:hlinkClick r:id="rId3"/>
              </a:rPr>
              <a:t>Click to view the Modes of Enzyme Regulation animation</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5" name="Pictur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785" y="2194561"/>
            <a:ext cx="7334429" cy="4122396"/>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19822055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Allosteric Regulation of Catalytic Activity</a:t>
            </a:r>
            <a:endParaRPr lang="en-US" dirty="0"/>
          </a:p>
        </p:txBody>
      </p:sp>
      <p:sp>
        <p:nvSpPr>
          <p:cNvPr id="3" name="Content Placeholder 2"/>
          <p:cNvSpPr>
            <a:spLocks noGrp="1"/>
          </p:cNvSpPr>
          <p:nvPr>
            <p:ph idx="1"/>
          </p:nvPr>
        </p:nvSpPr>
        <p:spPr/>
        <p:txBody>
          <a:bodyPr/>
          <a:lstStyle/>
          <a:p>
            <a:endParaRPr lang="en-US" dirty="0" smtClean="0"/>
          </a:p>
        </p:txBody>
      </p:sp>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1845969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Aspects of Enzyme Structure and Function, Part 2 </a:t>
            </a:r>
            <a:endParaRPr lang="en-US" dirty="0"/>
          </a:p>
        </p:txBody>
      </p:sp>
      <p:sp>
        <p:nvSpPr>
          <p:cNvPr id="5" name="Content Placeholder 4"/>
          <p:cNvSpPr>
            <a:spLocks noGrp="1"/>
          </p:cNvSpPr>
          <p:nvPr>
            <p:ph idx="1"/>
          </p:nvPr>
        </p:nvSpPr>
        <p:spPr>
          <a:xfrm>
            <a:off x="457200" y="1490438"/>
            <a:ext cx="8229600" cy="1573053"/>
          </a:xfrm>
        </p:spPr>
        <p:txBody>
          <a:bodyPr/>
          <a:lstStyle/>
          <a:p>
            <a:pPr>
              <a:buNone/>
            </a:pPr>
            <a:endParaRPr lang="en-US" dirty="0" smtClean="0"/>
          </a:p>
        </p:txBody>
      </p:sp>
      <p:pic>
        <p:nvPicPr>
          <p:cNvPr id="23" name="Picture 22" descr="A conformational change in the enzyme hexokinase. The free hexane has an open active site and a free glucose molecule. There is a conformational change that blocks water from the active site and promote phosphorylation. The glucose enters the active site and the bound hexokinase closes around the glucose. The caption reads, conformational changes block water from the active site and promote phosphorylation."/>
          <p:cNvPicPr>
            <a:picLocks noChangeAspect="1"/>
          </p:cNvPicPr>
          <p:nvPr/>
        </p:nvPicPr>
        <p:blipFill>
          <a:blip r:embed="rId3"/>
          <a:stretch>
            <a:fillRect/>
          </a:stretch>
        </p:blipFill>
        <p:spPr>
          <a:xfrm>
            <a:off x="548640" y="3185887"/>
            <a:ext cx="8046720" cy="3253173"/>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8323384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ATCase</a:t>
            </a:r>
            <a:r>
              <a:rPr lang="en-US" dirty="0" smtClean="0"/>
              <a:t> </a:t>
            </a:r>
            <a:endParaRPr lang="en-US" dirty="0"/>
          </a:p>
        </p:txBody>
      </p:sp>
      <p:sp>
        <p:nvSpPr>
          <p:cNvPr id="3" name="Content Placeholder 2"/>
          <p:cNvSpPr>
            <a:spLocks noGrp="1"/>
          </p:cNvSpPr>
          <p:nvPr>
            <p:ph idx="1"/>
          </p:nvPr>
        </p:nvSpPr>
        <p:spPr>
          <a:xfrm>
            <a:off x="457200" y="1084758"/>
            <a:ext cx="8229600" cy="3667995"/>
          </a:xfrm>
        </p:spPr>
        <p:txBody>
          <a:bodyPr/>
          <a:lstStyle/>
          <a:p>
            <a:endParaRPr lang="en-US" dirty="0"/>
          </a:p>
        </p:txBody>
      </p:sp>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41797156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ATCase</a:t>
            </a:r>
            <a:r>
              <a:rPr lang="en-US" dirty="0" smtClean="0"/>
              <a:t> Activity</a:t>
            </a:r>
            <a:endParaRPr lang="en-US" dirty="0"/>
          </a:p>
        </p:txBody>
      </p:sp>
      <p:pic>
        <p:nvPicPr>
          <p:cNvPr id="7" name="Picture 6" descr="Carbamoyl phosphate reacts with L-aspartate in the presence of upper A upper T upper C ase and forms inorganic phosphate and N-carbamoyl-l-aspartate. This goes on to form Cytidine triphosphate (CTP) which has feedback inhibition on ATCase."/>
          <p:cNvPicPr>
            <a:picLocks noChangeAspect="1"/>
          </p:cNvPicPr>
          <p:nvPr/>
        </p:nvPicPr>
        <p:blipFill>
          <a:blip r:embed="rId3"/>
          <a:stretch>
            <a:fillRect/>
          </a:stretch>
        </p:blipFill>
        <p:spPr>
          <a:xfrm>
            <a:off x="714828" y="1195873"/>
            <a:ext cx="7714344" cy="5289836"/>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19162550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ATCase</a:t>
            </a:r>
            <a:r>
              <a:rPr lang="en-US" dirty="0" smtClean="0"/>
              <a:t>: A Cooperative Enzyme </a:t>
            </a:r>
            <a:endParaRPr lang="en-US" dirty="0"/>
          </a:p>
        </p:txBody>
      </p:sp>
      <p:pic>
        <p:nvPicPr>
          <p:cNvPr id="7" name="Picture 6" descr="A graph with an x-axis labeled [aspartate] and the y-axis is labeled initial velocity v subscript 0. There are three logarithmic lines. The top line is labeled Addition of ATP (stimulates ATCase activity). The middle line is labeled Control and the bottom line is addition of CTP (inhibits ATCase activity)."/>
          <p:cNvPicPr>
            <a:picLocks noChangeAspect="1"/>
          </p:cNvPicPr>
          <p:nvPr/>
        </p:nvPicPr>
        <p:blipFill>
          <a:blip r:embed="rId3"/>
          <a:stretch>
            <a:fillRect/>
          </a:stretch>
        </p:blipFill>
        <p:spPr>
          <a:xfrm>
            <a:off x="1414127" y="1147328"/>
            <a:ext cx="6315746" cy="5323576"/>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19885978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Covalent Modification </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1049190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4095"/>
            <a:ext cx="8505372" cy="1269475"/>
          </a:xfrm>
        </p:spPr>
        <p:txBody>
          <a:bodyPr/>
          <a:lstStyle/>
          <a:p>
            <a:r>
              <a:rPr lang="en-US" sz="3500" dirty="0" smtClean="0"/>
              <a:t>Glycogen </a:t>
            </a:r>
            <a:r>
              <a:rPr lang="en-US" sz="3500" dirty="0" err="1" smtClean="0"/>
              <a:t>Phosphorylase</a:t>
            </a:r>
            <a:r>
              <a:rPr lang="en-US" sz="3500" dirty="0" smtClean="0"/>
              <a:t>: An Example of Regulation by Phosphorylation </a:t>
            </a:r>
            <a:endParaRPr lang="en-US" sz="3500" dirty="0"/>
          </a:p>
        </p:txBody>
      </p:sp>
      <p:sp>
        <p:nvSpPr>
          <p:cNvPr id="3" name="Content Placeholder 2"/>
          <p:cNvSpPr>
            <a:spLocks noGrp="1"/>
          </p:cNvSpPr>
          <p:nvPr>
            <p:ph idx="1"/>
          </p:nvPr>
        </p:nvSpPr>
        <p:spPr>
          <a:xfrm>
            <a:off x="457200" y="1490438"/>
            <a:ext cx="8229600" cy="2034809"/>
          </a:xfrm>
        </p:spPr>
        <p:txBody>
          <a:bodyPr>
            <a:normAutofit/>
          </a:bodyPr>
          <a:lstStyle/>
          <a:p>
            <a:endParaRPr lang="en-US" dirty="0" smtClean="0"/>
          </a:p>
        </p:txBody>
      </p:sp>
      <p:pic>
        <p:nvPicPr>
          <p:cNvPr id="12" name="Picture 11" descr="The covalent modification of Ser14 that changes glycogen phosphorylase from the inactive T state to the active R state. Glucose and epinephrine stimulate phosphorylase kinase which adds a phosphate group to the Ser14 which activates the glycogen phosphorylase. ATP is consumed in the process and ADP is the product. Insulin stimulated protein phosphatase 1 to deactivate glycogen phosphorylase."/>
          <p:cNvPicPr>
            <a:picLocks noChangeAspect="1"/>
          </p:cNvPicPr>
          <p:nvPr/>
        </p:nvPicPr>
        <p:blipFill>
          <a:blip r:embed="rId3"/>
          <a:stretch>
            <a:fillRect/>
          </a:stretch>
        </p:blipFill>
        <p:spPr>
          <a:xfrm>
            <a:off x="1719944" y="3588803"/>
            <a:ext cx="5704113" cy="2909097"/>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8322115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Enzyme Activation via Proteolysis </a:t>
            </a:r>
            <a:endParaRPr lang="en-US" dirty="0"/>
          </a:p>
        </p:txBody>
      </p:sp>
      <p:sp>
        <p:nvSpPr>
          <p:cNvPr id="3" name="Content Placeholder 2"/>
          <p:cNvSpPr>
            <a:spLocks noGrp="1"/>
          </p:cNvSpPr>
          <p:nvPr>
            <p:ph idx="1"/>
          </p:nvPr>
        </p:nvSpPr>
        <p:spPr>
          <a:xfrm>
            <a:off x="457200" y="1490438"/>
            <a:ext cx="8229600" cy="1154791"/>
          </a:xfrm>
        </p:spPr>
        <p:txBody>
          <a:bodyPr/>
          <a:lstStyle/>
          <a:p>
            <a:r>
              <a:rPr lang="en-US" dirty="0" smtClean="0"/>
              <a:t>Zymogens – inactive precursor proteins</a:t>
            </a:r>
          </a:p>
          <a:p>
            <a:pPr lvl="1"/>
            <a:r>
              <a:rPr lang="en-US" dirty="0" smtClean="0"/>
              <a:t>Become active upon cleavage </a:t>
            </a:r>
          </a:p>
        </p:txBody>
      </p:sp>
      <p:pic>
        <p:nvPicPr>
          <p:cNvPr id="12" name="Picture 11" descr="Two space-filling models of pepsinogen (inactive) and pepsin (active). Pepsinogen has a large fragment in it which has the label: N-terminal portion of pepsinogen which blocks the active site. Pepsin has a label that says, active site aspartates in the substrate binding cleft."/>
          <p:cNvPicPr>
            <a:picLocks noChangeAspect="1"/>
          </p:cNvPicPr>
          <p:nvPr/>
        </p:nvPicPr>
        <p:blipFill>
          <a:blip r:embed="rId3"/>
          <a:stretch>
            <a:fillRect/>
          </a:stretch>
        </p:blipFill>
        <p:spPr>
          <a:xfrm>
            <a:off x="1295400" y="2731609"/>
            <a:ext cx="6553200" cy="3707238"/>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102582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Aspects of Enzyme Structure and Function, Part 3  </a:t>
            </a:r>
            <a:endParaRPr lang="en-US" dirty="0"/>
          </a:p>
        </p:txBody>
      </p:sp>
      <p:sp>
        <p:nvSpPr>
          <p:cNvPr id="3" name="Content Placeholder 2"/>
          <p:cNvSpPr>
            <a:spLocks noGrp="1"/>
          </p:cNvSpPr>
          <p:nvPr>
            <p:ph idx="1"/>
          </p:nvPr>
        </p:nvSpPr>
        <p:spPr>
          <a:xfrm>
            <a:off x="457200" y="1490462"/>
            <a:ext cx="3614057" cy="4994639"/>
          </a:xfrm>
        </p:spPr>
        <p:txBody>
          <a:bodyPr/>
          <a:lstStyle/>
          <a:p>
            <a:pPr>
              <a:buNone/>
            </a:pPr>
            <a:endParaRPr lang="en-US" dirty="0" smtClean="0"/>
          </a:p>
        </p:txBody>
      </p:sp>
      <p:pic>
        <p:nvPicPr>
          <p:cNvPr id="9" name="Picture 8" descr="An enzyme with noncovalent binding of allosteric regulators to increase the catalytic efficiency. There is a ribbon diagram of an enzyme with a pyridoxal phosphate bound to the enzyme active site. The binding of AMP increases the catalytic efficiency of the enzyme. There is an image of an AMP molecule binding to the enzyme away from the active site. The phosphorylation of a Ser residue also increases the catalytic efficacy of the enzyme."/>
          <p:cNvPicPr>
            <a:picLocks noChangeAspect="1"/>
          </p:cNvPicPr>
          <p:nvPr/>
        </p:nvPicPr>
        <p:blipFill>
          <a:blip r:embed="rId3"/>
          <a:stretch>
            <a:fillRect/>
          </a:stretch>
        </p:blipFill>
        <p:spPr>
          <a:xfrm>
            <a:off x="4291713" y="1711485"/>
            <a:ext cx="4438629" cy="2954858"/>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949642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Enzymes Are Chemical Catalysts</a:t>
            </a:r>
            <a:endParaRPr lang="en-US" dirty="0"/>
          </a:p>
        </p:txBody>
      </p:sp>
      <p:sp>
        <p:nvSpPr>
          <p:cNvPr id="7" name="Content Placeholder 6"/>
          <p:cNvSpPr>
            <a:spLocks noGrp="1"/>
          </p:cNvSpPr>
          <p:nvPr>
            <p:ph idx="1"/>
          </p:nvPr>
        </p:nvSpPr>
        <p:spPr/>
        <p:txBody>
          <a:bodyPr/>
          <a:lstStyle/>
          <a:p>
            <a:endParaRPr lang="en-US" dirty="0"/>
          </a:p>
        </p:txBody>
      </p:sp>
      <p:sp>
        <p:nvSpPr>
          <p:cNvPr id="3" name="Footer Placeholder 2"/>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262956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Reaction Coordinate Diagram </a:t>
            </a:r>
            <a:endParaRPr lang="en-US" dirty="0"/>
          </a:p>
        </p:txBody>
      </p:sp>
      <p:pic>
        <p:nvPicPr>
          <p:cNvPr id="7" name="Picture 6" descr="A graph with the x-axis called reaction coordinate and the y-axis with increasing energy and there are two lines on the graph. One of the lines is for the catalyzed reaction and the other is for the uncatalyzed reaction. Both lines have the same ground state energy of the reactant and a lower ground state energy of the product. The difference between the ground state of the product and the group state of the product is that change in G of the reaction. Both lines have a large hill to reach the transition state and the difference between the ground state of the reactants and the transition state is called the change in g of the uncatalyzed or catalyzed reaction. The change in G of the uncatalyzed reaction is much higher, and it takes more energy, compared to the change in G of the catalyzed reaction. There is a box that says: Catalysts lower the amount of energy required to reach the transition state (the activation energy.)"/>
          <p:cNvPicPr>
            <a:picLocks noChangeAspect="1"/>
          </p:cNvPicPr>
          <p:nvPr/>
        </p:nvPicPr>
        <p:blipFill>
          <a:blip r:embed="rId3"/>
          <a:stretch>
            <a:fillRect/>
          </a:stretch>
        </p:blipFill>
        <p:spPr>
          <a:xfrm>
            <a:off x="700315" y="1198314"/>
            <a:ext cx="7743370" cy="5259961"/>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590853785"/>
      </p:ext>
    </p:extLst>
  </p:cSld>
  <p:clrMapOvr>
    <a:masterClrMapping/>
  </p:clrMapOvr>
</p:sld>
</file>

<file path=ppt/theme/theme1.xml><?xml version="1.0" encoding="utf-8"?>
<a:theme xmlns:a="http://schemas.openxmlformats.org/drawingml/2006/main" name="1_BIOCHEM_LECTURE PPT_FINAL THEME">
  <a:themeElements>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IOCHEM_LECTURE PPT_FINAL THEME" id="{DB9F5B9A-3C7A-7F40-AAD5-FBF0C99262A2}" vid="{1561A4B9-BFB4-5444-AB48-44AE89B2EA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Edge</Template>
  <TotalTime>6839</TotalTime>
  <Words>1609</Words>
  <Application>Microsoft Macintosh PowerPoint</Application>
  <PresentationFormat>On-screen Show (4:3)</PresentationFormat>
  <Paragraphs>311</Paragraphs>
  <Slides>65</Slides>
  <Notes>65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65</vt:i4>
      </vt:variant>
    </vt:vector>
  </HeadingPairs>
  <TitlesOfParts>
    <vt:vector size="75" baseType="lpstr">
      <vt:lpstr>Calibri</vt:lpstr>
      <vt:lpstr>Calibri Light</vt:lpstr>
      <vt:lpstr>Garamond</vt:lpstr>
      <vt:lpstr>ＭＳ Ｐゴシック</vt:lpstr>
      <vt:lpstr>Trebuchet MS</vt:lpstr>
      <vt:lpstr>Wingdings</vt:lpstr>
      <vt:lpstr>ヒラギノ角ゴ Pro W3</vt:lpstr>
      <vt:lpstr>Arial</vt:lpstr>
      <vt:lpstr>1_BIOCHEM_LECTURE PPT_FINAL THEME</vt:lpstr>
      <vt:lpstr>Office Theme</vt:lpstr>
      <vt:lpstr>Chapter 7</vt:lpstr>
      <vt:lpstr>7.1 Overview of Enzymes</vt:lpstr>
      <vt:lpstr>Enzyme Specificity</vt:lpstr>
      <vt:lpstr>Hexokinase: An Induced Fit Mechanism</vt:lpstr>
      <vt:lpstr>Critical Aspects of Enzyme Structure and Function, Part 1  </vt:lpstr>
      <vt:lpstr>Critical Aspects of Enzyme Structure and Function, Part 2 </vt:lpstr>
      <vt:lpstr>Critical Aspects of Enzyme Structure and Function, Part 3  </vt:lpstr>
      <vt:lpstr>Enzymes Are Chemical Catalysts</vt:lpstr>
      <vt:lpstr>Reaction Coordinate Diagram </vt:lpstr>
      <vt:lpstr>Cofactors and Coenzymes</vt:lpstr>
      <vt:lpstr>Common Cofactors Used in Catalysis</vt:lpstr>
      <vt:lpstr>NAD+/NADH Redox Reaction</vt:lpstr>
      <vt:lpstr>Lipoamide as a Coenzyme</vt:lpstr>
      <vt:lpstr>Enzyme Nomenclature</vt:lpstr>
      <vt:lpstr>7.2 Enzyme Structure and Function </vt:lpstr>
      <vt:lpstr>Physical and Chemical Properties of Active Sites</vt:lpstr>
      <vt:lpstr>Active Sites Contribute to Catalytic Properties</vt:lpstr>
      <vt:lpstr>Stabilization of the Transition State</vt:lpstr>
      <vt:lpstr>Transition State Analogs</vt:lpstr>
      <vt:lpstr>Catalytic Functional Groups</vt:lpstr>
      <vt:lpstr>Common Catalytic Mechanisms, Part 1 </vt:lpstr>
      <vt:lpstr>Common Catalytic Mechanisms, Part 2 </vt:lpstr>
      <vt:lpstr>Common Catalytic Mechanisms, Part 3 </vt:lpstr>
      <vt:lpstr>Enzyme-Mediated Reactions, Part 1  </vt:lpstr>
      <vt:lpstr>Enzyme-Mediated Reactions, Part 2 </vt:lpstr>
      <vt:lpstr>Enzyme-Mediated Reactions, Part 3 </vt:lpstr>
      <vt:lpstr>7.3 Enzyme Reaction Mechanism</vt:lpstr>
      <vt:lpstr>Chymotrypsin: A Serine Protease</vt:lpstr>
      <vt:lpstr>Catalytic Mechanism for Chymotrypsin</vt:lpstr>
      <vt:lpstr>Enzyme Specificity for Binding Pockets</vt:lpstr>
      <vt:lpstr>Enolase: A Metalloenzyme </vt:lpstr>
      <vt:lpstr>Enolase’s Active Site</vt:lpstr>
      <vt:lpstr>Catalytic Mechanism for Enolase</vt:lpstr>
      <vt:lpstr>HMG-CoA Reductase</vt:lpstr>
      <vt:lpstr>HMG-CoA Reductase Mechanism</vt:lpstr>
      <vt:lpstr>7.4 Enzyme Kinetics</vt:lpstr>
      <vt:lpstr>Michaelis-Menten Kinetics, Part 1</vt:lpstr>
      <vt:lpstr>Enzyme Kinetics Animation</vt:lpstr>
      <vt:lpstr>Steady-State Conditions</vt:lpstr>
      <vt:lpstr>Michaelis-Menten Kinetics, Part 2</vt:lpstr>
      <vt:lpstr>Typical Michaelis–Menten Enzyme</vt:lpstr>
      <vt:lpstr>Lineweaver-Burk Equation </vt:lpstr>
      <vt:lpstr>Catalytic Efficiency</vt:lpstr>
      <vt:lpstr>pH and Temperature Effects on Enzyme Activity</vt:lpstr>
      <vt:lpstr>7.5 Regulation of Enzyme Activity</vt:lpstr>
      <vt:lpstr>Bioavailability and Catalytic Efficiency </vt:lpstr>
      <vt:lpstr>Enzyme Inhibition </vt:lpstr>
      <vt:lpstr>Malonate: A Reversible Inhibitor of Succinate Dehydrogenase</vt:lpstr>
      <vt:lpstr>Reversible Inhibitor Summary  </vt:lpstr>
      <vt:lpstr>Competitive Inhibition, Part 1  </vt:lpstr>
      <vt:lpstr>Competitive Inhibition, Part 2  </vt:lpstr>
      <vt:lpstr>Saquinavir: A Competitive Inhibitor</vt:lpstr>
      <vt:lpstr>Uncompetitive Inhibition </vt:lpstr>
      <vt:lpstr>Mixed Inhibition, Part 1  </vt:lpstr>
      <vt:lpstr>Mixed Inhibition, Part 2 </vt:lpstr>
      <vt:lpstr>Diisopropylfluorophosphate: An Irreversible Enzyme Inhibitor </vt:lpstr>
      <vt:lpstr>Allosteric Regulation </vt:lpstr>
      <vt:lpstr>Modes of Enzyme Regulation</vt:lpstr>
      <vt:lpstr>Allosteric Regulation of Catalytic Activity</vt:lpstr>
      <vt:lpstr>ATCase </vt:lpstr>
      <vt:lpstr>ATCase Activity</vt:lpstr>
      <vt:lpstr>ATCase: A Cooperative Enzyme </vt:lpstr>
      <vt:lpstr>Covalent Modification </vt:lpstr>
      <vt:lpstr>Glycogen Phosphorylase: An Example of Regulation by Phosphorylation </vt:lpstr>
      <vt:lpstr>Enzyme Activation via Proteolysis </vt:lpstr>
    </vt:vector>
  </TitlesOfParts>
  <Manager/>
  <Company>©  W. W. Norton &amp; Company</Company>
  <LinksUpToDate>false</LinksUpToDate>
  <SharedDoc>false</SharedDoc>
  <HyperlinkBase/>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Biochemistry</dc:title>
  <dc:subject/>
  <dc:creator>Miesfeld et al.</dc:creator>
  <cp:keywords/>
  <dc:description/>
  <cp:lastModifiedBy>Suroviec, Alice H.</cp:lastModifiedBy>
  <cp:revision>575</cp:revision>
  <cp:lastPrinted>2017-08-04T19:57:23Z</cp:lastPrinted>
  <dcterms:created xsi:type="dcterms:W3CDTF">2016-12-05T19:38:37Z</dcterms:created>
  <dcterms:modified xsi:type="dcterms:W3CDTF">2017-08-04T20:18:28Z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